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8" r:id="rId1"/>
  </p:sldMasterIdLst>
  <p:sldIdLst>
    <p:sldId id="256" r:id="rId2"/>
    <p:sldId id="257" r:id="rId3"/>
    <p:sldId id="264" r:id="rId4"/>
    <p:sldId id="265" r:id="rId5"/>
    <p:sldId id="258" r:id="rId6"/>
    <p:sldId id="262" r:id="rId7"/>
    <p:sldId id="263" r:id="rId8"/>
    <p:sldId id="261" r:id="rId9"/>
    <p:sldId id="267" r:id="rId10"/>
    <p:sldId id="259" r:id="rId11"/>
    <p:sldId id="266" r:id="rId12"/>
    <p:sldId id="268" r:id="rId13"/>
    <p:sldId id="269" r:id="rId14"/>
    <p:sldId id="275" r:id="rId15"/>
    <p:sldId id="276" r:id="rId16"/>
    <p:sldId id="270" r:id="rId17"/>
    <p:sldId id="271" r:id="rId18"/>
    <p:sldId id="272" r:id="rId19"/>
    <p:sldId id="273" r:id="rId20"/>
    <p:sldId id="274"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59" d="100"/>
          <a:sy n="59" d="100"/>
        </p:scale>
        <p:origin x="88" y="2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ru-RU"/>
              <a:t>Образец заголовка</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9BE6220C-E853-4C68-9137-5D3B772AAEB6}" type="datetimeFigureOut">
              <a:rPr lang="ru-RU" smtClean="0"/>
              <a:t>15.09.2024</a:t>
            </a:fld>
            <a:endParaRPr lang="ru-RU"/>
          </a:p>
        </p:txBody>
      </p:sp>
      <p:sp>
        <p:nvSpPr>
          <p:cNvPr id="5" name="Footer Placeholder 4"/>
          <p:cNvSpPr>
            <a:spLocks noGrp="1"/>
          </p:cNvSpPr>
          <p:nvPr>
            <p:ph type="ftr" sz="quarter" idx="11"/>
          </p:nvPr>
        </p:nvSpPr>
        <p:spPr/>
        <p:txBody>
          <a:bodyPr/>
          <a:lstStyle/>
          <a:p>
            <a:endParaRPr lang="ru-RU"/>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A3E11AB4-F8CA-4AC8-9B41-6634870EC793}" type="slidenum">
              <a:rPr lang="ru-RU" smtClean="0"/>
              <a:t>‹#›</a:t>
            </a:fld>
            <a:endParaRPr lang="ru-RU"/>
          </a:p>
        </p:txBody>
      </p:sp>
    </p:spTree>
    <p:extLst>
      <p:ext uri="{BB962C8B-B14F-4D97-AF65-F5344CB8AC3E}">
        <p14:creationId xmlns:p14="http://schemas.microsoft.com/office/powerpoint/2010/main" val="31449705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ru-RU"/>
              <a:t>Образец заголовка</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9BE6220C-E853-4C68-9137-5D3B772AAEB6}" type="datetimeFigureOut">
              <a:rPr lang="ru-RU" smtClean="0"/>
              <a:t>15.09.2024</a:t>
            </a:fld>
            <a:endParaRPr lang="ru-RU"/>
          </a:p>
        </p:txBody>
      </p:sp>
      <p:sp>
        <p:nvSpPr>
          <p:cNvPr id="5" name="Footer Placeholder 4"/>
          <p:cNvSpPr>
            <a:spLocks noGrp="1"/>
          </p:cNvSpPr>
          <p:nvPr>
            <p:ph type="ftr" sz="quarter" idx="11"/>
          </p:nvPr>
        </p:nvSpPr>
        <p:spPr/>
        <p:txBody>
          <a:bodyPr/>
          <a:lstStyle/>
          <a:p>
            <a:endParaRPr lang="ru-RU"/>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A3E11AB4-F8CA-4AC8-9B41-6634870EC793}" type="slidenum">
              <a:rPr lang="ru-RU" smtClean="0"/>
              <a:t>‹#›</a:t>
            </a:fld>
            <a:endParaRPr lang="ru-RU"/>
          </a:p>
        </p:txBody>
      </p:sp>
    </p:spTree>
    <p:extLst>
      <p:ext uri="{BB962C8B-B14F-4D97-AF65-F5344CB8AC3E}">
        <p14:creationId xmlns:p14="http://schemas.microsoft.com/office/powerpoint/2010/main" val="7602834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ru-RU"/>
              <a:t>Образец заголовка</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9BE6220C-E853-4C68-9137-5D3B772AAEB6}" type="datetimeFigureOut">
              <a:rPr lang="ru-RU" smtClean="0"/>
              <a:t>15.09.2024</a:t>
            </a:fld>
            <a:endParaRPr lang="ru-RU"/>
          </a:p>
        </p:txBody>
      </p:sp>
      <p:sp>
        <p:nvSpPr>
          <p:cNvPr id="5" name="Footer Placeholder 4"/>
          <p:cNvSpPr>
            <a:spLocks noGrp="1"/>
          </p:cNvSpPr>
          <p:nvPr>
            <p:ph type="ftr" sz="quarter" idx="11"/>
          </p:nvPr>
        </p:nvSpPr>
        <p:spPr/>
        <p:txBody>
          <a:bodyPr/>
          <a:lstStyle/>
          <a:p>
            <a:endParaRPr lang="ru-RU"/>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A3E11AB4-F8CA-4AC8-9B41-6634870EC793}" type="slidenum">
              <a:rPr lang="ru-RU" smtClean="0"/>
              <a:t>‹#›</a:t>
            </a:fld>
            <a:endParaRPr lang="ru-RU"/>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9395697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ru-RU"/>
              <a:t>Образец заголовка</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a:t>Образец текста</a:t>
            </a:r>
          </a:p>
        </p:txBody>
      </p:sp>
      <p:sp>
        <p:nvSpPr>
          <p:cNvPr id="5" name="Date Placeholder 4"/>
          <p:cNvSpPr>
            <a:spLocks noGrp="1"/>
          </p:cNvSpPr>
          <p:nvPr>
            <p:ph type="dt" sz="half" idx="10"/>
          </p:nvPr>
        </p:nvSpPr>
        <p:spPr/>
        <p:txBody>
          <a:bodyPr/>
          <a:lstStyle/>
          <a:p>
            <a:fld id="{9BE6220C-E853-4C68-9137-5D3B772AAEB6}" type="datetimeFigureOut">
              <a:rPr lang="ru-RU" smtClean="0"/>
              <a:t>15.09.2024</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A3E11AB4-F8CA-4AC8-9B41-6634870EC793}" type="slidenum">
              <a:rPr lang="ru-RU" smtClean="0"/>
              <a:t>‹#›</a:t>
            </a:fld>
            <a:endParaRPr lang="ru-RU"/>
          </a:p>
        </p:txBody>
      </p:sp>
    </p:spTree>
    <p:extLst>
      <p:ext uri="{BB962C8B-B14F-4D97-AF65-F5344CB8AC3E}">
        <p14:creationId xmlns:p14="http://schemas.microsoft.com/office/powerpoint/2010/main" val="1041306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ru-RU"/>
              <a:t>Образец заголовка</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a:t>Образец текста</a:t>
            </a:r>
          </a:p>
        </p:txBody>
      </p:sp>
      <p:sp>
        <p:nvSpPr>
          <p:cNvPr id="5" name="Date Placeholder 4"/>
          <p:cNvSpPr>
            <a:spLocks noGrp="1"/>
          </p:cNvSpPr>
          <p:nvPr>
            <p:ph type="dt" sz="half" idx="10"/>
          </p:nvPr>
        </p:nvSpPr>
        <p:spPr/>
        <p:txBody>
          <a:bodyPr/>
          <a:lstStyle/>
          <a:p>
            <a:fld id="{9BE6220C-E853-4C68-9137-5D3B772AAEB6}" type="datetimeFigureOut">
              <a:rPr lang="ru-RU" smtClean="0"/>
              <a:t>15.09.2024</a:t>
            </a:fld>
            <a:endParaRPr lang="ru-RU"/>
          </a:p>
        </p:txBody>
      </p:sp>
      <p:sp>
        <p:nvSpPr>
          <p:cNvPr id="6" name="Footer Placeholder 5"/>
          <p:cNvSpPr>
            <a:spLocks noGrp="1"/>
          </p:cNvSpPr>
          <p:nvPr>
            <p:ph type="ftr" sz="quarter" idx="11"/>
          </p:nvPr>
        </p:nvSpPr>
        <p:spPr/>
        <p:txBody>
          <a:bodyPr/>
          <a:lstStyle/>
          <a:p>
            <a:endParaRPr lang="ru-RU"/>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A3E11AB4-F8CA-4AC8-9B41-6634870EC793}" type="slidenum">
              <a:rPr lang="ru-RU" smtClean="0"/>
              <a:t>‹#›</a:t>
            </a:fld>
            <a:endParaRPr lang="ru-RU"/>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4687550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ru-RU"/>
              <a:t>Образец заголовка</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a:t>Образец текста</a:t>
            </a:r>
          </a:p>
        </p:txBody>
      </p:sp>
      <p:sp>
        <p:nvSpPr>
          <p:cNvPr id="5" name="Date Placeholder 4"/>
          <p:cNvSpPr>
            <a:spLocks noGrp="1"/>
          </p:cNvSpPr>
          <p:nvPr>
            <p:ph type="dt" sz="half" idx="10"/>
          </p:nvPr>
        </p:nvSpPr>
        <p:spPr/>
        <p:txBody>
          <a:bodyPr/>
          <a:lstStyle/>
          <a:p>
            <a:fld id="{9BE6220C-E853-4C68-9137-5D3B772AAEB6}" type="datetimeFigureOut">
              <a:rPr lang="ru-RU" smtClean="0"/>
              <a:t>15.09.2024</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A3E11AB4-F8CA-4AC8-9B41-6634870EC793}" type="slidenum">
              <a:rPr lang="ru-RU" smtClean="0"/>
              <a:t>‹#›</a:t>
            </a:fld>
            <a:endParaRPr lang="ru-RU"/>
          </a:p>
        </p:txBody>
      </p:sp>
    </p:spTree>
    <p:extLst>
      <p:ext uri="{BB962C8B-B14F-4D97-AF65-F5344CB8AC3E}">
        <p14:creationId xmlns:p14="http://schemas.microsoft.com/office/powerpoint/2010/main" val="7951208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9BE6220C-E853-4C68-9137-5D3B772AAEB6}" type="datetimeFigureOut">
              <a:rPr lang="ru-RU" smtClean="0"/>
              <a:t>15.09.2024</a:t>
            </a:fld>
            <a:endParaRPr lang="ru-RU"/>
          </a:p>
        </p:txBody>
      </p:sp>
      <p:sp>
        <p:nvSpPr>
          <p:cNvPr id="5" name="Footer Placeholder 4"/>
          <p:cNvSpPr>
            <a:spLocks noGrp="1"/>
          </p:cNvSpPr>
          <p:nvPr>
            <p:ph type="ftr" sz="quarter" idx="11"/>
          </p:nvPr>
        </p:nvSpPr>
        <p:spPr/>
        <p:txBody>
          <a:bodyPr/>
          <a:lstStyle/>
          <a:p>
            <a:endParaRPr lang="ru-RU"/>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A3E11AB4-F8CA-4AC8-9B41-6634870EC793}" type="slidenum">
              <a:rPr lang="ru-RU" smtClean="0"/>
              <a:t>‹#›</a:t>
            </a:fld>
            <a:endParaRPr lang="ru-RU"/>
          </a:p>
        </p:txBody>
      </p:sp>
    </p:spTree>
    <p:extLst>
      <p:ext uri="{BB962C8B-B14F-4D97-AF65-F5344CB8AC3E}">
        <p14:creationId xmlns:p14="http://schemas.microsoft.com/office/powerpoint/2010/main" val="40724301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ru-RU"/>
              <a:t>Образец заголовка</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9BE6220C-E853-4C68-9137-5D3B772AAEB6}" type="datetimeFigureOut">
              <a:rPr lang="ru-RU" smtClean="0"/>
              <a:t>15.09.2024</a:t>
            </a:fld>
            <a:endParaRPr lang="ru-RU"/>
          </a:p>
        </p:txBody>
      </p:sp>
      <p:sp>
        <p:nvSpPr>
          <p:cNvPr id="5" name="Footer Placeholder 4"/>
          <p:cNvSpPr>
            <a:spLocks noGrp="1"/>
          </p:cNvSpPr>
          <p:nvPr>
            <p:ph type="ftr" sz="quarter" idx="11"/>
          </p:nvPr>
        </p:nvSpPr>
        <p:spPr/>
        <p:txBody>
          <a:bodyPr/>
          <a:lstStyle/>
          <a:p>
            <a:endParaRPr lang="ru-RU"/>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A3E11AB4-F8CA-4AC8-9B41-6634870EC793}" type="slidenum">
              <a:rPr lang="ru-RU" smtClean="0"/>
              <a:t>‹#›</a:t>
            </a:fld>
            <a:endParaRPr lang="ru-RU"/>
          </a:p>
        </p:txBody>
      </p:sp>
    </p:spTree>
    <p:extLst>
      <p:ext uri="{BB962C8B-B14F-4D97-AF65-F5344CB8AC3E}">
        <p14:creationId xmlns:p14="http://schemas.microsoft.com/office/powerpoint/2010/main" val="11070839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ru-RU"/>
              <a:t>Образец заголовка</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9BE6220C-E853-4C68-9137-5D3B772AAEB6}" type="datetimeFigureOut">
              <a:rPr lang="ru-RU" smtClean="0"/>
              <a:t>15.09.2024</a:t>
            </a:fld>
            <a:endParaRPr lang="ru-RU"/>
          </a:p>
        </p:txBody>
      </p:sp>
      <p:sp>
        <p:nvSpPr>
          <p:cNvPr id="5" name="Footer Placeholder 4"/>
          <p:cNvSpPr>
            <a:spLocks noGrp="1"/>
          </p:cNvSpPr>
          <p:nvPr>
            <p:ph type="ftr" sz="quarter" idx="11"/>
          </p:nvPr>
        </p:nvSpPr>
        <p:spPr/>
        <p:txBody>
          <a:bodyPr/>
          <a:lstStyle/>
          <a:p>
            <a:endParaRPr lang="ru-RU"/>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A3E11AB4-F8CA-4AC8-9B41-6634870EC793}" type="slidenum">
              <a:rPr lang="ru-RU" smtClean="0"/>
              <a:t>‹#›</a:t>
            </a:fld>
            <a:endParaRPr lang="ru-RU"/>
          </a:p>
        </p:txBody>
      </p:sp>
    </p:spTree>
    <p:extLst>
      <p:ext uri="{BB962C8B-B14F-4D97-AF65-F5344CB8AC3E}">
        <p14:creationId xmlns:p14="http://schemas.microsoft.com/office/powerpoint/2010/main" val="30185537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ru-RU"/>
              <a:t>Образец заголовка</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9BE6220C-E853-4C68-9137-5D3B772AAEB6}" type="datetimeFigureOut">
              <a:rPr lang="ru-RU" smtClean="0"/>
              <a:t>15.09.2024</a:t>
            </a:fld>
            <a:endParaRPr lang="ru-RU"/>
          </a:p>
        </p:txBody>
      </p:sp>
      <p:sp>
        <p:nvSpPr>
          <p:cNvPr id="5" name="Footer Placeholder 4"/>
          <p:cNvSpPr>
            <a:spLocks noGrp="1"/>
          </p:cNvSpPr>
          <p:nvPr>
            <p:ph type="ftr" sz="quarter" idx="11"/>
          </p:nvPr>
        </p:nvSpPr>
        <p:spPr/>
        <p:txBody>
          <a:bodyPr/>
          <a:lstStyle/>
          <a:p>
            <a:endParaRPr lang="ru-RU"/>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A3E11AB4-F8CA-4AC8-9B41-6634870EC793}" type="slidenum">
              <a:rPr lang="ru-RU" smtClean="0"/>
              <a:t>‹#›</a:t>
            </a:fld>
            <a:endParaRPr lang="ru-RU"/>
          </a:p>
        </p:txBody>
      </p:sp>
    </p:spTree>
    <p:extLst>
      <p:ext uri="{BB962C8B-B14F-4D97-AF65-F5344CB8AC3E}">
        <p14:creationId xmlns:p14="http://schemas.microsoft.com/office/powerpoint/2010/main" val="36011291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9BE6220C-E853-4C68-9137-5D3B772AAEB6}" type="datetimeFigureOut">
              <a:rPr lang="ru-RU" smtClean="0"/>
              <a:t>15.09.2024</a:t>
            </a:fld>
            <a:endParaRPr lang="ru-RU"/>
          </a:p>
        </p:txBody>
      </p:sp>
      <p:sp>
        <p:nvSpPr>
          <p:cNvPr id="6" name="Footer Placeholder 5"/>
          <p:cNvSpPr>
            <a:spLocks noGrp="1"/>
          </p:cNvSpPr>
          <p:nvPr>
            <p:ph type="ftr" sz="quarter" idx="11"/>
          </p:nvPr>
        </p:nvSpPr>
        <p:spPr/>
        <p:txBody>
          <a:bodyPr/>
          <a:lstStyle/>
          <a:p>
            <a:endParaRPr lang="ru-RU"/>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A3E11AB4-F8CA-4AC8-9B41-6634870EC793}" type="slidenum">
              <a:rPr lang="ru-RU" smtClean="0"/>
              <a:t>‹#›</a:t>
            </a:fld>
            <a:endParaRPr lang="ru-RU"/>
          </a:p>
        </p:txBody>
      </p:sp>
    </p:spTree>
    <p:extLst>
      <p:ext uri="{BB962C8B-B14F-4D97-AF65-F5344CB8AC3E}">
        <p14:creationId xmlns:p14="http://schemas.microsoft.com/office/powerpoint/2010/main" val="16325326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ru-RU"/>
              <a:t>Образец заголовка</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9BE6220C-E853-4C68-9137-5D3B772AAEB6}" type="datetimeFigureOut">
              <a:rPr lang="ru-RU" smtClean="0"/>
              <a:t>15.09.2024</a:t>
            </a:fld>
            <a:endParaRPr lang="ru-RU"/>
          </a:p>
        </p:txBody>
      </p:sp>
      <p:sp>
        <p:nvSpPr>
          <p:cNvPr id="8" name="Footer Placeholder 7"/>
          <p:cNvSpPr>
            <a:spLocks noGrp="1"/>
          </p:cNvSpPr>
          <p:nvPr>
            <p:ph type="ftr" sz="quarter" idx="11"/>
          </p:nvPr>
        </p:nvSpPr>
        <p:spPr/>
        <p:txBody>
          <a:bodyPr/>
          <a:lstStyle/>
          <a:p>
            <a:endParaRPr lang="ru-RU"/>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A3E11AB4-F8CA-4AC8-9B41-6634870EC793}" type="slidenum">
              <a:rPr lang="ru-RU" smtClean="0"/>
              <a:t>‹#›</a:t>
            </a:fld>
            <a:endParaRPr lang="ru-RU"/>
          </a:p>
        </p:txBody>
      </p:sp>
    </p:spTree>
    <p:extLst>
      <p:ext uri="{BB962C8B-B14F-4D97-AF65-F5344CB8AC3E}">
        <p14:creationId xmlns:p14="http://schemas.microsoft.com/office/powerpoint/2010/main" val="21398992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9BE6220C-E853-4C68-9137-5D3B772AAEB6}" type="datetimeFigureOut">
              <a:rPr lang="ru-RU" smtClean="0"/>
              <a:t>15.09.2024</a:t>
            </a:fld>
            <a:endParaRPr lang="ru-RU"/>
          </a:p>
        </p:txBody>
      </p:sp>
      <p:sp>
        <p:nvSpPr>
          <p:cNvPr id="4" name="Footer Placeholder 3"/>
          <p:cNvSpPr>
            <a:spLocks noGrp="1"/>
          </p:cNvSpPr>
          <p:nvPr>
            <p:ph type="ftr" sz="quarter" idx="11"/>
          </p:nvPr>
        </p:nvSpPr>
        <p:spPr/>
        <p:txBody>
          <a:bodyPr/>
          <a:lstStyle/>
          <a:p>
            <a:endParaRPr lang="ru-RU"/>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A3E11AB4-F8CA-4AC8-9B41-6634870EC793}" type="slidenum">
              <a:rPr lang="ru-RU" smtClean="0"/>
              <a:t>‹#›</a:t>
            </a:fld>
            <a:endParaRPr lang="ru-RU"/>
          </a:p>
        </p:txBody>
      </p:sp>
    </p:spTree>
    <p:extLst>
      <p:ext uri="{BB962C8B-B14F-4D97-AF65-F5344CB8AC3E}">
        <p14:creationId xmlns:p14="http://schemas.microsoft.com/office/powerpoint/2010/main" val="40554106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E6220C-E853-4C68-9137-5D3B772AAEB6}" type="datetimeFigureOut">
              <a:rPr lang="ru-RU" smtClean="0"/>
              <a:t>15.09.2024</a:t>
            </a:fld>
            <a:endParaRPr lang="ru-RU"/>
          </a:p>
        </p:txBody>
      </p:sp>
      <p:sp>
        <p:nvSpPr>
          <p:cNvPr id="3" name="Footer Placeholder 2"/>
          <p:cNvSpPr>
            <a:spLocks noGrp="1"/>
          </p:cNvSpPr>
          <p:nvPr>
            <p:ph type="ftr" sz="quarter" idx="11"/>
          </p:nvPr>
        </p:nvSpPr>
        <p:spPr/>
        <p:txBody>
          <a:bodyPr/>
          <a:lstStyle/>
          <a:p>
            <a:endParaRPr lang="ru-RU"/>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A3E11AB4-F8CA-4AC8-9B41-6634870EC793}" type="slidenum">
              <a:rPr lang="ru-RU" smtClean="0"/>
              <a:t>‹#›</a:t>
            </a:fld>
            <a:endParaRPr lang="ru-RU"/>
          </a:p>
        </p:txBody>
      </p:sp>
    </p:spTree>
    <p:extLst>
      <p:ext uri="{BB962C8B-B14F-4D97-AF65-F5344CB8AC3E}">
        <p14:creationId xmlns:p14="http://schemas.microsoft.com/office/powerpoint/2010/main" val="14015743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ru-RU"/>
              <a:t>Образец заголовка</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9BE6220C-E853-4C68-9137-5D3B772AAEB6}" type="datetimeFigureOut">
              <a:rPr lang="ru-RU" smtClean="0"/>
              <a:t>15.09.2024</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A3E11AB4-F8CA-4AC8-9B41-6634870EC793}" type="slidenum">
              <a:rPr lang="ru-RU" smtClean="0"/>
              <a:t>‹#›</a:t>
            </a:fld>
            <a:endParaRPr lang="ru-RU"/>
          </a:p>
        </p:txBody>
      </p:sp>
    </p:spTree>
    <p:extLst>
      <p:ext uri="{BB962C8B-B14F-4D97-AF65-F5344CB8AC3E}">
        <p14:creationId xmlns:p14="http://schemas.microsoft.com/office/powerpoint/2010/main" val="39464459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ru-RU"/>
              <a:t>Образец заголовка</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9BE6220C-E853-4C68-9137-5D3B772AAEB6}" type="datetimeFigureOut">
              <a:rPr lang="ru-RU" smtClean="0"/>
              <a:t>15.09.2024</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A3E11AB4-F8CA-4AC8-9B41-6634870EC793}" type="slidenum">
              <a:rPr lang="ru-RU" smtClean="0"/>
              <a:t>‹#›</a:t>
            </a:fld>
            <a:endParaRPr lang="ru-RU"/>
          </a:p>
        </p:txBody>
      </p:sp>
    </p:spTree>
    <p:extLst>
      <p:ext uri="{BB962C8B-B14F-4D97-AF65-F5344CB8AC3E}">
        <p14:creationId xmlns:p14="http://schemas.microsoft.com/office/powerpoint/2010/main" val="21444424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ru-RU"/>
              <a:t>Образец заголовка</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9BE6220C-E853-4C68-9137-5D3B772AAEB6}" type="datetimeFigureOut">
              <a:rPr lang="ru-RU" smtClean="0"/>
              <a:t>15.09.2024</a:t>
            </a:fld>
            <a:endParaRPr lang="ru-RU"/>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A3E11AB4-F8CA-4AC8-9B41-6634870EC793}" type="slidenum">
              <a:rPr lang="ru-RU" smtClean="0"/>
              <a:t>‹#›</a:t>
            </a:fld>
            <a:endParaRPr lang="ru-RU"/>
          </a:p>
        </p:txBody>
      </p:sp>
    </p:spTree>
    <p:extLst>
      <p:ext uri="{BB962C8B-B14F-4D97-AF65-F5344CB8AC3E}">
        <p14:creationId xmlns:p14="http://schemas.microsoft.com/office/powerpoint/2010/main" val="1049783066"/>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 id="2147483730" r:id="rId12"/>
    <p:sldLayoutId id="2147483731" r:id="rId13"/>
    <p:sldLayoutId id="2147483732" r:id="rId14"/>
    <p:sldLayoutId id="2147483733" r:id="rId15"/>
    <p:sldLayoutId id="2147483734"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45296D8-C581-1EA7-54EA-43DCDAD97B7F}"/>
              </a:ext>
            </a:extLst>
          </p:cNvPr>
          <p:cNvSpPr>
            <a:spLocks noGrp="1"/>
          </p:cNvSpPr>
          <p:nvPr>
            <p:ph type="ctrTitle"/>
          </p:nvPr>
        </p:nvSpPr>
        <p:spPr/>
        <p:txBody>
          <a:bodyPr>
            <a:noAutofit/>
          </a:bodyPr>
          <a:lstStyle/>
          <a:p>
            <a:pPr>
              <a:lnSpc>
                <a:spcPct val="107000"/>
              </a:lnSpc>
              <a:spcAft>
                <a:spcPts val="800"/>
              </a:spcAft>
            </a:pPr>
            <a:r>
              <a:rPr lang="ru-RU" sz="4400" b="1" kern="100" dirty="0">
                <a:solidFill>
                  <a:schemeClr val="accent1">
                    <a:lumMod val="60000"/>
                    <a:lumOff val="40000"/>
                  </a:schemeClr>
                </a:solidFill>
                <a:effectLst/>
                <a:latin typeface="Century Gothic" panose="020B0502020202020204" pitchFamily="34" charset="0"/>
                <a:ea typeface="DengXian" panose="02010600030101010101" pitchFamily="2" charset="-122"/>
                <a:cs typeface="Times New Roman" panose="02020603050405020304" pitchFamily="18" charset="0"/>
              </a:rPr>
              <a:t>Синтез семейных, трудовых и досуговых практик в жизни человека постиндустриального общества</a:t>
            </a:r>
            <a:endParaRPr lang="ru-RU" sz="4400" dirty="0">
              <a:solidFill>
                <a:schemeClr val="accent1">
                  <a:lumMod val="60000"/>
                  <a:lumOff val="40000"/>
                </a:schemeClr>
              </a:solidFill>
              <a:latin typeface="Century Gothic" panose="020B0502020202020204" pitchFamily="34" charset="0"/>
            </a:endParaRPr>
          </a:p>
        </p:txBody>
      </p:sp>
      <p:sp>
        <p:nvSpPr>
          <p:cNvPr id="3" name="Подзаголовок 2">
            <a:extLst>
              <a:ext uri="{FF2B5EF4-FFF2-40B4-BE49-F238E27FC236}">
                <a16:creationId xmlns:a16="http://schemas.microsoft.com/office/drawing/2014/main" id="{BE18A821-E785-6927-9EE3-FC9B9D56415F}"/>
              </a:ext>
            </a:extLst>
          </p:cNvPr>
          <p:cNvSpPr>
            <a:spLocks noGrp="1"/>
          </p:cNvSpPr>
          <p:nvPr>
            <p:ph type="subTitle" idx="1"/>
          </p:nvPr>
        </p:nvSpPr>
        <p:spPr/>
        <p:txBody>
          <a:bodyPr>
            <a:normAutofit lnSpcReduction="10000"/>
          </a:bodyPr>
          <a:lstStyle/>
          <a:p>
            <a:pPr algn="ctr"/>
            <a:endParaRPr lang="ru-RU" sz="3200" b="1" i="1" dirty="0"/>
          </a:p>
          <a:p>
            <a:pPr algn="ctr"/>
            <a:r>
              <a:rPr lang="ru-RU" sz="3200" b="1" i="1" dirty="0"/>
              <a:t>БАРКОВ Сергей Александрович</a:t>
            </a:r>
          </a:p>
        </p:txBody>
      </p:sp>
    </p:spTree>
    <p:extLst>
      <p:ext uri="{BB962C8B-B14F-4D97-AF65-F5344CB8AC3E}">
        <p14:creationId xmlns:p14="http://schemas.microsoft.com/office/powerpoint/2010/main" val="31334710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Oval 4">
            <a:extLst>
              <a:ext uri="{FF2B5EF4-FFF2-40B4-BE49-F238E27FC236}">
                <a16:creationId xmlns:a16="http://schemas.microsoft.com/office/drawing/2014/main" id="{1D849287-2062-F545-28ED-3744DC035135}"/>
              </a:ext>
            </a:extLst>
          </p:cNvPr>
          <p:cNvSpPr>
            <a:spLocks noChangeArrowheads="1"/>
          </p:cNvSpPr>
          <p:nvPr/>
        </p:nvSpPr>
        <p:spPr bwMode="auto">
          <a:xfrm>
            <a:off x="4367213" y="620713"/>
            <a:ext cx="3382962" cy="3382962"/>
          </a:xfrm>
          <a:prstGeom prst="ellipse">
            <a:avLst/>
          </a:prstGeom>
          <a:pattFill prst="lgGrid">
            <a:fgClr>
              <a:srgbClr val="008000">
                <a:alpha val="48000"/>
              </a:srgbClr>
            </a:fgClr>
            <a:bgClr>
              <a:schemeClr val="bg1">
                <a:alpha val="48000"/>
              </a:schemeClr>
            </a:bgClr>
          </a:patt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ru-RU" altLang="ru-RU"/>
          </a:p>
        </p:txBody>
      </p:sp>
      <p:sp>
        <p:nvSpPr>
          <p:cNvPr id="2053" name="Oval 5">
            <a:extLst>
              <a:ext uri="{FF2B5EF4-FFF2-40B4-BE49-F238E27FC236}">
                <a16:creationId xmlns:a16="http://schemas.microsoft.com/office/drawing/2014/main" id="{25423EF3-041F-B5ED-CDB6-B90E6BEB8A2C}"/>
              </a:ext>
            </a:extLst>
          </p:cNvPr>
          <p:cNvSpPr>
            <a:spLocks noChangeArrowheads="1"/>
          </p:cNvSpPr>
          <p:nvPr/>
        </p:nvSpPr>
        <p:spPr bwMode="auto">
          <a:xfrm>
            <a:off x="3000376" y="2852738"/>
            <a:ext cx="3382963" cy="3382962"/>
          </a:xfrm>
          <a:prstGeom prst="ellipse">
            <a:avLst/>
          </a:prstGeom>
          <a:gradFill rotWithShape="1">
            <a:gsLst>
              <a:gs pos="0">
                <a:srgbClr val="00FF00">
                  <a:alpha val="47000"/>
                </a:srgbClr>
              </a:gs>
              <a:gs pos="100000">
                <a:srgbClr val="00FF00">
                  <a:gamma/>
                  <a:shade val="46275"/>
                  <a:invGamma/>
                  <a:alpha val="47000"/>
                </a:srgbClr>
              </a:gs>
            </a:gsLst>
            <a:path path="shape">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ru-RU" altLang="ru-RU"/>
          </a:p>
        </p:txBody>
      </p:sp>
      <p:sp>
        <p:nvSpPr>
          <p:cNvPr id="2054" name="Oval 6">
            <a:extLst>
              <a:ext uri="{FF2B5EF4-FFF2-40B4-BE49-F238E27FC236}">
                <a16:creationId xmlns:a16="http://schemas.microsoft.com/office/drawing/2014/main" id="{2D5C7F4C-4DBA-4B7B-455F-1AB34DA29B7E}"/>
              </a:ext>
            </a:extLst>
          </p:cNvPr>
          <p:cNvSpPr>
            <a:spLocks noChangeArrowheads="1"/>
          </p:cNvSpPr>
          <p:nvPr/>
        </p:nvSpPr>
        <p:spPr bwMode="auto">
          <a:xfrm>
            <a:off x="5591176" y="2852738"/>
            <a:ext cx="3382963" cy="3382962"/>
          </a:xfrm>
          <a:prstGeom prst="ellipse">
            <a:avLst/>
          </a:prstGeom>
          <a:blipFill dpi="0" rotWithShape="1">
            <a:blip r:embed="rId2">
              <a:alphaModFix amt="28000"/>
            </a:blip>
            <a:srcRect/>
            <a:tile tx="0" ty="0" sx="100000" sy="100000" flip="none" algn="tl"/>
          </a:blip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2057" name="Text Box 9">
            <a:extLst>
              <a:ext uri="{FF2B5EF4-FFF2-40B4-BE49-F238E27FC236}">
                <a16:creationId xmlns:a16="http://schemas.microsoft.com/office/drawing/2014/main" id="{ED25BECE-19A0-BC71-CCB1-CC229269B599}"/>
              </a:ext>
            </a:extLst>
          </p:cNvPr>
          <p:cNvSpPr txBox="1">
            <a:spLocks noChangeArrowheads="1"/>
          </p:cNvSpPr>
          <p:nvPr/>
        </p:nvSpPr>
        <p:spPr bwMode="auto">
          <a:xfrm>
            <a:off x="6240464" y="4292601"/>
            <a:ext cx="2376487"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ru-RU" altLang="ru-RU" sz="3000"/>
              <a:t>Досуг</a:t>
            </a:r>
          </a:p>
        </p:txBody>
      </p:sp>
      <p:sp>
        <p:nvSpPr>
          <p:cNvPr id="2059" name="Text Box 11">
            <a:extLst>
              <a:ext uri="{FF2B5EF4-FFF2-40B4-BE49-F238E27FC236}">
                <a16:creationId xmlns:a16="http://schemas.microsoft.com/office/drawing/2014/main" id="{2FCEE4AA-3BF9-5AD9-4421-D278E06991D9}"/>
              </a:ext>
            </a:extLst>
          </p:cNvPr>
          <p:cNvSpPr txBox="1">
            <a:spLocks noChangeArrowheads="1"/>
          </p:cNvSpPr>
          <p:nvPr/>
        </p:nvSpPr>
        <p:spPr bwMode="auto">
          <a:xfrm>
            <a:off x="5375275" y="1916114"/>
            <a:ext cx="10414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ru-RU" altLang="ru-RU" sz="3000"/>
              <a:t>Труд</a:t>
            </a:r>
          </a:p>
        </p:txBody>
      </p:sp>
      <p:sp>
        <p:nvSpPr>
          <p:cNvPr id="2060" name="Text Box 12">
            <a:extLst>
              <a:ext uri="{FF2B5EF4-FFF2-40B4-BE49-F238E27FC236}">
                <a16:creationId xmlns:a16="http://schemas.microsoft.com/office/drawing/2014/main" id="{674CDB1E-D424-B0D7-988D-69FFF7DB7CCC}"/>
              </a:ext>
            </a:extLst>
          </p:cNvPr>
          <p:cNvSpPr txBox="1">
            <a:spLocks noChangeArrowheads="1"/>
          </p:cNvSpPr>
          <p:nvPr/>
        </p:nvSpPr>
        <p:spPr bwMode="auto">
          <a:xfrm>
            <a:off x="3957669" y="4292600"/>
            <a:ext cx="1438214"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ru-RU" altLang="ru-RU" sz="3000"/>
              <a:t>Семья</a:t>
            </a:r>
          </a:p>
        </p:txBody>
      </p:sp>
      <p:sp>
        <p:nvSpPr>
          <p:cNvPr id="2" name="TextBox 1">
            <a:extLst>
              <a:ext uri="{FF2B5EF4-FFF2-40B4-BE49-F238E27FC236}">
                <a16:creationId xmlns:a16="http://schemas.microsoft.com/office/drawing/2014/main" id="{EC6187E5-CF07-C49E-57A4-B6E0B43A2ED7}"/>
              </a:ext>
            </a:extLst>
          </p:cNvPr>
          <p:cNvSpPr txBox="1"/>
          <p:nvPr/>
        </p:nvSpPr>
        <p:spPr>
          <a:xfrm>
            <a:off x="7296347" y="358219"/>
            <a:ext cx="4713402" cy="2062103"/>
          </a:xfrm>
          <a:prstGeom prst="rect">
            <a:avLst/>
          </a:prstGeom>
          <a:noFill/>
        </p:spPr>
        <p:txBody>
          <a:bodyPr wrap="square" rtlCol="0">
            <a:spAutoFit/>
          </a:bodyPr>
          <a:lstStyle/>
          <a:p>
            <a:pPr algn="r"/>
            <a:r>
              <a:rPr lang="ru-RU" sz="3200" b="1" dirty="0"/>
              <a:t>Социальные практики в жизни индивида (упрощенно)</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1A2C13A-95EC-352D-B4E0-704175EEF03D}"/>
              </a:ext>
            </a:extLst>
          </p:cNvPr>
          <p:cNvSpPr>
            <a:spLocks noGrp="1"/>
          </p:cNvSpPr>
          <p:nvPr>
            <p:ph type="title"/>
          </p:nvPr>
        </p:nvSpPr>
        <p:spPr>
          <a:xfrm>
            <a:off x="2489229" y="133916"/>
            <a:ext cx="8911687" cy="1280890"/>
          </a:xfrm>
        </p:spPr>
        <p:txBody>
          <a:bodyPr/>
          <a:lstStyle/>
          <a:p>
            <a:r>
              <a:rPr lang="ru-RU" b="1" dirty="0"/>
              <a:t>Индивидуальное соотношение социальных практик</a:t>
            </a:r>
          </a:p>
        </p:txBody>
      </p:sp>
      <p:sp>
        <p:nvSpPr>
          <p:cNvPr id="4" name="TextBox 3">
            <a:extLst>
              <a:ext uri="{FF2B5EF4-FFF2-40B4-BE49-F238E27FC236}">
                <a16:creationId xmlns:a16="http://schemas.microsoft.com/office/drawing/2014/main" id="{4AF70C0D-8EDB-B901-D3FE-A4D807707B4A}"/>
              </a:ext>
            </a:extLst>
          </p:cNvPr>
          <p:cNvSpPr txBox="1"/>
          <p:nvPr/>
        </p:nvSpPr>
        <p:spPr>
          <a:xfrm>
            <a:off x="2187018" y="1348800"/>
            <a:ext cx="9213898" cy="5509200"/>
          </a:xfrm>
          <a:prstGeom prst="rect">
            <a:avLst/>
          </a:prstGeom>
          <a:noFill/>
        </p:spPr>
        <p:txBody>
          <a:bodyPr wrap="square">
            <a:spAutoFit/>
          </a:bodyPr>
          <a:lstStyle/>
          <a:p>
            <a:r>
              <a:rPr lang="ru-RU" sz="2200" dirty="0"/>
              <a:t>Жизненная энергия человека может относительно равномерно или совсем неравномерно распределяться между тремя видами социальных практик. Это зависит от:</a:t>
            </a:r>
          </a:p>
          <a:p>
            <a:pPr marL="285750" indent="-285750">
              <a:buFont typeface="Arial" panose="020B0604020202020204" pitchFamily="34" charset="0"/>
              <a:buChar char="•"/>
            </a:pPr>
            <a:r>
              <a:rPr lang="ru-RU" sz="2200" dirty="0"/>
              <a:t> возраста;</a:t>
            </a:r>
          </a:p>
          <a:p>
            <a:pPr marL="285750" indent="-285750">
              <a:buFont typeface="Arial" panose="020B0604020202020204" pitchFamily="34" charset="0"/>
              <a:buChar char="•"/>
            </a:pPr>
            <a:r>
              <a:rPr lang="ru-RU" sz="2200" dirty="0"/>
              <a:t>пола;</a:t>
            </a:r>
          </a:p>
          <a:p>
            <a:pPr marL="285750" indent="-285750">
              <a:buFont typeface="Arial" panose="020B0604020202020204" pitchFamily="34" charset="0"/>
              <a:buChar char="•"/>
            </a:pPr>
            <a:r>
              <a:rPr lang="ru-RU" sz="2200" dirty="0"/>
              <a:t>типа общества или общности;</a:t>
            </a:r>
          </a:p>
          <a:p>
            <a:pPr marL="285750" indent="-285750">
              <a:buFont typeface="Arial" panose="020B0604020202020204" pitchFamily="34" charset="0"/>
              <a:buChar char="•"/>
            </a:pPr>
            <a:r>
              <a:rPr lang="ru-RU" sz="2200" dirty="0"/>
              <a:t>жизненных обстоятельств;</a:t>
            </a:r>
          </a:p>
          <a:p>
            <a:pPr marL="285750" indent="-285750">
              <a:buFont typeface="Arial" panose="020B0604020202020204" pitchFamily="34" charset="0"/>
              <a:buChar char="•"/>
            </a:pPr>
            <a:r>
              <a:rPr lang="ru-RU" sz="2200" dirty="0"/>
              <a:t> личных предпочтений. </a:t>
            </a:r>
          </a:p>
          <a:p>
            <a:r>
              <a:rPr lang="ru-RU" sz="2200" dirty="0"/>
              <a:t>При этом социальные практики могут дополнять или замещать друг друга, а некоторые становятся настолько доминирующими, что почти целиком поглощают жизненные силы человека.</a:t>
            </a:r>
          </a:p>
          <a:p>
            <a:r>
              <a:rPr lang="ru-RU" sz="2200" dirty="0"/>
              <a:t>Возникают жизненные стратегии:</a:t>
            </a:r>
          </a:p>
          <a:p>
            <a:pPr marL="342900" indent="-342900">
              <a:buFont typeface="Arial" panose="020B0604020202020204" pitchFamily="34" charset="0"/>
              <a:buChar char="•"/>
            </a:pPr>
            <a:r>
              <a:rPr lang="ru-RU" sz="2200" dirty="0"/>
              <a:t>трудоголика;</a:t>
            </a:r>
          </a:p>
          <a:p>
            <a:pPr marL="342900" indent="-342900">
              <a:buFont typeface="Arial" panose="020B0604020202020204" pitchFamily="34" charset="0"/>
              <a:buChar char="•"/>
            </a:pPr>
            <a:r>
              <a:rPr lang="ru-RU" sz="2200" dirty="0"/>
              <a:t>семьянина;</a:t>
            </a:r>
          </a:p>
          <a:p>
            <a:pPr marL="342900" indent="-342900">
              <a:buFont typeface="Arial" panose="020B0604020202020204" pitchFamily="34" charset="0"/>
              <a:buChar char="•"/>
            </a:pPr>
            <a:r>
              <a:rPr lang="ru-RU" sz="2200" dirty="0"/>
              <a:t>человека увлеченного. </a:t>
            </a:r>
          </a:p>
        </p:txBody>
      </p:sp>
    </p:spTree>
    <p:extLst>
      <p:ext uri="{BB962C8B-B14F-4D97-AF65-F5344CB8AC3E}">
        <p14:creationId xmlns:p14="http://schemas.microsoft.com/office/powerpoint/2010/main" val="12896310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Oval 4">
            <a:extLst>
              <a:ext uri="{FF2B5EF4-FFF2-40B4-BE49-F238E27FC236}">
                <a16:creationId xmlns:a16="http://schemas.microsoft.com/office/drawing/2014/main" id="{1D849287-2062-F545-28ED-3744DC035135}"/>
              </a:ext>
            </a:extLst>
          </p:cNvPr>
          <p:cNvSpPr>
            <a:spLocks noChangeArrowheads="1"/>
          </p:cNvSpPr>
          <p:nvPr/>
        </p:nvSpPr>
        <p:spPr bwMode="auto">
          <a:xfrm>
            <a:off x="4471122" y="1317171"/>
            <a:ext cx="1800000" cy="1800000"/>
          </a:xfrm>
          <a:prstGeom prst="ellipse">
            <a:avLst/>
          </a:prstGeom>
          <a:pattFill prst="lgGrid">
            <a:fgClr>
              <a:srgbClr val="008000">
                <a:alpha val="48000"/>
              </a:srgbClr>
            </a:fgClr>
            <a:bgClr>
              <a:schemeClr val="bg1">
                <a:alpha val="48000"/>
              </a:schemeClr>
            </a:bgClr>
          </a:patt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ru-RU" altLang="ru-RU"/>
          </a:p>
        </p:txBody>
      </p:sp>
      <p:sp>
        <p:nvSpPr>
          <p:cNvPr id="2053" name="Oval 5">
            <a:extLst>
              <a:ext uri="{FF2B5EF4-FFF2-40B4-BE49-F238E27FC236}">
                <a16:creationId xmlns:a16="http://schemas.microsoft.com/office/drawing/2014/main" id="{25423EF3-041F-B5ED-CDB6-B90E6BEB8A2C}"/>
              </a:ext>
            </a:extLst>
          </p:cNvPr>
          <p:cNvSpPr>
            <a:spLocks noChangeArrowheads="1"/>
          </p:cNvSpPr>
          <p:nvPr/>
        </p:nvSpPr>
        <p:spPr bwMode="auto">
          <a:xfrm>
            <a:off x="3439886" y="1994218"/>
            <a:ext cx="2116800" cy="2118157"/>
          </a:xfrm>
          <a:prstGeom prst="ellipse">
            <a:avLst/>
          </a:prstGeom>
          <a:gradFill rotWithShape="1">
            <a:gsLst>
              <a:gs pos="0">
                <a:srgbClr val="00FF00">
                  <a:alpha val="47000"/>
                </a:srgbClr>
              </a:gs>
              <a:gs pos="100000">
                <a:srgbClr val="00FF00">
                  <a:gamma/>
                  <a:shade val="46275"/>
                  <a:invGamma/>
                  <a:alpha val="47000"/>
                </a:srgbClr>
              </a:gs>
            </a:gsLst>
            <a:path path="shape">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ru-RU" altLang="ru-RU"/>
          </a:p>
        </p:txBody>
      </p:sp>
      <p:sp>
        <p:nvSpPr>
          <p:cNvPr id="2054" name="Oval 6">
            <a:extLst>
              <a:ext uri="{FF2B5EF4-FFF2-40B4-BE49-F238E27FC236}">
                <a16:creationId xmlns:a16="http://schemas.microsoft.com/office/drawing/2014/main" id="{2D5C7F4C-4DBA-4B7B-455F-1AB34DA29B7E}"/>
              </a:ext>
            </a:extLst>
          </p:cNvPr>
          <p:cNvSpPr>
            <a:spLocks noChangeArrowheads="1"/>
          </p:cNvSpPr>
          <p:nvPr/>
        </p:nvSpPr>
        <p:spPr bwMode="auto">
          <a:xfrm>
            <a:off x="4042467" y="1589633"/>
            <a:ext cx="4658400" cy="4658200"/>
          </a:xfrm>
          <a:prstGeom prst="ellipse">
            <a:avLst/>
          </a:prstGeom>
          <a:blipFill dpi="0" rotWithShape="1">
            <a:blip r:embed="rId2">
              <a:alphaModFix amt="28000"/>
            </a:blip>
            <a:srcRect/>
            <a:tile tx="0" ty="0" sx="100000" sy="100000" flip="none" algn="tl"/>
          </a:blip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2057" name="Text Box 9">
            <a:extLst>
              <a:ext uri="{FF2B5EF4-FFF2-40B4-BE49-F238E27FC236}">
                <a16:creationId xmlns:a16="http://schemas.microsoft.com/office/drawing/2014/main" id="{ED25BECE-19A0-BC71-CCB1-CC229269B599}"/>
              </a:ext>
            </a:extLst>
          </p:cNvPr>
          <p:cNvSpPr txBox="1">
            <a:spLocks noChangeArrowheads="1"/>
          </p:cNvSpPr>
          <p:nvPr/>
        </p:nvSpPr>
        <p:spPr bwMode="auto">
          <a:xfrm>
            <a:off x="4471122" y="3522089"/>
            <a:ext cx="3176713" cy="756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ru-RU" altLang="ru-RU" sz="3000" dirty="0"/>
              <a:t>Досуг</a:t>
            </a:r>
          </a:p>
        </p:txBody>
      </p:sp>
      <p:sp>
        <p:nvSpPr>
          <p:cNvPr id="2059" name="Text Box 11">
            <a:extLst>
              <a:ext uri="{FF2B5EF4-FFF2-40B4-BE49-F238E27FC236}">
                <a16:creationId xmlns:a16="http://schemas.microsoft.com/office/drawing/2014/main" id="{2FCEE4AA-3BF9-5AD9-4421-D278E06991D9}"/>
              </a:ext>
            </a:extLst>
          </p:cNvPr>
          <p:cNvSpPr txBox="1">
            <a:spLocks noChangeArrowheads="1"/>
          </p:cNvSpPr>
          <p:nvPr/>
        </p:nvSpPr>
        <p:spPr bwMode="auto">
          <a:xfrm>
            <a:off x="4423527" y="1650838"/>
            <a:ext cx="1905356" cy="9747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ru-RU" altLang="ru-RU" sz="2000" dirty="0"/>
              <a:t>Труд= </a:t>
            </a:r>
          </a:p>
          <a:p>
            <a:pPr algn="ctr"/>
            <a:r>
              <a:rPr lang="ru-RU" altLang="ru-RU" sz="2000" dirty="0"/>
              <a:t>обучение</a:t>
            </a:r>
          </a:p>
        </p:txBody>
      </p:sp>
      <p:sp>
        <p:nvSpPr>
          <p:cNvPr id="2060" name="Text Box 12">
            <a:extLst>
              <a:ext uri="{FF2B5EF4-FFF2-40B4-BE49-F238E27FC236}">
                <a16:creationId xmlns:a16="http://schemas.microsoft.com/office/drawing/2014/main" id="{674CDB1E-D424-B0D7-988D-69FFF7DB7CCC}"/>
              </a:ext>
            </a:extLst>
          </p:cNvPr>
          <p:cNvSpPr txBox="1">
            <a:spLocks noChangeArrowheads="1"/>
          </p:cNvSpPr>
          <p:nvPr/>
        </p:nvSpPr>
        <p:spPr bwMode="auto">
          <a:xfrm>
            <a:off x="3575177" y="2761799"/>
            <a:ext cx="1363235" cy="5509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ru-RU" altLang="ru-RU" sz="2000" dirty="0"/>
              <a:t>Семья</a:t>
            </a:r>
          </a:p>
        </p:txBody>
      </p:sp>
      <p:sp>
        <p:nvSpPr>
          <p:cNvPr id="2" name="TextBox 1">
            <a:extLst>
              <a:ext uri="{FF2B5EF4-FFF2-40B4-BE49-F238E27FC236}">
                <a16:creationId xmlns:a16="http://schemas.microsoft.com/office/drawing/2014/main" id="{EC6187E5-CF07-C49E-57A4-B6E0B43A2ED7}"/>
              </a:ext>
            </a:extLst>
          </p:cNvPr>
          <p:cNvSpPr txBox="1"/>
          <p:nvPr/>
        </p:nvSpPr>
        <p:spPr>
          <a:xfrm>
            <a:off x="7296347" y="358219"/>
            <a:ext cx="4713402" cy="1569660"/>
          </a:xfrm>
          <a:prstGeom prst="rect">
            <a:avLst/>
          </a:prstGeom>
          <a:noFill/>
        </p:spPr>
        <p:txBody>
          <a:bodyPr wrap="square" rtlCol="0">
            <a:spAutoFit/>
          </a:bodyPr>
          <a:lstStyle/>
          <a:p>
            <a:pPr algn="r"/>
            <a:r>
              <a:rPr lang="ru-RU" sz="3200" b="1" dirty="0"/>
              <a:t>Социальные практики в жизни ребенка</a:t>
            </a:r>
          </a:p>
        </p:txBody>
      </p:sp>
    </p:spTree>
    <p:extLst>
      <p:ext uri="{BB962C8B-B14F-4D97-AF65-F5344CB8AC3E}">
        <p14:creationId xmlns:p14="http://schemas.microsoft.com/office/powerpoint/2010/main" val="1151515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Oval 4">
            <a:extLst>
              <a:ext uri="{FF2B5EF4-FFF2-40B4-BE49-F238E27FC236}">
                <a16:creationId xmlns:a16="http://schemas.microsoft.com/office/drawing/2014/main" id="{1D849287-2062-F545-28ED-3744DC035135}"/>
              </a:ext>
            </a:extLst>
          </p:cNvPr>
          <p:cNvSpPr>
            <a:spLocks noChangeArrowheads="1"/>
          </p:cNvSpPr>
          <p:nvPr/>
        </p:nvSpPr>
        <p:spPr bwMode="auto">
          <a:xfrm>
            <a:off x="4367213" y="620713"/>
            <a:ext cx="3382962" cy="3382962"/>
          </a:xfrm>
          <a:prstGeom prst="ellipse">
            <a:avLst/>
          </a:prstGeom>
          <a:pattFill prst="lgGrid">
            <a:fgClr>
              <a:srgbClr val="008000">
                <a:alpha val="48000"/>
              </a:srgbClr>
            </a:fgClr>
            <a:bgClr>
              <a:schemeClr val="bg1">
                <a:alpha val="48000"/>
              </a:schemeClr>
            </a:bgClr>
          </a:patt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ru-RU" altLang="ru-RU"/>
          </a:p>
        </p:txBody>
      </p:sp>
      <p:sp>
        <p:nvSpPr>
          <p:cNvPr id="2053" name="Oval 5">
            <a:extLst>
              <a:ext uri="{FF2B5EF4-FFF2-40B4-BE49-F238E27FC236}">
                <a16:creationId xmlns:a16="http://schemas.microsoft.com/office/drawing/2014/main" id="{25423EF3-041F-B5ED-CDB6-B90E6BEB8A2C}"/>
              </a:ext>
            </a:extLst>
          </p:cNvPr>
          <p:cNvSpPr>
            <a:spLocks noChangeArrowheads="1"/>
          </p:cNvSpPr>
          <p:nvPr/>
        </p:nvSpPr>
        <p:spPr bwMode="auto">
          <a:xfrm>
            <a:off x="4680857" y="2852738"/>
            <a:ext cx="1702482" cy="1844676"/>
          </a:xfrm>
          <a:prstGeom prst="ellipse">
            <a:avLst/>
          </a:prstGeom>
          <a:gradFill rotWithShape="1">
            <a:gsLst>
              <a:gs pos="0">
                <a:srgbClr val="00FF00">
                  <a:alpha val="47000"/>
                </a:srgbClr>
              </a:gs>
              <a:gs pos="100000">
                <a:srgbClr val="00FF00">
                  <a:gamma/>
                  <a:shade val="46275"/>
                  <a:invGamma/>
                  <a:alpha val="47000"/>
                </a:srgbClr>
              </a:gs>
            </a:gsLst>
            <a:path path="shape">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ru-RU" altLang="ru-RU"/>
          </a:p>
        </p:txBody>
      </p:sp>
      <p:sp>
        <p:nvSpPr>
          <p:cNvPr id="2054" name="Oval 6">
            <a:extLst>
              <a:ext uri="{FF2B5EF4-FFF2-40B4-BE49-F238E27FC236}">
                <a16:creationId xmlns:a16="http://schemas.microsoft.com/office/drawing/2014/main" id="{2D5C7F4C-4DBA-4B7B-455F-1AB34DA29B7E}"/>
              </a:ext>
            </a:extLst>
          </p:cNvPr>
          <p:cNvSpPr>
            <a:spLocks noChangeArrowheads="1"/>
          </p:cNvSpPr>
          <p:nvPr/>
        </p:nvSpPr>
        <p:spPr bwMode="auto">
          <a:xfrm>
            <a:off x="4805517" y="2690690"/>
            <a:ext cx="3382963" cy="3382962"/>
          </a:xfrm>
          <a:prstGeom prst="ellipse">
            <a:avLst/>
          </a:prstGeom>
          <a:blipFill dpi="0" rotWithShape="1">
            <a:blip r:embed="rId2">
              <a:alphaModFix amt="28000"/>
            </a:blip>
            <a:srcRect/>
            <a:tile tx="0" ty="0" sx="100000" sy="100000" flip="none" algn="tl"/>
          </a:blip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2057" name="Text Box 9">
            <a:extLst>
              <a:ext uri="{FF2B5EF4-FFF2-40B4-BE49-F238E27FC236}">
                <a16:creationId xmlns:a16="http://schemas.microsoft.com/office/drawing/2014/main" id="{ED25BECE-19A0-BC71-CCB1-CC229269B599}"/>
              </a:ext>
            </a:extLst>
          </p:cNvPr>
          <p:cNvSpPr txBox="1">
            <a:spLocks noChangeArrowheads="1"/>
          </p:cNvSpPr>
          <p:nvPr/>
        </p:nvSpPr>
        <p:spPr bwMode="auto">
          <a:xfrm>
            <a:off x="5582827" y="3987970"/>
            <a:ext cx="2376487"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ru-RU" altLang="ru-RU" sz="3000" dirty="0"/>
              <a:t>Досуг</a:t>
            </a:r>
          </a:p>
        </p:txBody>
      </p:sp>
      <p:sp>
        <p:nvSpPr>
          <p:cNvPr id="2059" name="Text Box 11">
            <a:extLst>
              <a:ext uri="{FF2B5EF4-FFF2-40B4-BE49-F238E27FC236}">
                <a16:creationId xmlns:a16="http://schemas.microsoft.com/office/drawing/2014/main" id="{2FCEE4AA-3BF9-5AD9-4421-D278E06991D9}"/>
              </a:ext>
            </a:extLst>
          </p:cNvPr>
          <p:cNvSpPr txBox="1">
            <a:spLocks noChangeArrowheads="1"/>
          </p:cNvSpPr>
          <p:nvPr/>
        </p:nvSpPr>
        <p:spPr bwMode="auto">
          <a:xfrm>
            <a:off x="4634352" y="1586745"/>
            <a:ext cx="2794355"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ru-RU" altLang="ru-RU" sz="3000" dirty="0"/>
              <a:t>Труд,</a:t>
            </a:r>
          </a:p>
          <a:p>
            <a:pPr algn="ctr"/>
            <a:r>
              <a:rPr lang="ru-RU" altLang="ru-RU" sz="3000" dirty="0"/>
              <a:t>образование</a:t>
            </a:r>
          </a:p>
        </p:txBody>
      </p:sp>
      <p:sp>
        <p:nvSpPr>
          <p:cNvPr id="2060" name="Text Box 12">
            <a:extLst>
              <a:ext uri="{FF2B5EF4-FFF2-40B4-BE49-F238E27FC236}">
                <a16:creationId xmlns:a16="http://schemas.microsoft.com/office/drawing/2014/main" id="{674CDB1E-D424-B0D7-988D-69FFF7DB7CCC}"/>
              </a:ext>
            </a:extLst>
          </p:cNvPr>
          <p:cNvSpPr txBox="1">
            <a:spLocks noChangeArrowheads="1"/>
          </p:cNvSpPr>
          <p:nvPr/>
        </p:nvSpPr>
        <p:spPr bwMode="auto">
          <a:xfrm>
            <a:off x="4934384" y="3374629"/>
            <a:ext cx="101983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ru-RU" altLang="ru-RU" sz="2000" dirty="0"/>
              <a:t>Семья</a:t>
            </a:r>
          </a:p>
        </p:txBody>
      </p:sp>
      <p:sp>
        <p:nvSpPr>
          <p:cNvPr id="2" name="TextBox 1">
            <a:extLst>
              <a:ext uri="{FF2B5EF4-FFF2-40B4-BE49-F238E27FC236}">
                <a16:creationId xmlns:a16="http://schemas.microsoft.com/office/drawing/2014/main" id="{EC6187E5-CF07-C49E-57A4-B6E0B43A2ED7}"/>
              </a:ext>
            </a:extLst>
          </p:cNvPr>
          <p:cNvSpPr txBox="1"/>
          <p:nvPr/>
        </p:nvSpPr>
        <p:spPr>
          <a:xfrm>
            <a:off x="7296347" y="358219"/>
            <a:ext cx="4713402" cy="1569660"/>
          </a:xfrm>
          <a:prstGeom prst="rect">
            <a:avLst/>
          </a:prstGeom>
          <a:noFill/>
        </p:spPr>
        <p:txBody>
          <a:bodyPr wrap="square" rtlCol="0">
            <a:spAutoFit/>
          </a:bodyPr>
          <a:lstStyle/>
          <a:p>
            <a:pPr algn="r"/>
            <a:r>
              <a:rPr lang="ru-RU" sz="3200" b="1" dirty="0"/>
              <a:t>Социальные практики в жизни молодого человека</a:t>
            </a:r>
          </a:p>
        </p:txBody>
      </p:sp>
      <p:sp>
        <p:nvSpPr>
          <p:cNvPr id="3" name="AutoShape 1030">
            <a:extLst>
              <a:ext uri="{FF2B5EF4-FFF2-40B4-BE49-F238E27FC236}">
                <a16:creationId xmlns:a16="http://schemas.microsoft.com/office/drawing/2014/main" id="{25B3AF76-A28F-9675-659B-D6285EE2D3B8}"/>
              </a:ext>
            </a:extLst>
          </p:cNvPr>
          <p:cNvSpPr>
            <a:spLocks/>
          </p:cNvSpPr>
          <p:nvPr/>
        </p:nvSpPr>
        <p:spPr bwMode="auto">
          <a:xfrm>
            <a:off x="2018121" y="3374629"/>
            <a:ext cx="2233612" cy="609600"/>
          </a:xfrm>
          <a:prstGeom prst="borderCallout3">
            <a:avLst>
              <a:gd name="adj1" fmla="val 18750"/>
              <a:gd name="adj2" fmla="val 103412"/>
              <a:gd name="adj3" fmla="val 18750"/>
              <a:gd name="adj4" fmla="val 104333"/>
              <a:gd name="adj5" fmla="val 125000"/>
              <a:gd name="adj6" fmla="val 104333"/>
              <a:gd name="adj7" fmla="val 129723"/>
              <a:gd name="adj8" fmla="val 166058"/>
            </a:avLst>
          </a:prstGeom>
          <a:solidFill>
            <a:schemeClr val="bg1">
              <a:alpha val="27843"/>
            </a:schemeClr>
          </a:solidFill>
          <a:ln w="34925" algn="ctr">
            <a:solidFill>
              <a:schemeClr val="tx1"/>
            </a:solidFill>
            <a:miter lim="800000"/>
            <a:headEnd/>
            <a:tailEnd type="stealth"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a:solidFill>
                  <a:schemeClr val="tx1"/>
                </a:solidFill>
                <a:latin typeface="Arial" panose="020B0604020202020204" pitchFamily="34" charset="0"/>
                <a:cs typeface="Arial" panose="020B0604020202020204" pitchFamily="34" charset="0"/>
              </a:defRPr>
            </a:lvl1pPr>
            <a:lvl2pPr marL="742950" indent="-285750" algn="ctr">
              <a:defRPr>
                <a:solidFill>
                  <a:schemeClr val="tx1"/>
                </a:solidFill>
                <a:latin typeface="Arial" panose="020B0604020202020204" pitchFamily="34" charset="0"/>
                <a:cs typeface="Arial" panose="020B0604020202020204" pitchFamily="34" charset="0"/>
              </a:defRPr>
            </a:lvl2pPr>
            <a:lvl3pPr marL="1143000" indent="-228600" algn="ctr">
              <a:defRPr>
                <a:solidFill>
                  <a:schemeClr val="tx1"/>
                </a:solidFill>
                <a:latin typeface="Arial" panose="020B0604020202020204" pitchFamily="34" charset="0"/>
                <a:cs typeface="Arial" panose="020B0604020202020204" pitchFamily="34" charset="0"/>
              </a:defRPr>
            </a:lvl3pPr>
            <a:lvl4pPr marL="1600200" indent="-228600" algn="ctr">
              <a:defRPr>
                <a:solidFill>
                  <a:schemeClr val="tx1"/>
                </a:solidFill>
                <a:latin typeface="Arial" panose="020B0604020202020204" pitchFamily="34" charset="0"/>
                <a:cs typeface="Arial" panose="020B0604020202020204" pitchFamily="34" charset="0"/>
              </a:defRPr>
            </a:lvl4pPr>
            <a:lvl5pPr marL="2057400" indent="-228600" algn="ctr">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ru-RU" altLang="ru-RU" dirty="0">
                <a:latin typeface="Times New Roman" panose="02020603050405020304" pitchFamily="18" charset="0"/>
              </a:rPr>
              <a:t>Поиск сексуального партнера</a:t>
            </a:r>
          </a:p>
        </p:txBody>
      </p:sp>
    </p:spTree>
    <p:extLst>
      <p:ext uri="{BB962C8B-B14F-4D97-AF65-F5344CB8AC3E}">
        <p14:creationId xmlns:p14="http://schemas.microsoft.com/office/powerpoint/2010/main" val="9675166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Text Box 3">
            <a:extLst>
              <a:ext uri="{FF2B5EF4-FFF2-40B4-BE49-F238E27FC236}">
                <a16:creationId xmlns:a16="http://schemas.microsoft.com/office/drawing/2014/main" id="{56340E48-A036-9312-3D4C-CECE824114B7}"/>
              </a:ext>
            </a:extLst>
          </p:cNvPr>
          <p:cNvSpPr txBox="1">
            <a:spLocks noChangeArrowheads="1"/>
          </p:cNvSpPr>
          <p:nvPr/>
        </p:nvSpPr>
        <p:spPr bwMode="auto">
          <a:xfrm>
            <a:off x="2698718" y="369441"/>
            <a:ext cx="7343775"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9pPr>
          </a:lstStyle>
          <a:p>
            <a:pPr eaLnBrk="1" hangingPunct="1">
              <a:spcBef>
                <a:spcPct val="50000"/>
              </a:spcBef>
              <a:buClrTx/>
              <a:buSzTx/>
              <a:buFontTx/>
              <a:buNone/>
            </a:pPr>
            <a:r>
              <a:rPr lang="ru-RU" altLang="ru-RU" sz="3200" b="1" dirty="0">
                <a:latin typeface="Century Gothic" panose="020B0502020202020204" pitchFamily="34" charset="0"/>
              </a:rPr>
              <a:t>Парадокс социального времени специалиста</a:t>
            </a:r>
          </a:p>
        </p:txBody>
      </p:sp>
      <p:sp>
        <p:nvSpPr>
          <p:cNvPr id="9219" name="AutoShape 12">
            <a:extLst>
              <a:ext uri="{FF2B5EF4-FFF2-40B4-BE49-F238E27FC236}">
                <a16:creationId xmlns:a16="http://schemas.microsoft.com/office/drawing/2014/main" id="{63EEAE4C-244A-883F-9992-2C9BB8442429}"/>
              </a:ext>
            </a:extLst>
          </p:cNvPr>
          <p:cNvSpPr>
            <a:spLocks noChangeArrowheads="1"/>
          </p:cNvSpPr>
          <p:nvPr/>
        </p:nvSpPr>
        <p:spPr bwMode="auto">
          <a:xfrm flipV="1">
            <a:off x="2354262" y="2060576"/>
            <a:ext cx="1368425" cy="3960812"/>
          </a:xfrm>
          <a:prstGeom prst="upArrowCallout">
            <a:avLst>
              <a:gd name="adj1" fmla="val 25000"/>
              <a:gd name="adj2" fmla="val 25000"/>
              <a:gd name="adj3" fmla="val 48241"/>
              <a:gd name="adj4" fmla="val 66667"/>
            </a:avLst>
          </a:prstGeom>
          <a:solidFill>
            <a:srgbClr val="FFFF00"/>
          </a:solidFill>
          <a:ln w="9525">
            <a:solidFill>
              <a:schemeClr val="tx1"/>
            </a:solidFill>
            <a:miter lim="800000"/>
            <a:headEnd/>
            <a:tailEnd/>
          </a:ln>
        </p:spPr>
        <p:txBody>
          <a:bodyPr rot="10800000" wrap="none" anchor="ct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9pPr>
          </a:lstStyle>
          <a:p>
            <a:pPr algn="ctr" eaLnBrk="1" hangingPunct="1">
              <a:spcBef>
                <a:spcPct val="0"/>
              </a:spcBef>
              <a:buClrTx/>
              <a:buSzTx/>
              <a:buFontTx/>
              <a:buNone/>
            </a:pPr>
            <a:endParaRPr lang="en-GB" altLang="ru-RU" sz="1800">
              <a:latin typeface="Arial" panose="020B0604020202020204" pitchFamily="34" charset="0"/>
            </a:endParaRPr>
          </a:p>
        </p:txBody>
      </p:sp>
      <p:sp>
        <p:nvSpPr>
          <p:cNvPr id="9220" name="Text Box 2">
            <a:extLst>
              <a:ext uri="{FF2B5EF4-FFF2-40B4-BE49-F238E27FC236}">
                <a16:creationId xmlns:a16="http://schemas.microsoft.com/office/drawing/2014/main" id="{F3D47197-D341-D862-7FFB-9396157C1DD7}"/>
              </a:ext>
            </a:extLst>
          </p:cNvPr>
          <p:cNvSpPr txBox="1">
            <a:spLocks noChangeArrowheads="1"/>
          </p:cNvSpPr>
          <p:nvPr/>
        </p:nvSpPr>
        <p:spPr bwMode="auto">
          <a:xfrm>
            <a:off x="2807641" y="2349500"/>
            <a:ext cx="461665" cy="20271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spAutoFit/>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9pPr>
          </a:lstStyle>
          <a:p>
            <a:pPr eaLnBrk="1" hangingPunct="1">
              <a:spcBef>
                <a:spcPct val="0"/>
              </a:spcBef>
              <a:buClrTx/>
              <a:buSzTx/>
              <a:buFontTx/>
              <a:buNone/>
            </a:pPr>
            <a:r>
              <a:rPr lang="ru-RU" altLang="ru-RU" sz="1800" dirty="0"/>
              <a:t>Трудовая жизнь</a:t>
            </a:r>
            <a:endParaRPr lang="en-GB" altLang="ru-RU" sz="1800" dirty="0"/>
          </a:p>
        </p:txBody>
      </p:sp>
      <p:sp>
        <p:nvSpPr>
          <p:cNvPr id="9221" name="Line 3">
            <a:extLst>
              <a:ext uri="{FF2B5EF4-FFF2-40B4-BE49-F238E27FC236}">
                <a16:creationId xmlns:a16="http://schemas.microsoft.com/office/drawing/2014/main" id="{DCDC0D4D-15ED-35BE-6E83-7B4D3B070A6C}"/>
              </a:ext>
            </a:extLst>
          </p:cNvPr>
          <p:cNvSpPr>
            <a:spLocks noChangeShapeType="1"/>
          </p:cNvSpPr>
          <p:nvPr/>
        </p:nvSpPr>
        <p:spPr bwMode="auto">
          <a:xfrm>
            <a:off x="6096000" y="1773239"/>
            <a:ext cx="0" cy="4535487"/>
          </a:xfrm>
          <a:prstGeom prst="line">
            <a:avLst/>
          </a:prstGeom>
          <a:noFill/>
          <a:ln w="984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9222" name="Text Box 4">
            <a:extLst>
              <a:ext uri="{FF2B5EF4-FFF2-40B4-BE49-F238E27FC236}">
                <a16:creationId xmlns:a16="http://schemas.microsoft.com/office/drawing/2014/main" id="{F129CC70-BA8B-47D5-E7D2-37B60881A219}"/>
              </a:ext>
            </a:extLst>
          </p:cNvPr>
          <p:cNvSpPr txBox="1">
            <a:spLocks noChangeArrowheads="1"/>
          </p:cNvSpPr>
          <p:nvPr/>
        </p:nvSpPr>
        <p:spPr bwMode="auto">
          <a:xfrm>
            <a:off x="3862537" y="2239694"/>
            <a:ext cx="2019002"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9pPr>
          </a:lstStyle>
          <a:p>
            <a:pPr eaLnBrk="1" hangingPunct="1">
              <a:spcBef>
                <a:spcPct val="50000"/>
              </a:spcBef>
              <a:buClrTx/>
              <a:buSzTx/>
              <a:buFontTx/>
              <a:buNone/>
            </a:pPr>
            <a:r>
              <a:rPr lang="ru-RU" altLang="ru-RU" sz="2000" dirty="0"/>
              <a:t>Быстрое устаревание знаний в условиях современного технического прогресса</a:t>
            </a:r>
            <a:endParaRPr lang="en-GB" altLang="ru-RU" sz="2000" dirty="0"/>
          </a:p>
        </p:txBody>
      </p:sp>
      <p:sp>
        <p:nvSpPr>
          <p:cNvPr id="9223" name="AutoShape 12">
            <a:extLst>
              <a:ext uri="{FF2B5EF4-FFF2-40B4-BE49-F238E27FC236}">
                <a16:creationId xmlns:a16="http://schemas.microsoft.com/office/drawing/2014/main" id="{A5D284E9-7170-A0D5-87A5-C7EA88C8DB81}"/>
              </a:ext>
            </a:extLst>
          </p:cNvPr>
          <p:cNvSpPr>
            <a:spLocks noChangeArrowheads="1"/>
          </p:cNvSpPr>
          <p:nvPr/>
        </p:nvSpPr>
        <p:spPr bwMode="auto">
          <a:xfrm>
            <a:off x="8759826" y="2133601"/>
            <a:ext cx="1368425" cy="3960813"/>
          </a:xfrm>
          <a:prstGeom prst="upArrowCallout">
            <a:avLst>
              <a:gd name="adj1" fmla="val 25000"/>
              <a:gd name="adj2" fmla="val 25000"/>
              <a:gd name="adj3" fmla="val 48241"/>
              <a:gd name="adj4" fmla="val 66667"/>
            </a:avLst>
          </a:prstGeom>
          <a:solidFill>
            <a:srgbClr val="00FF00"/>
          </a:solidFill>
          <a:ln w="9525">
            <a:solidFill>
              <a:schemeClr val="tx1"/>
            </a:solidFill>
            <a:miter lim="800000"/>
            <a:headEnd/>
            <a:tailEnd/>
          </a:ln>
        </p:spPr>
        <p:txBody>
          <a:bodyPr wrap="none" anchor="ct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9pPr>
          </a:lstStyle>
          <a:p>
            <a:pPr algn="ctr" eaLnBrk="1" hangingPunct="1">
              <a:spcBef>
                <a:spcPct val="0"/>
              </a:spcBef>
              <a:buClrTx/>
              <a:buSzTx/>
              <a:buFontTx/>
              <a:buNone/>
            </a:pPr>
            <a:endParaRPr lang="en-GB" altLang="ru-RU" sz="1800">
              <a:latin typeface="Arial" panose="020B0604020202020204" pitchFamily="34" charset="0"/>
            </a:endParaRPr>
          </a:p>
        </p:txBody>
      </p:sp>
      <p:sp>
        <p:nvSpPr>
          <p:cNvPr id="9224" name="Text Box 6">
            <a:extLst>
              <a:ext uri="{FF2B5EF4-FFF2-40B4-BE49-F238E27FC236}">
                <a16:creationId xmlns:a16="http://schemas.microsoft.com/office/drawing/2014/main" id="{4CD47594-37F5-07DE-B3DE-CDCC5F72646E}"/>
              </a:ext>
            </a:extLst>
          </p:cNvPr>
          <p:cNvSpPr txBox="1">
            <a:spLocks noChangeArrowheads="1"/>
          </p:cNvSpPr>
          <p:nvPr/>
        </p:nvSpPr>
        <p:spPr bwMode="auto">
          <a:xfrm>
            <a:off x="6527800" y="549276"/>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9pPr>
          </a:lstStyle>
          <a:p>
            <a:pPr eaLnBrk="1" hangingPunct="1">
              <a:spcBef>
                <a:spcPct val="0"/>
              </a:spcBef>
              <a:buClrTx/>
              <a:buSzTx/>
              <a:buFontTx/>
              <a:buNone/>
            </a:pPr>
            <a:endParaRPr lang="en-GB" altLang="ru-RU" sz="1800"/>
          </a:p>
        </p:txBody>
      </p:sp>
      <p:sp>
        <p:nvSpPr>
          <p:cNvPr id="9225" name="Text Box 7">
            <a:extLst>
              <a:ext uri="{FF2B5EF4-FFF2-40B4-BE49-F238E27FC236}">
                <a16:creationId xmlns:a16="http://schemas.microsoft.com/office/drawing/2014/main" id="{EC91A760-EB41-09F4-633F-C9C8C6F300CE}"/>
              </a:ext>
            </a:extLst>
          </p:cNvPr>
          <p:cNvSpPr txBox="1">
            <a:spLocks noChangeArrowheads="1"/>
          </p:cNvSpPr>
          <p:nvPr/>
        </p:nvSpPr>
        <p:spPr bwMode="auto">
          <a:xfrm>
            <a:off x="6596064" y="3217892"/>
            <a:ext cx="1873250" cy="31700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9pPr>
          </a:lstStyle>
          <a:p>
            <a:pPr eaLnBrk="1" hangingPunct="1">
              <a:spcBef>
                <a:spcPct val="50000"/>
              </a:spcBef>
              <a:buClrTx/>
              <a:buSzTx/>
              <a:buFontTx/>
              <a:buNone/>
            </a:pPr>
            <a:r>
              <a:rPr lang="ru-RU" altLang="ru-RU" sz="2000" dirty="0"/>
              <a:t>Рост продолжите-</a:t>
            </a:r>
            <a:r>
              <a:rPr lang="ru-RU" altLang="ru-RU" sz="2000" dirty="0" err="1"/>
              <a:t>льности</a:t>
            </a:r>
            <a:r>
              <a:rPr lang="ru-RU" altLang="ru-RU" sz="2000" dirty="0"/>
              <a:t> жизни, желание работать до смерти, дефицит трудовых ресурсов</a:t>
            </a:r>
            <a:endParaRPr lang="en-GB" altLang="ru-RU" sz="2000" dirty="0"/>
          </a:p>
        </p:txBody>
      </p:sp>
      <p:sp>
        <p:nvSpPr>
          <p:cNvPr id="9226" name="Text Box 9">
            <a:extLst>
              <a:ext uri="{FF2B5EF4-FFF2-40B4-BE49-F238E27FC236}">
                <a16:creationId xmlns:a16="http://schemas.microsoft.com/office/drawing/2014/main" id="{AEE7604D-C494-EA4A-0404-FF43FC02105E}"/>
              </a:ext>
            </a:extLst>
          </p:cNvPr>
          <p:cNvSpPr txBox="1">
            <a:spLocks noChangeArrowheads="1"/>
          </p:cNvSpPr>
          <p:nvPr/>
        </p:nvSpPr>
        <p:spPr bwMode="auto">
          <a:xfrm>
            <a:off x="9188749" y="3789363"/>
            <a:ext cx="461665" cy="20271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spAutoFit/>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9pPr>
          </a:lstStyle>
          <a:p>
            <a:pPr eaLnBrk="1" hangingPunct="1">
              <a:spcBef>
                <a:spcPct val="0"/>
              </a:spcBef>
              <a:buClrTx/>
              <a:buSzTx/>
              <a:buFontTx/>
              <a:buNone/>
            </a:pPr>
            <a:r>
              <a:rPr lang="ru-RU" altLang="ru-RU" sz="1800"/>
              <a:t>Трудовая жизнь</a:t>
            </a:r>
            <a:endParaRPr lang="en-GB" altLang="ru-RU" sz="1800"/>
          </a:p>
        </p:txBody>
      </p:sp>
    </p:spTree>
  </p:cSld>
  <p:clrMapOvr>
    <a:masterClrMapping/>
  </p:clrMapOvr>
  <p:transition>
    <p:split orient="vert" dir="in"/>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B00341BD-B665-E081-5C4A-997208224C03}"/>
              </a:ext>
            </a:extLst>
          </p:cNvPr>
          <p:cNvSpPr>
            <a:spLocks noGrp="1" noChangeArrowheads="1"/>
          </p:cNvSpPr>
          <p:nvPr>
            <p:ph type="title"/>
          </p:nvPr>
        </p:nvSpPr>
        <p:spPr/>
        <p:txBody>
          <a:bodyPr/>
          <a:lstStyle/>
          <a:p>
            <a:pPr eaLnBrk="1" hangingPunct="1"/>
            <a:r>
              <a:rPr lang="ru-RU" altLang="ru-RU" b="1" dirty="0"/>
              <a:t>Время жизненного успеха</a:t>
            </a:r>
          </a:p>
        </p:txBody>
      </p:sp>
      <p:pic>
        <p:nvPicPr>
          <p:cNvPr id="11267" name="Picture 3">
            <a:extLst>
              <a:ext uri="{FF2B5EF4-FFF2-40B4-BE49-F238E27FC236}">
                <a16:creationId xmlns:a16="http://schemas.microsoft.com/office/drawing/2014/main" id="{828DA675-3533-BAD5-5F14-D4FCEEAB2C0D}"/>
              </a:ext>
            </a:extLst>
          </p:cNvPr>
          <p:cNvPicPr preferRelativeResize="0">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40013" y="2133601"/>
            <a:ext cx="2303462" cy="352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8" name="Picture 5">
            <a:extLst>
              <a:ext uri="{FF2B5EF4-FFF2-40B4-BE49-F238E27FC236}">
                <a16:creationId xmlns:a16="http://schemas.microsoft.com/office/drawing/2014/main" id="{3A063547-133C-D791-3823-4B3E9DEFA3F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24789" y="2133601"/>
            <a:ext cx="2447925" cy="352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9" name="Text Box 6">
            <a:extLst>
              <a:ext uri="{FF2B5EF4-FFF2-40B4-BE49-F238E27FC236}">
                <a16:creationId xmlns:a16="http://schemas.microsoft.com/office/drawing/2014/main" id="{19727B2B-C6A3-8130-CC83-140B11303ED5}"/>
              </a:ext>
            </a:extLst>
          </p:cNvPr>
          <p:cNvSpPr txBox="1">
            <a:spLocks noChangeArrowheads="1"/>
          </p:cNvSpPr>
          <p:nvPr/>
        </p:nvSpPr>
        <p:spPr bwMode="auto">
          <a:xfrm>
            <a:off x="5268119" y="2327275"/>
            <a:ext cx="2232025" cy="3140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9pPr>
          </a:lstStyle>
          <a:p>
            <a:pPr eaLnBrk="1" hangingPunct="1">
              <a:spcBef>
                <a:spcPct val="50000"/>
              </a:spcBef>
              <a:buClrTx/>
              <a:buSzTx/>
              <a:buFontTx/>
              <a:buNone/>
            </a:pPr>
            <a:r>
              <a:rPr lang="ru-RU" altLang="ru-RU" sz="2000" dirty="0"/>
              <a:t>Традиционное представление об успехе в профессии в молодые годы порождает множество социальных и психологических проблем.</a:t>
            </a:r>
            <a:endParaRPr lang="en-GB" altLang="ru-RU" sz="20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Oval 4">
            <a:extLst>
              <a:ext uri="{FF2B5EF4-FFF2-40B4-BE49-F238E27FC236}">
                <a16:creationId xmlns:a16="http://schemas.microsoft.com/office/drawing/2014/main" id="{1D849287-2062-F545-28ED-3744DC035135}"/>
              </a:ext>
            </a:extLst>
          </p:cNvPr>
          <p:cNvSpPr>
            <a:spLocks noChangeArrowheads="1"/>
          </p:cNvSpPr>
          <p:nvPr/>
        </p:nvSpPr>
        <p:spPr bwMode="auto">
          <a:xfrm>
            <a:off x="4473290" y="1501435"/>
            <a:ext cx="2520000" cy="2520000"/>
          </a:xfrm>
          <a:prstGeom prst="ellipse">
            <a:avLst/>
          </a:prstGeom>
          <a:pattFill prst="lgGrid">
            <a:fgClr>
              <a:srgbClr val="008000">
                <a:alpha val="48000"/>
              </a:srgbClr>
            </a:fgClr>
            <a:bgClr>
              <a:schemeClr val="bg1">
                <a:alpha val="48000"/>
              </a:schemeClr>
            </a:bgClr>
          </a:patt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ru-RU" altLang="ru-RU"/>
          </a:p>
        </p:txBody>
      </p:sp>
      <p:sp>
        <p:nvSpPr>
          <p:cNvPr id="2053" name="Oval 5">
            <a:extLst>
              <a:ext uri="{FF2B5EF4-FFF2-40B4-BE49-F238E27FC236}">
                <a16:creationId xmlns:a16="http://schemas.microsoft.com/office/drawing/2014/main" id="{25423EF3-041F-B5ED-CDB6-B90E6BEB8A2C}"/>
              </a:ext>
            </a:extLst>
          </p:cNvPr>
          <p:cNvSpPr>
            <a:spLocks noChangeArrowheads="1"/>
          </p:cNvSpPr>
          <p:nvPr/>
        </p:nvSpPr>
        <p:spPr bwMode="auto">
          <a:xfrm>
            <a:off x="3000376" y="2852738"/>
            <a:ext cx="3382963" cy="3382962"/>
          </a:xfrm>
          <a:prstGeom prst="ellipse">
            <a:avLst/>
          </a:prstGeom>
          <a:gradFill rotWithShape="1">
            <a:gsLst>
              <a:gs pos="0">
                <a:srgbClr val="00FF00">
                  <a:alpha val="47000"/>
                </a:srgbClr>
              </a:gs>
              <a:gs pos="100000">
                <a:srgbClr val="00FF00">
                  <a:gamma/>
                  <a:shade val="46275"/>
                  <a:invGamma/>
                  <a:alpha val="47000"/>
                </a:srgbClr>
              </a:gs>
            </a:gsLst>
            <a:path path="shape">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ru-RU" altLang="ru-RU"/>
          </a:p>
        </p:txBody>
      </p:sp>
      <p:sp>
        <p:nvSpPr>
          <p:cNvPr id="2054" name="Oval 6">
            <a:extLst>
              <a:ext uri="{FF2B5EF4-FFF2-40B4-BE49-F238E27FC236}">
                <a16:creationId xmlns:a16="http://schemas.microsoft.com/office/drawing/2014/main" id="{2D5C7F4C-4DBA-4B7B-455F-1AB34DA29B7E}"/>
              </a:ext>
            </a:extLst>
          </p:cNvPr>
          <p:cNvSpPr>
            <a:spLocks noChangeArrowheads="1"/>
          </p:cNvSpPr>
          <p:nvPr/>
        </p:nvSpPr>
        <p:spPr bwMode="auto">
          <a:xfrm>
            <a:off x="5591176" y="2852738"/>
            <a:ext cx="1438215" cy="1360033"/>
          </a:xfrm>
          <a:prstGeom prst="ellipse">
            <a:avLst/>
          </a:prstGeom>
          <a:blipFill dpi="0" rotWithShape="1">
            <a:blip r:embed="rId2">
              <a:alphaModFix amt="28000"/>
            </a:blip>
            <a:srcRect/>
            <a:tile tx="0" ty="0" sx="100000" sy="100000" flip="none" algn="tl"/>
          </a:blip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2057" name="Text Box 9">
            <a:extLst>
              <a:ext uri="{FF2B5EF4-FFF2-40B4-BE49-F238E27FC236}">
                <a16:creationId xmlns:a16="http://schemas.microsoft.com/office/drawing/2014/main" id="{ED25BECE-19A0-BC71-CCB1-CC229269B599}"/>
              </a:ext>
            </a:extLst>
          </p:cNvPr>
          <p:cNvSpPr txBox="1">
            <a:spLocks noChangeArrowheads="1"/>
          </p:cNvSpPr>
          <p:nvPr/>
        </p:nvSpPr>
        <p:spPr bwMode="auto">
          <a:xfrm>
            <a:off x="5122039" y="3292904"/>
            <a:ext cx="237648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ru-RU" altLang="ru-RU" sz="2000" dirty="0"/>
              <a:t>Досуг</a:t>
            </a:r>
          </a:p>
        </p:txBody>
      </p:sp>
      <p:sp>
        <p:nvSpPr>
          <p:cNvPr id="2059" name="Text Box 11">
            <a:extLst>
              <a:ext uri="{FF2B5EF4-FFF2-40B4-BE49-F238E27FC236}">
                <a16:creationId xmlns:a16="http://schemas.microsoft.com/office/drawing/2014/main" id="{2FCEE4AA-3BF9-5AD9-4421-D278E06991D9}"/>
              </a:ext>
            </a:extLst>
          </p:cNvPr>
          <p:cNvSpPr txBox="1">
            <a:spLocks noChangeArrowheads="1"/>
          </p:cNvSpPr>
          <p:nvPr/>
        </p:nvSpPr>
        <p:spPr bwMode="auto">
          <a:xfrm>
            <a:off x="5230640" y="2266611"/>
            <a:ext cx="10414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ru-RU" altLang="ru-RU" sz="3000" dirty="0"/>
              <a:t>Труд</a:t>
            </a:r>
          </a:p>
        </p:txBody>
      </p:sp>
      <p:sp>
        <p:nvSpPr>
          <p:cNvPr id="2060" name="Text Box 12">
            <a:extLst>
              <a:ext uri="{FF2B5EF4-FFF2-40B4-BE49-F238E27FC236}">
                <a16:creationId xmlns:a16="http://schemas.microsoft.com/office/drawing/2014/main" id="{674CDB1E-D424-B0D7-988D-69FFF7DB7CCC}"/>
              </a:ext>
            </a:extLst>
          </p:cNvPr>
          <p:cNvSpPr txBox="1">
            <a:spLocks noChangeArrowheads="1"/>
          </p:cNvSpPr>
          <p:nvPr/>
        </p:nvSpPr>
        <p:spPr bwMode="auto">
          <a:xfrm>
            <a:off x="3957669" y="4292600"/>
            <a:ext cx="1438214"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ru-RU" altLang="ru-RU" sz="3000"/>
              <a:t>Семья</a:t>
            </a:r>
          </a:p>
        </p:txBody>
      </p:sp>
      <p:sp>
        <p:nvSpPr>
          <p:cNvPr id="2" name="TextBox 1">
            <a:extLst>
              <a:ext uri="{FF2B5EF4-FFF2-40B4-BE49-F238E27FC236}">
                <a16:creationId xmlns:a16="http://schemas.microsoft.com/office/drawing/2014/main" id="{EC6187E5-CF07-C49E-57A4-B6E0B43A2ED7}"/>
              </a:ext>
            </a:extLst>
          </p:cNvPr>
          <p:cNvSpPr txBox="1"/>
          <p:nvPr/>
        </p:nvSpPr>
        <p:spPr>
          <a:xfrm>
            <a:off x="7296347" y="358219"/>
            <a:ext cx="4713402" cy="1569660"/>
          </a:xfrm>
          <a:prstGeom prst="rect">
            <a:avLst/>
          </a:prstGeom>
          <a:noFill/>
        </p:spPr>
        <p:txBody>
          <a:bodyPr wrap="square" rtlCol="0">
            <a:spAutoFit/>
          </a:bodyPr>
          <a:lstStyle/>
          <a:p>
            <a:pPr algn="r"/>
            <a:r>
              <a:rPr lang="ru-RU" sz="3200" b="1" dirty="0"/>
              <a:t>Социальные практики у члена многодетной семьи</a:t>
            </a:r>
          </a:p>
        </p:txBody>
      </p:sp>
    </p:spTree>
    <p:extLst>
      <p:ext uri="{BB962C8B-B14F-4D97-AF65-F5344CB8AC3E}">
        <p14:creationId xmlns:p14="http://schemas.microsoft.com/office/powerpoint/2010/main" val="41727052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Oval 4">
            <a:extLst>
              <a:ext uri="{FF2B5EF4-FFF2-40B4-BE49-F238E27FC236}">
                <a16:creationId xmlns:a16="http://schemas.microsoft.com/office/drawing/2014/main" id="{1D849287-2062-F545-28ED-3744DC035135}"/>
              </a:ext>
            </a:extLst>
          </p:cNvPr>
          <p:cNvSpPr>
            <a:spLocks noChangeArrowheads="1"/>
          </p:cNvSpPr>
          <p:nvPr/>
        </p:nvSpPr>
        <p:spPr bwMode="auto">
          <a:xfrm>
            <a:off x="5140877" y="2399249"/>
            <a:ext cx="1715634" cy="1717200"/>
          </a:xfrm>
          <a:prstGeom prst="ellipse">
            <a:avLst/>
          </a:prstGeom>
          <a:pattFill prst="lgGrid">
            <a:fgClr>
              <a:srgbClr val="008000">
                <a:alpha val="48000"/>
              </a:srgbClr>
            </a:fgClr>
            <a:bgClr>
              <a:schemeClr val="bg1">
                <a:alpha val="48000"/>
              </a:schemeClr>
            </a:bgClr>
          </a:patt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ru-RU" altLang="ru-RU"/>
          </a:p>
        </p:txBody>
      </p:sp>
      <p:sp>
        <p:nvSpPr>
          <p:cNvPr id="2053" name="Oval 5">
            <a:extLst>
              <a:ext uri="{FF2B5EF4-FFF2-40B4-BE49-F238E27FC236}">
                <a16:creationId xmlns:a16="http://schemas.microsoft.com/office/drawing/2014/main" id="{25423EF3-041F-B5ED-CDB6-B90E6BEB8A2C}"/>
              </a:ext>
            </a:extLst>
          </p:cNvPr>
          <p:cNvSpPr>
            <a:spLocks noChangeArrowheads="1"/>
          </p:cNvSpPr>
          <p:nvPr/>
        </p:nvSpPr>
        <p:spPr bwMode="auto">
          <a:xfrm>
            <a:off x="3000376" y="2897805"/>
            <a:ext cx="3382963" cy="3382962"/>
          </a:xfrm>
          <a:prstGeom prst="ellipse">
            <a:avLst/>
          </a:prstGeom>
          <a:gradFill rotWithShape="1">
            <a:gsLst>
              <a:gs pos="0">
                <a:srgbClr val="00FF00">
                  <a:alpha val="47000"/>
                </a:srgbClr>
              </a:gs>
              <a:gs pos="100000">
                <a:srgbClr val="00FF00">
                  <a:gamma/>
                  <a:shade val="46275"/>
                  <a:invGamma/>
                  <a:alpha val="47000"/>
                </a:srgbClr>
              </a:gs>
            </a:gsLst>
            <a:path path="shape">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ru-RU" altLang="ru-RU"/>
          </a:p>
        </p:txBody>
      </p:sp>
      <p:sp>
        <p:nvSpPr>
          <p:cNvPr id="2054" name="Oval 6">
            <a:extLst>
              <a:ext uri="{FF2B5EF4-FFF2-40B4-BE49-F238E27FC236}">
                <a16:creationId xmlns:a16="http://schemas.microsoft.com/office/drawing/2014/main" id="{2D5C7F4C-4DBA-4B7B-455F-1AB34DA29B7E}"/>
              </a:ext>
            </a:extLst>
          </p:cNvPr>
          <p:cNvSpPr>
            <a:spLocks noChangeArrowheads="1"/>
          </p:cNvSpPr>
          <p:nvPr/>
        </p:nvSpPr>
        <p:spPr bwMode="auto">
          <a:xfrm>
            <a:off x="5591176" y="2852738"/>
            <a:ext cx="3382963" cy="3382962"/>
          </a:xfrm>
          <a:prstGeom prst="ellipse">
            <a:avLst/>
          </a:prstGeom>
          <a:blipFill dpi="0" rotWithShape="1">
            <a:blip r:embed="rId2">
              <a:alphaModFix amt="28000"/>
            </a:blip>
            <a:srcRect/>
            <a:tile tx="0" ty="0" sx="100000" sy="100000" flip="none" algn="tl"/>
          </a:blip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2057" name="Text Box 9">
            <a:extLst>
              <a:ext uri="{FF2B5EF4-FFF2-40B4-BE49-F238E27FC236}">
                <a16:creationId xmlns:a16="http://schemas.microsoft.com/office/drawing/2014/main" id="{ED25BECE-19A0-BC71-CCB1-CC229269B599}"/>
              </a:ext>
            </a:extLst>
          </p:cNvPr>
          <p:cNvSpPr txBox="1">
            <a:spLocks noChangeArrowheads="1"/>
          </p:cNvSpPr>
          <p:nvPr/>
        </p:nvSpPr>
        <p:spPr bwMode="auto">
          <a:xfrm>
            <a:off x="6240464" y="4292601"/>
            <a:ext cx="2376487"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ru-RU" altLang="ru-RU" sz="3000"/>
              <a:t>Досуг</a:t>
            </a:r>
          </a:p>
        </p:txBody>
      </p:sp>
      <p:sp>
        <p:nvSpPr>
          <p:cNvPr id="2059" name="Text Box 11">
            <a:extLst>
              <a:ext uri="{FF2B5EF4-FFF2-40B4-BE49-F238E27FC236}">
                <a16:creationId xmlns:a16="http://schemas.microsoft.com/office/drawing/2014/main" id="{2FCEE4AA-3BF9-5AD9-4421-D278E06991D9}"/>
              </a:ext>
            </a:extLst>
          </p:cNvPr>
          <p:cNvSpPr txBox="1">
            <a:spLocks noChangeArrowheads="1"/>
          </p:cNvSpPr>
          <p:nvPr/>
        </p:nvSpPr>
        <p:spPr bwMode="auto">
          <a:xfrm>
            <a:off x="5617820" y="2822600"/>
            <a:ext cx="76174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ru-RU" altLang="ru-RU" sz="2000" dirty="0"/>
              <a:t>Труд</a:t>
            </a:r>
          </a:p>
        </p:txBody>
      </p:sp>
      <p:sp>
        <p:nvSpPr>
          <p:cNvPr id="2060" name="Text Box 12">
            <a:extLst>
              <a:ext uri="{FF2B5EF4-FFF2-40B4-BE49-F238E27FC236}">
                <a16:creationId xmlns:a16="http://schemas.microsoft.com/office/drawing/2014/main" id="{674CDB1E-D424-B0D7-988D-69FFF7DB7CCC}"/>
              </a:ext>
            </a:extLst>
          </p:cNvPr>
          <p:cNvSpPr txBox="1">
            <a:spLocks noChangeArrowheads="1"/>
          </p:cNvSpPr>
          <p:nvPr/>
        </p:nvSpPr>
        <p:spPr bwMode="auto">
          <a:xfrm>
            <a:off x="3957669" y="4292600"/>
            <a:ext cx="1438214"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ru-RU" altLang="ru-RU" sz="3000"/>
              <a:t>Семья</a:t>
            </a:r>
          </a:p>
        </p:txBody>
      </p:sp>
      <p:sp>
        <p:nvSpPr>
          <p:cNvPr id="2" name="TextBox 1">
            <a:extLst>
              <a:ext uri="{FF2B5EF4-FFF2-40B4-BE49-F238E27FC236}">
                <a16:creationId xmlns:a16="http://schemas.microsoft.com/office/drawing/2014/main" id="{EC6187E5-CF07-C49E-57A4-B6E0B43A2ED7}"/>
              </a:ext>
            </a:extLst>
          </p:cNvPr>
          <p:cNvSpPr txBox="1"/>
          <p:nvPr/>
        </p:nvSpPr>
        <p:spPr>
          <a:xfrm>
            <a:off x="7296347" y="358219"/>
            <a:ext cx="4713402" cy="2062103"/>
          </a:xfrm>
          <a:prstGeom prst="rect">
            <a:avLst/>
          </a:prstGeom>
          <a:noFill/>
        </p:spPr>
        <p:txBody>
          <a:bodyPr wrap="square" rtlCol="0">
            <a:spAutoFit/>
          </a:bodyPr>
          <a:lstStyle/>
          <a:p>
            <a:pPr algn="r"/>
            <a:r>
              <a:rPr lang="ru-RU" sz="3200" b="1" dirty="0"/>
              <a:t>Социальные практики в жизни пожилого человека (традиционно)</a:t>
            </a:r>
          </a:p>
        </p:txBody>
      </p:sp>
    </p:spTree>
    <p:extLst>
      <p:ext uri="{BB962C8B-B14F-4D97-AF65-F5344CB8AC3E}">
        <p14:creationId xmlns:p14="http://schemas.microsoft.com/office/powerpoint/2010/main" val="8462320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Oval 4">
            <a:extLst>
              <a:ext uri="{FF2B5EF4-FFF2-40B4-BE49-F238E27FC236}">
                <a16:creationId xmlns:a16="http://schemas.microsoft.com/office/drawing/2014/main" id="{1D849287-2062-F545-28ED-3744DC035135}"/>
              </a:ext>
            </a:extLst>
          </p:cNvPr>
          <p:cNvSpPr>
            <a:spLocks noChangeArrowheads="1"/>
          </p:cNvSpPr>
          <p:nvPr/>
        </p:nvSpPr>
        <p:spPr bwMode="auto">
          <a:xfrm>
            <a:off x="4457421" y="968828"/>
            <a:ext cx="2880000" cy="2880000"/>
          </a:xfrm>
          <a:prstGeom prst="ellipse">
            <a:avLst/>
          </a:prstGeom>
          <a:pattFill prst="lgGrid">
            <a:fgClr>
              <a:srgbClr val="008000">
                <a:alpha val="48000"/>
              </a:srgbClr>
            </a:fgClr>
            <a:bgClr>
              <a:schemeClr val="bg1">
                <a:alpha val="48000"/>
              </a:schemeClr>
            </a:bgClr>
          </a:patt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ru-RU" altLang="ru-RU"/>
          </a:p>
        </p:txBody>
      </p:sp>
      <p:sp>
        <p:nvSpPr>
          <p:cNvPr id="2053" name="Oval 5">
            <a:extLst>
              <a:ext uri="{FF2B5EF4-FFF2-40B4-BE49-F238E27FC236}">
                <a16:creationId xmlns:a16="http://schemas.microsoft.com/office/drawing/2014/main" id="{25423EF3-041F-B5ED-CDB6-B90E6BEB8A2C}"/>
              </a:ext>
            </a:extLst>
          </p:cNvPr>
          <p:cNvSpPr>
            <a:spLocks noChangeArrowheads="1"/>
          </p:cNvSpPr>
          <p:nvPr/>
        </p:nvSpPr>
        <p:spPr bwMode="auto">
          <a:xfrm>
            <a:off x="4006852" y="2852737"/>
            <a:ext cx="2376487" cy="2376000"/>
          </a:xfrm>
          <a:prstGeom prst="ellipse">
            <a:avLst/>
          </a:prstGeom>
          <a:gradFill rotWithShape="1">
            <a:gsLst>
              <a:gs pos="0">
                <a:srgbClr val="00FF00">
                  <a:alpha val="47000"/>
                </a:srgbClr>
              </a:gs>
              <a:gs pos="100000">
                <a:srgbClr val="00FF00">
                  <a:gamma/>
                  <a:shade val="46275"/>
                  <a:invGamma/>
                  <a:alpha val="47000"/>
                </a:srgbClr>
              </a:gs>
            </a:gsLst>
            <a:path path="shape">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ru-RU" altLang="ru-RU"/>
          </a:p>
        </p:txBody>
      </p:sp>
      <p:sp>
        <p:nvSpPr>
          <p:cNvPr id="2054" name="Oval 6">
            <a:extLst>
              <a:ext uri="{FF2B5EF4-FFF2-40B4-BE49-F238E27FC236}">
                <a16:creationId xmlns:a16="http://schemas.microsoft.com/office/drawing/2014/main" id="{2D5C7F4C-4DBA-4B7B-455F-1AB34DA29B7E}"/>
              </a:ext>
            </a:extLst>
          </p:cNvPr>
          <p:cNvSpPr>
            <a:spLocks noChangeArrowheads="1"/>
          </p:cNvSpPr>
          <p:nvPr/>
        </p:nvSpPr>
        <p:spPr bwMode="auto">
          <a:xfrm>
            <a:off x="5591176" y="2852738"/>
            <a:ext cx="3382963" cy="3382962"/>
          </a:xfrm>
          <a:prstGeom prst="ellipse">
            <a:avLst/>
          </a:prstGeom>
          <a:blipFill dpi="0" rotWithShape="1">
            <a:blip r:embed="rId2">
              <a:alphaModFix amt="28000"/>
            </a:blip>
            <a:srcRect/>
            <a:tile tx="0" ty="0" sx="100000" sy="100000" flip="none" algn="tl"/>
          </a:blip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2057" name="Text Box 9">
            <a:extLst>
              <a:ext uri="{FF2B5EF4-FFF2-40B4-BE49-F238E27FC236}">
                <a16:creationId xmlns:a16="http://schemas.microsoft.com/office/drawing/2014/main" id="{ED25BECE-19A0-BC71-CCB1-CC229269B599}"/>
              </a:ext>
            </a:extLst>
          </p:cNvPr>
          <p:cNvSpPr txBox="1">
            <a:spLocks noChangeArrowheads="1"/>
          </p:cNvSpPr>
          <p:nvPr/>
        </p:nvSpPr>
        <p:spPr bwMode="auto">
          <a:xfrm>
            <a:off x="6240464" y="4292601"/>
            <a:ext cx="2376487"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ru-RU" altLang="ru-RU" sz="3000"/>
              <a:t>Досуг</a:t>
            </a:r>
          </a:p>
        </p:txBody>
      </p:sp>
      <p:sp>
        <p:nvSpPr>
          <p:cNvPr id="2059" name="Text Box 11">
            <a:extLst>
              <a:ext uri="{FF2B5EF4-FFF2-40B4-BE49-F238E27FC236}">
                <a16:creationId xmlns:a16="http://schemas.microsoft.com/office/drawing/2014/main" id="{2FCEE4AA-3BF9-5AD9-4421-D278E06991D9}"/>
              </a:ext>
            </a:extLst>
          </p:cNvPr>
          <p:cNvSpPr txBox="1">
            <a:spLocks noChangeArrowheads="1"/>
          </p:cNvSpPr>
          <p:nvPr/>
        </p:nvSpPr>
        <p:spPr bwMode="auto">
          <a:xfrm>
            <a:off x="5375275" y="1916114"/>
            <a:ext cx="10414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ru-RU" altLang="ru-RU" sz="3000" dirty="0"/>
              <a:t>Труд</a:t>
            </a:r>
          </a:p>
        </p:txBody>
      </p:sp>
      <p:sp>
        <p:nvSpPr>
          <p:cNvPr id="2060" name="Text Box 12">
            <a:extLst>
              <a:ext uri="{FF2B5EF4-FFF2-40B4-BE49-F238E27FC236}">
                <a16:creationId xmlns:a16="http://schemas.microsoft.com/office/drawing/2014/main" id="{674CDB1E-D424-B0D7-988D-69FFF7DB7CCC}"/>
              </a:ext>
            </a:extLst>
          </p:cNvPr>
          <p:cNvSpPr txBox="1">
            <a:spLocks noChangeArrowheads="1"/>
          </p:cNvSpPr>
          <p:nvPr/>
        </p:nvSpPr>
        <p:spPr bwMode="auto">
          <a:xfrm>
            <a:off x="4305192" y="3860183"/>
            <a:ext cx="1438214"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ru-RU" altLang="ru-RU" sz="3000" dirty="0"/>
              <a:t>Семья</a:t>
            </a:r>
          </a:p>
        </p:txBody>
      </p:sp>
      <p:sp>
        <p:nvSpPr>
          <p:cNvPr id="2" name="TextBox 1">
            <a:extLst>
              <a:ext uri="{FF2B5EF4-FFF2-40B4-BE49-F238E27FC236}">
                <a16:creationId xmlns:a16="http://schemas.microsoft.com/office/drawing/2014/main" id="{EC6187E5-CF07-C49E-57A4-B6E0B43A2ED7}"/>
              </a:ext>
            </a:extLst>
          </p:cNvPr>
          <p:cNvSpPr txBox="1"/>
          <p:nvPr/>
        </p:nvSpPr>
        <p:spPr>
          <a:xfrm>
            <a:off x="7296347" y="358219"/>
            <a:ext cx="4713402" cy="2062103"/>
          </a:xfrm>
          <a:prstGeom prst="rect">
            <a:avLst/>
          </a:prstGeom>
          <a:noFill/>
        </p:spPr>
        <p:txBody>
          <a:bodyPr wrap="square" rtlCol="0">
            <a:spAutoFit/>
          </a:bodyPr>
          <a:lstStyle/>
          <a:p>
            <a:pPr algn="r"/>
            <a:r>
              <a:rPr lang="ru-RU" sz="3200" b="1" dirty="0"/>
              <a:t>Социальные практики в жизни пожилого человека (современность)</a:t>
            </a:r>
          </a:p>
        </p:txBody>
      </p:sp>
    </p:spTree>
    <p:extLst>
      <p:ext uri="{BB962C8B-B14F-4D97-AF65-F5344CB8AC3E}">
        <p14:creationId xmlns:p14="http://schemas.microsoft.com/office/powerpoint/2010/main" val="24706056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A7B5554-EE39-42C6-E3F5-3D79468FC171}"/>
              </a:ext>
            </a:extLst>
          </p:cNvPr>
          <p:cNvSpPr>
            <a:spLocks noGrp="1"/>
          </p:cNvSpPr>
          <p:nvPr>
            <p:ph type="title"/>
          </p:nvPr>
        </p:nvSpPr>
        <p:spPr>
          <a:xfrm>
            <a:off x="2468143" y="360159"/>
            <a:ext cx="8911687" cy="1280890"/>
          </a:xfrm>
        </p:spPr>
        <p:txBody>
          <a:bodyPr>
            <a:normAutofit fontScale="90000"/>
          </a:bodyPr>
          <a:lstStyle/>
          <a:p>
            <a:r>
              <a:rPr lang="ru-RU" b="1" dirty="0"/>
              <a:t>Общие тенденции в трансформации соотношения социальных практик</a:t>
            </a:r>
          </a:p>
        </p:txBody>
      </p:sp>
      <p:sp>
        <p:nvSpPr>
          <p:cNvPr id="3" name="TextBox 2">
            <a:extLst>
              <a:ext uri="{FF2B5EF4-FFF2-40B4-BE49-F238E27FC236}">
                <a16:creationId xmlns:a16="http://schemas.microsoft.com/office/drawing/2014/main" id="{F3C453EC-A9C8-4F85-4FEA-873717CC9C01}"/>
              </a:ext>
            </a:extLst>
          </p:cNvPr>
          <p:cNvSpPr txBox="1"/>
          <p:nvPr/>
        </p:nvSpPr>
        <p:spPr>
          <a:xfrm>
            <a:off x="2837468" y="1905000"/>
            <a:ext cx="8173039" cy="3970318"/>
          </a:xfrm>
          <a:prstGeom prst="rect">
            <a:avLst/>
          </a:prstGeom>
          <a:noFill/>
        </p:spPr>
        <p:txBody>
          <a:bodyPr wrap="square" rtlCol="0">
            <a:spAutoFit/>
          </a:bodyPr>
          <a:lstStyle/>
          <a:p>
            <a:pPr marL="285750" indent="-285750">
              <a:buFont typeface="Wingdings" panose="05000000000000000000" pitchFamily="2" charset="2"/>
              <a:buChar char="q"/>
            </a:pPr>
            <a:r>
              <a:rPr lang="ru-RU" sz="2800" dirty="0"/>
              <a:t>Расставание с биологией, торжество </a:t>
            </a:r>
            <a:r>
              <a:rPr lang="ru-RU" sz="2800"/>
              <a:t>надприродных практик</a:t>
            </a:r>
            <a:endParaRPr lang="ru-RU" sz="2800" dirty="0"/>
          </a:p>
          <a:p>
            <a:pPr marL="285750" indent="-285750">
              <a:buFont typeface="Wingdings" panose="05000000000000000000" pitchFamily="2" charset="2"/>
              <a:buChar char="q"/>
            </a:pPr>
            <a:r>
              <a:rPr lang="ru-RU" sz="2800" dirty="0"/>
              <a:t>Усталость от учебы</a:t>
            </a:r>
          </a:p>
          <a:p>
            <a:pPr marL="285750" indent="-285750">
              <a:buFont typeface="Wingdings" panose="05000000000000000000" pitchFamily="2" charset="2"/>
              <a:buChar char="q"/>
            </a:pPr>
            <a:r>
              <a:rPr lang="ru-RU" sz="2800" dirty="0"/>
              <a:t>Новое понимание времени успеха в жизни</a:t>
            </a:r>
          </a:p>
          <a:p>
            <a:pPr marL="285750" indent="-285750">
              <a:buFont typeface="Wingdings" panose="05000000000000000000" pitchFamily="2" charset="2"/>
              <a:buChar char="q"/>
            </a:pPr>
            <a:r>
              <a:rPr lang="ru-RU" sz="2800" dirty="0"/>
              <a:t>Активизация трудовых практик в пожилом возрасте</a:t>
            </a:r>
          </a:p>
          <a:p>
            <a:pPr marL="285750" indent="-285750">
              <a:buFont typeface="Wingdings" panose="05000000000000000000" pitchFamily="2" charset="2"/>
              <a:buChar char="q"/>
            </a:pPr>
            <a:r>
              <a:rPr lang="ru-RU" sz="2800" dirty="0"/>
              <a:t>Активное замещения традиционных практик различными субститутами</a:t>
            </a:r>
          </a:p>
        </p:txBody>
      </p:sp>
    </p:spTree>
    <p:extLst>
      <p:ext uri="{BB962C8B-B14F-4D97-AF65-F5344CB8AC3E}">
        <p14:creationId xmlns:p14="http://schemas.microsoft.com/office/powerpoint/2010/main" val="41503361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Oval 4">
            <a:extLst>
              <a:ext uri="{FF2B5EF4-FFF2-40B4-BE49-F238E27FC236}">
                <a16:creationId xmlns:a16="http://schemas.microsoft.com/office/drawing/2014/main" id="{C2F98423-BE13-BCA9-BE59-8D4FEDBD364E}"/>
              </a:ext>
            </a:extLst>
          </p:cNvPr>
          <p:cNvSpPr>
            <a:spLocks noChangeArrowheads="1"/>
          </p:cNvSpPr>
          <p:nvPr/>
        </p:nvSpPr>
        <p:spPr bwMode="auto">
          <a:xfrm>
            <a:off x="4367213" y="620713"/>
            <a:ext cx="3382962" cy="3382962"/>
          </a:xfrm>
          <a:prstGeom prst="ellipse">
            <a:avLst/>
          </a:prstGeom>
          <a:pattFill prst="lgGrid">
            <a:fgClr>
              <a:srgbClr val="008000">
                <a:alpha val="48000"/>
              </a:srgbClr>
            </a:fgClr>
            <a:bgClr>
              <a:schemeClr val="bg1">
                <a:alpha val="48000"/>
              </a:schemeClr>
            </a:bgClr>
          </a:patt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ru-RU" altLang="ru-RU"/>
          </a:p>
        </p:txBody>
      </p:sp>
      <p:sp>
        <p:nvSpPr>
          <p:cNvPr id="2053" name="Oval 5">
            <a:extLst>
              <a:ext uri="{FF2B5EF4-FFF2-40B4-BE49-F238E27FC236}">
                <a16:creationId xmlns:a16="http://schemas.microsoft.com/office/drawing/2014/main" id="{8C50DA2E-A0A5-E859-00D0-2D2E4179A5E7}"/>
              </a:ext>
            </a:extLst>
          </p:cNvPr>
          <p:cNvSpPr>
            <a:spLocks noChangeArrowheads="1"/>
          </p:cNvSpPr>
          <p:nvPr/>
        </p:nvSpPr>
        <p:spPr bwMode="auto">
          <a:xfrm>
            <a:off x="3000376" y="2852738"/>
            <a:ext cx="3382963" cy="3382962"/>
          </a:xfrm>
          <a:prstGeom prst="ellipse">
            <a:avLst/>
          </a:prstGeom>
          <a:gradFill rotWithShape="1">
            <a:gsLst>
              <a:gs pos="0">
                <a:srgbClr val="00FF00">
                  <a:alpha val="47000"/>
                </a:srgbClr>
              </a:gs>
              <a:gs pos="100000">
                <a:srgbClr val="00FF00">
                  <a:gamma/>
                  <a:shade val="46275"/>
                  <a:invGamma/>
                  <a:alpha val="47000"/>
                </a:srgbClr>
              </a:gs>
            </a:gsLst>
            <a:path path="shape">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ru-RU" altLang="ru-RU"/>
          </a:p>
        </p:txBody>
      </p:sp>
      <p:sp>
        <p:nvSpPr>
          <p:cNvPr id="2054" name="Oval 6">
            <a:extLst>
              <a:ext uri="{FF2B5EF4-FFF2-40B4-BE49-F238E27FC236}">
                <a16:creationId xmlns:a16="http://schemas.microsoft.com/office/drawing/2014/main" id="{4C09A195-251E-5928-C919-AC6361785FE1}"/>
              </a:ext>
            </a:extLst>
          </p:cNvPr>
          <p:cNvSpPr>
            <a:spLocks noChangeArrowheads="1"/>
          </p:cNvSpPr>
          <p:nvPr/>
        </p:nvSpPr>
        <p:spPr bwMode="auto">
          <a:xfrm>
            <a:off x="5591176" y="2852738"/>
            <a:ext cx="3382963" cy="3382962"/>
          </a:xfrm>
          <a:prstGeom prst="ellipse">
            <a:avLst/>
          </a:prstGeom>
          <a:blipFill dpi="0" rotWithShape="1">
            <a:blip r:embed="rId2">
              <a:alphaModFix amt="28000"/>
            </a:blip>
            <a:srcRect/>
            <a:tile tx="0" ty="0" sx="100000" sy="100000" flip="none" algn="tl"/>
          </a:blip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2056" name="Text Box 8">
            <a:extLst>
              <a:ext uri="{FF2B5EF4-FFF2-40B4-BE49-F238E27FC236}">
                <a16:creationId xmlns:a16="http://schemas.microsoft.com/office/drawing/2014/main" id="{5DB140B8-E735-388E-8202-570BE8E99B07}"/>
              </a:ext>
            </a:extLst>
          </p:cNvPr>
          <p:cNvSpPr txBox="1">
            <a:spLocks noChangeArrowheads="1"/>
          </p:cNvSpPr>
          <p:nvPr/>
        </p:nvSpPr>
        <p:spPr bwMode="auto">
          <a:xfrm>
            <a:off x="3332936" y="4186332"/>
            <a:ext cx="2185215"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ru-RU" altLang="ru-RU" sz="2200" dirty="0"/>
              <a:t>Практики </a:t>
            </a:r>
          </a:p>
          <a:p>
            <a:pPr algn="ctr"/>
            <a:r>
              <a:rPr lang="ru-RU" altLang="ru-RU" sz="2200" dirty="0"/>
              <a:t>продолжения </a:t>
            </a:r>
          </a:p>
          <a:p>
            <a:pPr algn="ctr"/>
            <a:r>
              <a:rPr lang="ru-RU" altLang="ru-RU" sz="2200" dirty="0"/>
              <a:t>рода</a:t>
            </a:r>
          </a:p>
        </p:txBody>
      </p:sp>
      <p:sp>
        <p:nvSpPr>
          <p:cNvPr id="2057" name="Text Box 9">
            <a:extLst>
              <a:ext uri="{FF2B5EF4-FFF2-40B4-BE49-F238E27FC236}">
                <a16:creationId xmlns:a16="http://schemas.microsoft.com/office/drawing/2014/main" id="{785A4EA3-DF7F-0369-0E8A-3F7F727A9D8F}"/>
              </a:ext>
            </a:extLst>
          </p:cNvPr>
          <p:cNvSpPr txBox="1">
            <a:spLocks noChangeArrowheads="1"/>
          </p:cNvSpPr>
          <p:nvPr/>
        </p:nvSpPr>
        <p:spPr bwMode="auto">
          <a:xfrm>
            <a:off x="6456364" y="4365625"/>
            <a:ext cx="2376487"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ru-RU" altLang="ru-RU" sz="2200"/>
              <a:t>Надприродные практики</a:t>
            </a:r>
          </a:p>
        </p:txBody>
      </p:sp>
      <p:sp>
        <p:nvSpPr>
          <p:cNvPr id="2059" name="Text Box 11">
            <a:extLst>
              <a:ext uri="{FF2B5EF4-FFF2-40B4-BE49-F238E27FC236}">
                <a16:creationId xmlns:a16="http://schemas.microsoft.com/office/drawing/2014/main" id="{1B235DD4-9EB5-921E-6214-0A410087070C}"/>
              </a:ext>
            </a:extLst>
          </p:cNvPr>
          <p:cNvSpPr txBox="1">
            <a:spLocks noChangeArrowheads="1"/>
          </p:cNvSpPr>
          <p:nvPr/>
        </p:nvSpPr>
        <p:spPr bwMode="auto">
          <a:xfrm>
            <a:off x="4505002" y="1767304"/>
            <a:ext cx="2922596"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ru-RU" altLang="ru-RU" sz="2200" dirty="0"/>
              <a:t>Производственные </a:t>
            </a:r>
          </a:p>
          <a:p>
            <a:pPr algn="ctr"/>
            <a:r>
              <a:rPr lang="ru-RU" altLang="ru-RU" sz="2200" dirty="0"/>
              <a:t>практики</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9E11EA0-2706-8C25-9E7F-5555EB6F4455}"/>
              </a:ext>
            </a:extLst>
          </p:cNvPr>
          <p:cNvSpPr>
            <a:spLocks noGrp="1"/>
          </p:cNvSpPr>
          <p:nvPr>
            <p:ph type="title"/>
          </p:nvPr>
        </p:nvSpPr>
        <p:spPr/>
        <p:txBody>
          <a:bodyPr/>
          <a:lstStyle/>
          <a:p>
            <a:r>
              <a:rPr lang="ru-RU" b="1" dirty="0"/>
              <a:t>Спасибо за внимание!</a:t>
            </a:r>
          </a:p>
        </p:txBody>
      </p:sp>
    </p:spTree>
    <p:extLst>
      <p:ext uri="{BB962C8B-B14F-4D97-AF65-F5344CB8AC3E}">
        <p14:creationId xmlns:p14="http://schemas.microsoft.com/office/powerpoint/2010/main" val="13971660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C5DEBE2-4B60-EA61-0F61-5A79A1954C62}"/>
              </a:ext>
            </a:extLst>
          </p:cNvPr>
          <p:cNvSpPr>
            <a:spLocks noGrp="1"/>
          </p:cNvSpPr>
          <p:nvPr>
            <p:ph type="title"/>
          </p:nvPr>
        </p:nvSpPr>
        <p:spPr>
          <a:xfrm>
            <a:off x="2054128" y="136208"/>
            <a:ext cx="8911687" cy="1280890"/>
          </a:xfrm>
        </p:spPr>
        <p:txBody>
          <a:bodyPr>
            <a:normAutofit fontScale="90000"/>
          </a:bodyPr>
          <a:lstStyle/>
          <a:p>
            <a:r>
              <a:rPr lang="ru-RU" b="1" dirty="0"/>
              <a:t>Надприродное в человеке = ненужная игра или сущность вида</a:t>
            </a:r>
            <a:br>
              <a:rPr lang="ru-RU" b="1" dirty="0"/>
            </a:br>
            <a:r>
              <a:rPr lang="en-US" b="1" dirty="0"/>
              <a:t>homo sapiens?</a:t>
            </a:r>
            <a:endParaRPr lang="ru-RU" b="1" dirty="0"/>
          </a:p>
        </p:txBody>
      </p:sp>
      <p:pic>
        <p:nvPicPr>
          <p:cNvPr id="4" name="Рисунок 3">
            <a:extLst>
              <a:ext uri="{FF2B5EF4-FFF2-40B4-BE49-F238E27FC236}">
                <a16:creationId xmlns:a16="http://schemas.microsoft.com/office/drawing/2014/main" id="{CB1B4C71-703E-ADB2-2302-485C8B892B23}"/>
              </a:ext>
            </a:extLst>
          </p:cNvPr>
          <p:cNvPicPr>
            <a:picLocks noChangeAspect="1"/>
          </p:cNvPicPr>
          <p:nvPr/>
        </p:nvPicPr>
        <p:blipFill>
          <a:blip r:embed="rId2"/>
          <a:stretch>
            <a:fillRect/>
          </a:stretch>
        </p:blipFill>
        <p:spPr>
          <a:xfrm>
            <a:off x="8148556" y="1169134"/>
            <a:ext cx="3600000" cy="2720999"/>
          </a:xfrm>
          <a:prstGeom prst="rect">
            <a:avLst/>
          </a:prstGeom>
        </p:spPr>
      </p:pic>
      <p:pic>
        <p:nvPicPr>
          <p:cNvPr id="1026" name="Picture 2">
            <a:extLst>
              <a:ext uri="{FF2B5EF4-FFF2-40B4-BE49-F238E27FC236}">
                <a16:creationId xmlns:a16="http://schemas.microsoft.com/office/drawing/2014/main" id="{E41833FD-5952-2437-E667-320219722A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48556" y="4056116"/>
            <a:ext cx="3600000" cy="2525039"/>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EC091929-82D7-8DF2-5B3B-BA1062A2A295}"/>
              </a:ext>
            </a:extLst>
          </p:cNvPr>
          <p:cNvSpPr txBox="1"/>
          <p:nvPr/>
        </p:nvSpPr>
        <p:spPr>
          <a:xfrm>
            <a:off x="2054128" y="1749063"/>
            <a:ext cx="6094428" cy="4832092"/>
          </a:xfrm>
          <a:prstGeom prst="rect">
            <a:avLst/>
          </a:prstGeom>
          <a:noFill/>
        </p:spPr>
        <p:txBody>
          <a:bodyPr wrap="square">
            <a:spAutoFit/>
          </a:bodyPr>
          <a:lstStyle/>
          <a:p>
            <a:r>
              <a:rPr lang="ru-RU" sz="2200" dirty="0"/>
              <a:t>Для животных лучшим досугом служит сон; им мог также ограничиться и </a:t>
            </a:r>
            <a:r>
              <a:rPr lang="ru-RU" sz="2200" dirty="0" err="1"/>
              <a:t>homo</a:t>
            </a:r>
            <a:r>
              <a:rPr lang="ru-RU" sz="2200" dirty="0"/>
              <a:t> </a:t>
            </a:r>
            <a:r>
              <a:rPr lang="ru-RU" sz="2200" dirty="0" err="1"/>
              <a:t>sapien</a:t>
            </a:r>
            <a:r>
              <a:rPr lang="en-US" sz="2200" dirty="0"/>
              <a:t>s</a:t>
            </a:r>
            <a:r>
              <a:rPr lang="ru-RU" sz="2200" dirty="0"/>
              <a:t>, но этот вид параллельно с релаксацией и сном, развивает многочисленные направления активности - искусство, науку и др. -  которые приносят ему чисто духовное удовлетворение и никоим образом не влияют на размер потребляемых благ и избавление от опасностей. </a:t>
            </a:r>
          </a:p>
          <a:p>
            <a:r>
              <a:rPr lang="ru-RU" sz="2200" dirty="0"/>
              <a:t>К. Маркс выразил специфику надприродных практик, сказав, что человек формирует материю «и по законам красоты».</a:t>
            </a:r>
          </a:p>
        </p:txBody>
      </p:sp>
    </p:spTree>
    <p:extLst>
      <p:ext uri="{BB962C8B-B14F-4D97-AF65-F5344CB8AC3E}">
        <p14:creationId xmlns:p14="http://schemas.microsoft.com/office/powerpoint/2010/main" val="9826923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CFBFFA4-BADA-DA3D-B7C5-ABE68695F3BA}"/>
              </a:ext>
            </a:extLst>
          </p:cNvPr>
          <p:cNvSpPr>
            <a:spLocks noGrp="1"/>
          </p:cNvSpPr>
          <p:nvPr>
            <p:ph type="title"/>
          </p:nvPr>
        </p:nvSpPr>
        <p:spPr>
          <a:xfrm>
            <a:off x="2592924" y="86782"/>
            <a:ext cx="8911687" cy="1280890"/>
          </a:xfrm>
        </p:spPr>
        <p:txBody>
          <a:bodyPr/>
          <a:lstStyle/>
          <a:p>
            <a:r>
              <a:rPr lang="ru-RU" b="1" dirty="0"/>
              <a:t>Разрушительные типы социальных практик</a:t>
            </a:r>
          </a:p>
        </p:txBody>
      </p:sp>
      <p:sp>
        <p:nvSpPr>
          <p:cNvPr id="4" name="TextBox 3">
            <a:extLst>
              <a:ext uri="{FF2B5EF4-FFF2-40B4-BE49-F238E27FC236}">
                <a16:creationId xmlns:a16="http://schemas.microsoft.com/office/drawing/2014/main" id="{34F0B19F-5BD7-9DF1-0725-C48159078CBC}"/>
              </a:ext>
            </a:extLst>
          </p:cNvPr>
          <p:cNvSpPr txBox="1"/>
          <p:nvPr/>
        </p:nvSpPr>
        <p:spPr>
          <a:xfrm>
            <a:off x="2491085" y="1367672"/>
            <a:ext cx="9480957" cy="5078313"/>
          </a:xfrm>
          <a:prstGeom prst="rect">
            <a:avLst/>
          </a:prstGeom>
          <a:noFill/>
        </p:spPr>
        <p:txBody>
          <a:bodyPr wrap="square">
            <a:spAutoFit/>
          </a:bodyPr>
          <a:lstStyle/>
          <a:p>
            <a:r>
              <a:rPr lang="ru-RU" dirty="0"/>
              <a:t>1. </a:t>
            </a:r>
            <a:r>
              <a:rPr lang="ru-RU" b="1" dirty="0"/>
              <a:t>Война </a:t>
            </a:r>
            <a:r>
              <a:rPr lang="ru-RU" dirty="0"/>
              <a:t>- производственные практики. На протяжении тысячелетий доиндустриальной эпохи война была важнейшим и наиболее эффективным средством приобретения богатства. Поэтому с определенной долей условности военные практики можно считать частью экономических,.</a:t>
            </a:r>
          </a:p>
          <a:p>
            <a:r>
              <a:rPr lang="ru-RU" dirty="0"/>
              <a:t>2. </a:t>
            </a:r>
            <a:r>
              <a:rPr lang="ru-RU" b="1" dirty="0"/>
              <a:t>Чайлдфри</a:t>
            </a:r>
            <a:r>
              <a:rPr lang="ru-RU" dirty="0"/>
              <a:t> – семейные практики. Эта наиболее последовательная разрушительная практика в сфере продолжения рода </a:t>
            </a:r>
            <a:r>
              <a:rPr lang="ru-RU" dirty="0" err="1"/>
              <a:t>олучивла</a:t>
            </a:r>
            <a:r>
              <a:rPr lang="ru-RU" dirty="0"/>
              <a:t> известную популярность во многих странах.. При этом многочисленные, не столь идеологизированные прецеденты такого рода можно было наблюдать и ранее в истории. Целибат и индивидуальное предпочтение холостяцкой жизни можно встретить еще в очень давние времена. </a:t>
            </a:r>
          </a:p>
          <a:p>
            <a:r>
              <a:rPr lang="ru-RU" b="1" dirty="0"/>
              <a:t>3. Алкоголизм и наркомания, сатанизм и изощренные преступления, издевательства над слабыми (животными и людьми) и наведение порчи и др.  </a:t>
            </a:r>
            <a:r>
              <a:rPr lang="ru-RU" dirty="0"/>
              <a:t>– надприродные практики. Выбор в пользу таких разрушительных практик также следует считать важнейшей частью жизненной стратегии определенного количества людей.. Например, первые создатели компьютерных вирусов испытывали истинный «комплекс Герострата», понимая, что их программы выводят из строя тысячи компьютеров на планете. Они даже не получали за это деньги – они радовались силе производимого ими разрушения.</a:t>
            </a:r>
          </a:p>
        </p:txBody>
      </p:sp>
    </p:spTree>
    <p:extLst>
      <p:ext uri="{BB962C8B-B14F-4D97-AF65-F5344CB8AC3E}">
        <p14:creationId xmlns:p14="http://schemas.microsoft.com/office/powerpoint/2010/main" val="19555938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Oval 4" descr="Крупная сетка">
            <a:extLst>
              <a:ext uri="{FF2B5EF4-FFF2-40B4-BE49-F238E27FC236}">
                <a16:creationId xmlns:a16="http://schemas.microsoft.com/office/drawing/2014/main" id="{33C18B21-185A-E00F-88C5-899048CF27D5}"/>
              </a:ext>
            </a:extLst>
          </p:cNvPr>
          <p:cNvSpPr>
            <a:spLocks noChangeArrowheads="1"/>
          </p:cNvSpPr>
          <p:nvPr/>
        </p:nvSpPr>
        <p:spPr bwMode="auto">
          <a:xfrm>
            <a:off x="4440238" y="188913"/>
            <a:ext cx="3382962" cy="3382962"/>
          </a:xfrm>
          <a:prstGeom prst="ellipse">
            <a:avLst/>
          </a:prstGeom>
          <a:blipFill dpi="0" rotWithShape="0">
            <a:blip r:embed="rId2"/>
            <a:srcRect/>
            <a:tile tx="0" ty="0" sx="100000" sy="100000" flip="none" algn="tl"/>
          </a:blipFill>
          <a:ln w="222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a:solidFill>
                  <a:schemeClr val="tx1"/>
                </a:solidFill>
                <a:latin typeface="Arial" panose="020B0604020202020204" pitchFamily="34" charset="0"/>
                <a:cs typeface="Arial" panose="020B0604020202020204" pitchFamily="34" charset="0"/>
              </a:defRPr>
            </a:lvl1pPr>
            <a:lvl2pPr marL="742950" indent="-285750" algn="ctr">
              <a:defRPr>
                <a:solidFill>
                  <a:schemeClr val="tx1"/>
                </a:solidFill>
                <a:latin typeface="Arial" panose="020B0604020202020204" pitchFamily="34" charset="0"/>
                <a:cs typeface="Arial" panose="020B0604020202020204" pitchFamily="34" charset="0"/>
              </a:defRPr>
            </a:lvl2pPr>
            <a:lvl3pPr marL="1143000" indent="-228600" algn="ctr">
              <a:defRPr>
                <a:solidFill>
                  <a:schemeClr val="tx1"/>
                </a:solidFill>
                <a:latin typeface="Arial" panose="020B0604020202020204" pitchFamily="34" charset="0"/>
                <a:cs typeface="Arial" panose="020B0604020202020204" pitchFamily="34" charset="0"/>
              </a:defRPr>
            </a:lvl3pPr>
            <a:lvl4pPr marL="1600200" indent="-228600" algn="ctr">
              <a:defRPr>
                <a:solidFill>
                  <a:schemeClr val="tx1"/>
                </a:solidFill>
                <a:latin typeface="Arial" panose="020B0604020202020204" pitchFamily="34" charset="0"/>
                <a:cs typeface="Arial" panose="020B0604020202020204" pitchFamily="34" charset="0"/>
              </a:defRPr>
            </a:lvl4pPr>
            <a:lvl5pPr marL="2057400" indent="-228600" algn="ctr">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ru-RU" altLang="ru-RU"/>
          </a:p>
        </p:txBody>
      </p:sp>
      <p:sp>
        <p:nvSpPr>
          <p:cNvPr id="2051" name="Oval 5">
            <a:extLst>
              <a:ext uri="{FF2B5EF4-FFF2-40B4-BE49-F238E27FC236}">
                <a16:creationId xmlns:a16="http://schemas.microsoft.com/office/drawing/2014/main" id="{FD0D93A1-9A0E-716B-B53D-CA88FF6C11DE}"/>
              </a:ext>
            </a:extLst>
          </p:cNvPr>
          <p:cNvSpPr>
            <a:spLocks noChangeArrowheads="1"/>
          </p:cNvSpPr>
          <p:nvPr/>
        </p:nvSpPr>
        <p:spPr bwMode="auto">
          <a:xfrm>
            <a:off x="3071813" y="2420938"/>
            <a:ext cx="3382962" cy="3382962"/>
          </a:xfrm>
          <a:prstGeom prst="ellipse">
            <a:avLst/>
          </a:prstGeom>
          <a:gradFill rotWithShape="1">
            <a:gsLst>
              <a:gs pos="0">
                <a:srgbClr val="00FF00">
                  <a:alpha val="46999"/>
                </a:srgbClr>
              </a:gs>
              <a:gs pos="100000">
                <a:srgbClr val="007600">
                  <a:alpha val="46999"/>
                </a:srgbClr>
              </a:gs>
            </a:gsLst>
            <a:path path="shape">
              <a:fillToRect l="50000" t="50000" r="50000" b="50000"/>
            </a:path>
          </a:gradFill>
          <a:ln w="222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a:solidFill>
                  <a:schemeClr val="tx1"/>
                </a:solidFill>
                <a:latin typeface="Arial" panose="020B0604020202020204" pitchFamily="34" charset="0"/>
                <a:cs typeface="Arial" panose="020B0604020202020204" pitchFamily="34" charset="0"/>
              </a:defRPr>
            </a:lvl1pPr>
            <a:lvl2pPr marL="742950" indent="-285750" algn="ctr">
              <a:defRPr>
                <a:solidFill>
                  <a:schemeClr val="tx1"/>
                </a:solidFill>
                <a:latin typeface="Arial" panose="020B0604020202020204" pitchFamily="34" charset="0"/>
                <a:cs typeface="Arial" panose="020B0604020202020204" pitchFamily="34" charset="0"/>
              </a:defRPr>
            </a:lvl2pPr>
            <a:lvl3pPr marL="1143000" indent="-228600" algn="ctr">
              <a:defRPr>
                <a:solidFill>
                  <a:schemeClr val="tx1"/>
                </a:solidFill>
                <a:latin typeface="Arial" panose="020B0604020202020204" pitchFamily="34" charset="0"/>
                <a:cs typeface="Arial" panose="020B0604020202020204" pitchFamily="34" charset="0"/>
              </a:defRPr>
            </a:lvl3pPr>
            <a:lvl4pPr marL="1600200" indent="-228600" algn="ctr">
              <a:defRPr>
                <a:solidFill>
                  <a:schemeClr val="tx1"/>
                </a:solidFill>
                <a:latin typeface="Arial" panose="020B0604020202020204" pitchFamily="34" charset="0"/>
                <a:cs typeface="Arial" panose="020B0604020202020204" pitchFamily="34" charset="0"/>
              </a:defRPr>
            </a:lvl4pPr>
            <a:lvl5pPr marL="2057400" indent="-228600" algn="ctr">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ru-RU" altLang="ru-RU"/>
          </a:p>
        </p:txBody>
      </p:sp>
      <p:sp>
        <p:nvSpPr>
          <p:cNvPr id="2052" name="Oval 6" descr="Белый мрамор">
            <a:extLst>
              <a:ext uri="{FF2B5EF4-FFF2-40B4-BE49-F238E27FC236}">
                <a16:creationId xmlns:a16="http://schemas.microsoft.com/office/drawing/2014/main" id="{8BE1C081-1A28-751D-381B-04D67E2ED75E}"/>
              </a:ext>
            </a:extLst>
          </p:cNvPr>
          <p:cNvSpPr>
            <a:spLocks noChangeArrowheads="1"/>
          </p:cNvSpPr>
          <p:nvPr/>
        </p:nvSpPr>
        <p:spPr bwMode="auto">
          <a:xfrm>
            <a:off x="5662613" y="2420938"/>
            <a:ext cx="3382962" cy="3382962"/>
          </a:xfrm>
          <a:prstGeom prst="ellipse">
            <a:avLst/>
          </a:prstGeom>
          <a:blipFill dpi="0" rotWithShape="1">
            <a:blip r:embed="rId3">
              <a:alphaModFix amt="28000"/>
            </a:blip>
            <a:srcRect/>
            <a:tile tx="0" ty="0" sx="100000" sy="100000" flip="none" algn="tl"/>
          </a:blipFill>
          <a:ln w="222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a:solidFill>
                  <a:schemeClr val="tx1"/>
                </a:solidFill>
                <a:latin typeface="Arial" panose="020B0604020202020204" pitchFamily="34" charset="0"/>
                <a:cs typeface="Arial" panose="020B0604020202020204" pitchFamily="34" charset="0"/>
              </a:defRPr>
            </a:lvl1pPr>
            <a:lvl2pPr marL="742950" indent="-285750" algn="ctr">
              <a:defRPr>
                <a:solidFill>
                  <a:schemeClr val="tx1"/>
                </a:solidFill>
                <a:latin typeface="Arial" panose="020B0604020202020204" pitchFamily="34" charset="0"/>
                <a:cs typeface="Arial" panose="020B0604020202020204" pitchFamily="34" charset="0"/>
              </a:defRPr>
            </a:lvl2pPr>
            <a:lvl3pPr marL="1143000" indent="-228600" algn="ctr">
              <a:defRPr>
                <a:solidFill>
                  <a:schemeClr val="tx1"/>
                </a:solidFill>
                <a:latin typeface="Arial" panose="020B0604020202020204" pitchFamily="34" charset="0"/>
                <a:cs typeface="Arial" panose="020B0604020202020204" pitchFamily="34" charset="0"/>
              </a:defRPr>
            </a:lvl3pPr>
            <a:lvl4pPr marL="1600200" indent="-228600" algn="ctr">
              <a:defRPr>
                <a:solidFill>
                  <a:schemeClr val="tx1"/>
                </a:solidFill>
                <a:latin typeface="Arial" panose="020B0604020202020204" pitchFamily="34" charset="0"/>
                <a:cs typeface="Arial" panose="020B0604020202020204" pitchFamily="34" charset="0"/>
              </a:defRPr>
            </a:lvl4pPr>
            <a:lvl5pPr marL="2057400" indent="-228600" algn="ctr">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ru-RU" altLang="ru-RU"/>
          </a:p>
        </p:txBody>
      </p:sp>
      <p:sp>
        <p:nvSpPr>
          <p:cNvPr id="2053" name="Text Box 8">
            <a:extLst>
              <a:ext uri="{FF2B5EF4-FFF2-40B4-BE49-F238E27FC236}">
                <a16:creationId xmlns:a16="http://schemas.microsoft.com/office/drawing/2014/main" id="{E988C4CD-3BAD-7D60-8EE4-7E302FEE2C31}"/>
              </a:ext>
            </a:extLst>
          </p:cNvPr>
          <p:cNvSpPr txBox="1">
            <a:spLocks noChangeArrowheads="1"/>
          </p:cNvSpPr>
          <p:nvPr/>
        </p:nvSpPr>
        <p:spPr bwMode="auto">
          <a:xfrm>
            <a:off x="3500661" y="3716338"/>
            <a:ext cx="2015680"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ctr">
              <a:defRPr>
                <a:solidFill>
                  <a:schemeClr val="tx1"/>
                </a:solidFill>
                <a:latin typeface="Arial" panose="020B0604020202020204" pitchFamily="34" charset="0"/>
                <a:cs typeface="Arial" panose="020B0604020202020204" pitchFamily="34" charset="0"/>
              </a:defRPr>
            </a:lvl1pPr>
            <a:lvl2pPr marL="742950" indent="-285750" algn="ctr">
              <a:defRPr>
                <a:solidFill>
                  <a:schemeClr val="tx1"/>
                </a:solidFill>
                <a:latin typeface="Arial" panose="020B0604020202020204" pitchFamily="34" charset="0"/>
                <a:cs typeface="Arial" panose="020B0604020202020204" pitchFamily="34" charset="0"/>
              </a:defRPr>
            </a:lvl2pPr>
            <a:lvl3pPr marL="1143000" indent="-228600" algn="ctr">
              <a:defRPr>
                <a:solidFill>
                  <a:schemeClr val="tx1"/>
                </a:solidFill>
                <a:latin typeface="Arial" panose="020B0604020202020204" pitchFamily="34" charset="0"/>
                <a:cs typeface="Arial" panose="020B0604020202020204" pitchFamily="34" charset="0"/>
              </a:defRPr>
            </a:lvl3pPr>
            <a:lvl4pPr marL="1600200" indent="-228600" algn="ctr">
              <a:defRPr>
                <a:solidFill>
                  <a:schemeClr val="tx1"/>
                </a:solidFill>
                <a:latin typeface="Arial" panose="020B0604020202020204" pitchFamily="34" charset="0"/>
                <a:cs typeface="Arial" panose="020B0604020202020204" pitchFamily="34" charset="0"/>
              </a:defRPr>
            </a:lvl4pPr>
            <a:lvl5pPr marL="2057400" indent="-228600" algn="ctr">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ru-RU" altLang="ru-RU" sz="2200"/>
              <a:t>Практики </a:t>
            </a:r>
          </a:p>
          <a:p>
            <a:pPr eaLnBrk="1" hangingPunct="1"/>
            <a:r>
              <a:rPr lang="ru-RU" altLang="ru-RU" sz="2200"/>
              <a:t>продолжения </a:t>
            </a:r>
          </a:p>
          <a:p>
            <a:pPr eaLnBrk="1" hangingPunct="1"/>
            <a:r>
              <a:rPr lang="ru-RU" altLang="ru-RU" sz="2200"/>
              <a:t>рода</a:t>
            </a:r>
          </a:p>
        </p:txBody>
      </p:sp>
      <p:sp>
        <p:nvSpPr>
          <p:cNvPr id="2054" name="Text Box 9">
            <a:extLst>
              <a:ext uri="{FF2B5EF4-FFF2-40B4-BE49-F238E27FC236}">
                <a16:creationId xmlns:a16="http://schemas.microsoft.com/office/drawing/2014/main" id="{4CB54522-4514-B497-8F04-66CA4C1CE676}"/>
              </a:ext>
            </a:extLst>
          </p:cNvPr>
          <p:cNvSpPr txBox="1">
            <a:spLocks noChangeArrowheads="1"/>
          </p:cNvSpPr>
          <p:nvPr/>
        </p:nvSpPr>
        <p:spPr bwMode="auto">
          <a:xfrm>
            <a:off x="6456364" y="3716339"/>
            <a:ext cx="2376487"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ctr">
              <a:defRPr>
                <a:solidFill>
                  <a:schemeClr val="tx1"/>
                </a:solidFill>
                <a:latin typeface="Arial" panose="020B0604020202020204" pitchFamily="34" charset="0"/>
                <a:cs typeface="Arial" panose="020B0604020202020204" pitchFamily="34" charset="0"/>
              </a:defRPr>
            </a:lvl1pPr>
            <a:lvl2pPr marL="742950" indent="-285750" algn="ctr">
              <a:defRPr>
                <a:solidFill>
                  <a:schemeClr val="tx1"/>
                </a:solidFill>
                <a:latin typeface="Arial" panose="020B0604020202020204" pitchFamily="34" charset="0"/>
                <a:cs typeface="Arial" panose="020B0604020202020204" pitchFamily="34" charset="0"/>
              </a:defRPr>
            </a:lvl2pPr>
            <a:lvl3pPr marL="1143000" indent="-228600" algn="ctr">
              <a:defRPr>
                <a:solidFill>
                  <a:schemeClr val="tx1"/>
                </a:solidFill>
                <a:latin typeface="Arial" panose="020B0604020202020204" pitchFamily="34" charset="0"/>
                <a:cs typeface="Arial" panose="020B0604020202020204" pitchFamily="34" charset="0"/>
              </a:defRPr>
            </a:lvl3pPr>
            <a:lvl4pPr marL="1600200" indent="-228600" algn="ctr">
              <a:defRPr>
                <a:solidFill>
                  <a:schemeClr val="tx1"/>
                </a:solidFill>
                <a:latin typeface="Arial" panose="020B0604020202020204" pitchFamily="34" charset="0"/>
                <a:cs typeface="Arial" panose="020B0604020202020204" pitchFamily="34" charset="0"/>
              </a:defRPr>
            </a:lvl4pPr>
            <a:lvl5pPr marL="2057400" indent="-228600" algn="ctr">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ru-RU" altLang="ru-RU" sz="2000"/>
              <a:t>Надприродные практики</a:t>
            </a:r>
          </a:p>
        </p:txBody>
      </p:sp>
      <p:sp>
        <p:nvSpPr>
          <p:cNvPr id="2055" name="Text Box 11">
            <a:extLst>
              <a:ext uri="{FF2B5EF4-FFF2-40B4-BE49-F238E27FC236}">
                <a16:creationId xmlns:a16="http://schemas.microsoft.com/office/drawing/2014/main" id="{639D9465-EC81-7A93-DDF0-735EDA584205}"/>
              </a:ext>
            </a:extLst>
          </p:cNvPr>
          <p:cNvSpPr txBox="1">
            <a:spLocks noChangeArrowheads="1"/>
          </p:cNvSpPr>
          <p:nvPr/>
        </p:nvSpPr>
        <p:spPr bwMode="auto">
          <a:xfrm>
            <a:off x="4846379" y="1076325"/>
            <a:ext cx="2778645"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ctr">
              <a:defRPr>
                <a:solidFill>
                  <a:schemeClr val="tx1"/>
                </a:solidFill>
                <a:latin typeface="Arial" panose="020B0604020202020204" pitchFamily="34" charset="0"/>
                <a:cs typeface="Arial" panose="020B0604020202020204" pitchFamily="34" charset="0"/>
              </a:defRPr>
            </a:lvl1pPr>
            <a:lvl2pPr marL="742950" indent="-285750" algn="ctr">
              <a:defRPr>
                <a:solidFill>
                  <a:schemeClr val="tx1"/>
                </a:solidFill>
                <a:latin typeface="Arial" panose="020B0604020202020204" pitchFamily="34" charset="0"/>
                <a:cs typeface="Arial" panose="020B0604020202020204" pitchFamily="34" charset="0"/>
              </a:defRPr>
            </a:lvl2pPr>
            <a:lvl3pPr marL="1143000" indent="-228600" algn="ctr">
              <a:defRPr>
                <a:solidFill>
                  <a:schemeClr val="tx1"/>
                </a:solidFill>
                <a:latin typeface="Arial" panose="020B0604020202020204" pitchFamily="34" charset="0"/>
                <a:cs typeface="Arial" panose="020B0604020202020204" pitchFamily="34" charset="0"/>
              </a:defRPr>
            </a:lvl3pPr>
            <a:lvl4pPr marL="1600200" indent="-228600" algn="ctr">
              <a:defRPr>
                <a:solidFill>
                  <a:schemeClr val="tx1"/>
                </a:solidFill>
                <a:latin typeface="Arial" panose="020B0604020202020204" pitchFamily="34" charset="0"/>
                <a:cs typeface="Arial" panose="020B0604020202020204" pitchFamily="34" charset="0"/>
              </a:defRPr>
            </a:lvl4pPr>
            <a:lvl5pPr marL="2057400" indent="-228600" algn="ctr">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ru-RU" altLang="ru-RU" sz="2200"/>
              <a:t>Производственные,</a:t>
            </a:r>
          </a:p>
          <a:p>
            <a:pPr eaLnBrk="1" hangingPunct="1"/>
            <a:r>
              <a:rPr lang="ru-RU" altLang="ru-RU" sz="2200"/>
              <a:t>трудовые </a:t>
            </a:r>
          </a:p>
          <a:p>
            <a:pPr eaLnBrk="1" hangingPunct="1"/>
            <a:r>
              <a:rPr lang="ru-RU" altLang="ru-RU" sz="2200"/>
              <a:t>практики</a:t>
            </a:r>
          </a:p>
        </p:txBody>
      </p:sp>
      <p:sp>
        <p:nvSpPr>
          <p:cNvPr id="2056" name="AutoShape 1025">
            <a:extLst>
              <a:ext uri="{FF2B5EF4-FFF2-40B4-BE49-F238E27FC236}">
                <a16:creationId xmlns:a16="http://schemas.microsoft.com/office/drawing/2014/main" id="{C9329D2D-C89A-7267-2670-5E8EDB4AE66B}"/>
              </a:ext>
            </a:extLst>
          </p:cNvPr>
          <p:cNvSpPr>
            <a:spLocks/>
          </p:cNvSpPr>
          <p:nvPr/>
        </p:nvSpPr>
        <p:spPr bwMode="auto">
          <a:xfrm>
            <a:off x="2297113" y="1730374"/>
            <a:ext cx="1638300" cy="871423"/>
          </a:xfrm>
          <a:prstGeom prst="borderCallout3">
            <a:avLst>
              <a:gd name="adj1" fmla="val 18750"/>
              <a:gd name="adj2" fmla="val 104653"/>
              <a:gd name="adj3" fmla="val 18750"/>
              <a:gd name="adj4" fmla="val 197481"/>
              <a:gd name="adj5" fmla="val 100782"/>
              <a:gd name="adj6" fmla="val 197481"/>
              <a:gd name="adj7" fmla="val 155333"/>
              <a:gd name="adj8" fmla="val 182668"/>
            </a:avLst>
          </a:prstGeom>
          <a:solidFill>
            <a:schemeClr val="bg1">
              <a:alpha val="27843"/>
            </a:schemeClr>
          </a:solidFill>
          <a:ln w="34925" algn="ctr">
            <a:solidFill>
              <a:schemeClr val="tx1"/>
            </a:solidFill>
            <a:miter lim="800000"/>
            <a:headEnd/>
            <a:tailEnd type="stealth"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a:solidFill>
                  <a:schemeClr val="tx1"/>
                </a:solidFill>
                <a:latin typeface="Arial" panose="020B0604020202020204" pitchFamily="34" charset="0"/>
                <a:cs typeface="Arial" panose="020B0604020202020204" pitchFamily="34" charset="0"/>
              </a:defRPr>
            </a:lvl1pPr>
            <a:lvl2pPr marL="742950" indent="-285750" algn="ctr">
              <a:defRPr>
                <a:solidFill>
                  <a:schemeClr val="tx1"/>
                </a:solidFill>
                <a:latin typeface="Arial" panose="020B0604020202020204" pitchFamily="34" charset="0"/>
                <a:cs typeface="Arial" panose="020B0604020202020204" pitchFamily="34" charset="0"/>
              </a:defRPr>
            </a:lvl2pPr>
            <a:lvl3pPr marL="1143000" indent="-228600" algn="ctr">
              <a:defRPr>
                <a:solidFill>
                  <a:schemeClr val="tx1"/>
                </a:solidFill>
                <a:latin typeface="Arial" panose="020B0604020202020204" pitchFamily="34" charset="0"/>
                <a:cs typeface="Arial" panose="020B0604020202020204" pitchFamily="34" charset="0"/>
              </a:defRPr>
            </a:lvl3pPr>
            <a:lvl4pPr marL="1600200" indent="-228600" algn="ctr">
              <a:defRPr>
                <a:solidFill>
                  <a:schemeClr val="tx1"/>
                </a:solidFill>
                <a:latin typeface="Arial" panose="020B0604020202020204" pitchFamily="34" charset="0"/>
                <a:cs typeface="Arial" panose="020B0604020202020204" pitchFamily="34" charset="0"/>
              </a:defRPr>
            </a:lvl4pPr>
            <a:lvl5pPr marL="2057400" indent="-228600" algn="ctr">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ru-RU" altLang="ru-RU" dirty="0">
                <a:latin typeface="Times New Roman" panose="02020603050405020304" pitchFamily="18" charset="0"/>
                <a:cs typeface="Times New Roman" panose="02020603050405020304" pitchFamily="18" charset="0"/>
              </a:rPr>
              <a:t>харассмент,</a:t>
            </a:r>
          </a:p>
          <a:p>
            <a:pPr eaLnBrk="1" hangingPunct="1"/>
            <a:r>
              <a:rPr lang="ru-RU" altLang="ru-RU" dirty="0">
                <a:latin typeface="Times New Roman" panose="02020603050405020304" pitchFamily="18" charset="0"/>
                <a:cs typeface="Times New Roman" panose="02020603050405020304" pitchFamily="18" charset="0"/>
              </a:rPr>
              <a:t>флирт на работе</a:t>
            </a:r>
          </a:p>
        </p:txBody>
      </p:sp>
      <p:sp>
        <p:nvSpPr>
          <p:cNvPr id="2057" name="AutoShape 1027">
            <a:extLst>
              <a:ext uri="{FF2B5EF4-FFF2-40B4-BE49-F238E27FC236}">
                <a16:creationId xmlns:a16="http://schemas.microsoft.com/office/drawing/2014/main" id="{63CF9B28-EA76-9264-CCA8-7EDDE20D4976}"/>
              </a:ext>
            </a:extLst>
          </p:cNvPr>
          <p:cNvSpPr>
            <a:spLocks/>
          </p:cNvSpPr>
          <p:nvPr/>
        </p:nvSpPr>
        <p:spPr bwMode="auto">
          <a:xfrm>
            <a:off x="5375276" y="6021388"/>
            <a:ext cx="1274763" cy="609600"/>
          </a:xfrm>
          <a:prstGeom prst="borderCallout3">
            <a:avLst>
              <a:gd name="adj1" fmla="val 18750"/>
              <a:gd name="adj2" fmla="val 105977"/>
              <a:gd name="adj3" fmla="val 18750"/>
              <a:gd name="adj4" fmla="val 133125"/>
              <a:gd name="adj5" fmla="val 18750"/>
              <a:gd name="adj6" fmla="val 133125"/>
              <a:gd name="adj7" fmla="val -312500"/>
              <a:gd name="adj8" fmla="val 43463"/>
            </a:avLst>
          </a:prstGeom>
          <a:solidFill>
            <a:schemeClr val="bg1">
              <a:alpha val="27843"/>
            </a:schemeClr>
          </a:solidFill>
          <a:ln w="34925" algn="ctr">
            <a:solidFill>
              <a:schemeClr val="tx1"/>
            </a:solidFill>
            <a:miter lim="800000"/>
            <a:headEnd/>
            <a:tailEnd type="stealth"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a:solidFill>
                  <a:schemeClr val="tx1"/>
                </a:solidFill>
                <a:latin typeface="Arial" panose="020B0604020202020204" pitchFamily="34" charset="0"/>
                <a:cs typeface="Arial" panose="020B0604020202020204" pitchFamily="34" charset="0"/>
              </a:defRPr>
            </a:lvl1pPr>
            <a:lvl2pPr marL="742950" indent="-285750" algn="ctr">
              <a:defRPr>
                <a:solidFill>
                  <a:schemeClr val="tx1"/>
                </a:solidFill>
                <a:latin typeface="Arial" panose="020B0604020202020204" pitchFamily="34" charset="0"/>
                <a:cs typeface="Arial" panose="020B0604020202020204" pitchFamily="34" charset="0"/>
              </a:defRPr>
            </a:lvl2pPr>
            <a:lvl3pPr marL="1143000" indent="-228600" algn="ctr">
              <a:defRPr>
                <a:solidFill>
                  <a:schemeClr val="tx1"/>
                </a:solidFill>
                <a:latin typeface="Arial" panose="020B0604020202020204" pitchFamily="34" charset="0"/>
                <a:cs typeface="Arial" panose="020B0604020202020204" pitchFamily="34" charset="0"/>
              </a:defRPr>
            </a:lvl3pPr>
            <a:lvl4pPr marL="1600200" indent="-228600" algn="ctr">
              <a:defRPr>
                <a:solidFill>
                  <a:schemeClr val="tx1"/>
                </a:solidFill>
                <a:latin typeface="Arial" panose="020B0604020202020204" pitchFamily="34" charset="0"/>
                <a:cs typeface="Arial" panose="020B0604020202020204" pitchFamily="34" charset="0"/>
              </a:defRPr>
            </a:lvl4pPr>
            <a:lvl5pPr marL="2057400" indent="-228600" algn="ctr">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ru-RU" altLang="ru-RU">
                <a:latin typeface="Times New Roman" panose="02020603050405020304" pitchFamily="18" charset="0"/>
                <a:cs typeface="Times New Roman" panose="02020603050405020304" pitchFamily="18" charset="0"/>
              </a:rPr>
              <a:t>любовь</a:t>
            </a:r>
          </a:p>
        </p:txBody>
      </p:sp>
      <p:sp>
        <p:nvSpPr>
          <p:cNvPr id="2058" name="AutoShape 1030">
            <a:extLst>
              <a:ext uri="{FF2B5EF4-FFF2-40B4-BE49-F238E27FC236}">
                <a16:creationId xmlns:a16="http://schemas.microsoft.com/office/drawing/2014/main" id="{EFA37F7B-C08B-DE64-FBD9-91C7229E443B}"/>
              </a:ext>
            </a:extLst>
          </p:cNvPr>
          <p:cNvSpPr>
            <a:spLocks/>
          </p:cNvSpPr>
          <p:nvPr/>
        </p:nvSpPr>
        <p:spPr bwMode="auto">
          <a:xfrm>
            <a:off x="8183563" y="1730375"/>
            <a:ext cx="2233612" cy="609600"/>
          </a:xfrm>
          <a:prstGeom prst="borderCallout3">
            <a:avLst>
              <a:gd name="adj1" fmla="val 18750"/>
              <a:gd name="adj2" fmla="val 103412"/>
              <a:gd name="adj3" fmla="val 18750"/>
              <a:gd name="adj4" fmla="val 104333"/>
              <a:gd name="adj5" fmla="val 125000"/>
              <a:gd name="adj6" fmla="val 104333"/>
              <a:gd name="adj7" fmla="val 231509"/>
              <a:gd name="adj8" fmla="val -64463"/>
            </a:avLst>
          </a:prstGeom>
          <a:solidFill>
            <a:schemeClr val="bg1">
              <a:alpha val="27843"/>
            </a:schemeClr>
          </a:solidFill>
          <a:ln w="34925" algn="ctr">
            <a:solidFill>
              <a:schemeClr val="tx1"/>
            </a:solidFill>
            <a:miter lim="800000"/>
            <a:headEnd/>
            <a:tailEnd type="stealth"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a:solidFill>
                  <a:schemeClr val="tx1"/>
                </a:solidFill>
                <a:latin typeface="Arial" panose="020B0604020202020204" pitchFamily="34" charset="0"/>
                <a:cs typeface="Arial" panose="020B0604020202020204" pitchFamily="34" charset="0"/>
              </a:defRPr>
            </a:lvl1pPr>
            <a:lvl2pPr marL="742950" indent="-285750" algn="ctr">
              <a:defRPr>
                <a:solidFill>
                  <a:schemeClr val="tx1"/>
                </a:solidFill>
                <a:latin typeface="Arial" panose="020B0604020202020204" pitchFamily="34" charset="0"/>
                <a:cs typeface="Arial" panose="020B0604020202020204" pitchFamily="34" charset="0"/>
              </a:defRPr>
            </a:lvl2pPr>
            <a:lvl3pPr marL="1143000" indent="-228600" algn="ctr">
              <a:defRPr>
                <a:solidFill>
                  <a:schemeClr val="tx1"/>
                </a:solidFill>
                <a:latin typeface="Arial" panose="020B0604020202020204" pitchFamily="34" charset="0"/>
                <a:cs typeface="Arial" panose="020B0604020202020204" pitchFamily="34" charset="0"/>
              </a:defRPr>
            </a:lvl3pPr>
            <a:lvl4pPr marL="1600200" indent="-228600" algn="ctr">
              <a:defRPr>
                <a:solidFill>
                  <a:schemeClr val="tx1"/>
                </a:solidFill>
                <a:latin typeface="Arial" panose="020B0604020202020204" pitchFamily="34" charset="0"/>
                <a:cs typeface="Arial" panose="020B0604020202020204" pitchFamily="34" charset="0"/>
              </a:defRPr>
            </a:lvl4pPr>
            <a:lvl5pPr marL="2057400" indent="-228600" algn="ctr">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ru-RU" altLang="ru-RU">
                <a:latin typeface="Times New Roman" panose="02020603050405020304" pitchFamily="18" charset="0"/>
              </a:rPr>
              <a:t>образование,</a:t>
            </a:r>
          </a:p>
          <a:p>
            <a:pPr eaLnBrk="1" hangingPunct="1"/>
            <a:r>
              <a:rPr lang="ru-RU" altLang="ru-RU">
                <a:latin typeface="Times New Roman" panose="02020603050405020304" pitchFamily="18" charset="0"/>
              </a:rPr>
              <a:t>работа = хобби</a:t>
            </a:r>
          </a:p>
        </p:txBody>
      </p:sp>
    </p:spTree>
    <p:extLst>
      <p:ext uri="{BB962C8B-B14F-4D97-AF65-F5344CB8AC3E}">
        <p14:creationId xmlns:p14="http://schemas.microsoft.com/office/powerpoint/2010/main" val="13373981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Oval 4">
            <a:extLst>
              <a:ext uri="{FF2B5EF4-FFF2-40B4-BE49-F238E27FC236}">
                <a16:creationId xmlns:a16="http://schemas.microsoft.com/office/drawing/2014/main" id="{C2F98423-BE13-BCA9-BE59-8D4FEDBD364E}"/>
              </a:ext>
            </a:extLst>
          </p:cNvPr>
          <p:cNvSpPr>
            <a:spLocks noChangeArrowheads="1"/>
          </p:cNvSpPr>
          <p:nvPr/>
        </p:nvSpPr>
        <p:spPr bwMode="auto">
          <a:xfrm>
            <a:off x="4367213" y="620713"/>
            <a:ext cx="3382962" cy="3382962"/>
          </a:xfrm>
          <a:prstGeom prst="ellipse">
            <a:avLst/>
          </a:prstGeom>
          <a:pattFill prst="lgGrid">
            <a:fgClr>
              <a:srgbClr val="008000">
                <a:alpha val="48000"/>
              </a:srgbClr>
            </a:fgClr>
            <a:bgClr>
              <a:schemeClr val="bg1">
                <a:alpha val="48000"/>
              </a:schemeClr>
            </a:bgClr>
          </a:patt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ru-RU" altLang="ru-RU"/>
          </a:p>
        </p:txBody>
      </p:sp>
      <p:sp>
        <p:nvSpPr>
          <p:cNvPr id="2053" name="Oval 5">
            <a:extLst>
              <a:ext uri="{FF2B5EF4-FFF2-40B4-BE49-F238E27FC236}">
                <a16:creationId xmlns:a16="http://schemas.microsoft.com/office/drawing/2014/main" id="{8C50DA2E-A0A5-E859-00D0-2D2E4179A5E7}"/>
              </a:ext>
            </a:extLst>
          </p:cNvPr>
          <p:cNvSpPr>
            <a:spLocks noChangeArrowheads="1"/>
          </p:cNvSpPr>
          <p:nvPr/>
        </p:nvSpPr>
        <p:spPr bwMode="auto">
          <a:xfrm>
            <a:off x="3000376" y="2852738"/>
            <a:ext cx="3382963" cy="3382962"/>
          </a:xfrm>
          <a:prstGeom prst="ellipse">
            <a:avLst/>
          </a:prstGeom>
          <a:gradFill rotWithShape="1">
            <a:gsLst>
              <a:gs pos="0">
                <a:srgbClr val="00FF00">
                  <a:alpha val="47000"/>
                </a:srgbClr>
              </a:gs>
              <a:gs pos="100000">
                <a:srgbClr val="00FF00">
                  <a:gamma/>
                  <a:shade val="46275"/>
                  <a:invGamma/>
                  <a:alpha val="47000"/>
                </a:srgbClr>
              </a:gs>
            </a:gsLst>
            <a:path path="shape">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ru-RU" altLang="ru-RU"/>
          </a:p>
        </p:txBody>
      </p:sp>
      <p:sp>
        <p:nvSpPr>
          <p:cNvPr id="2054" name="Oval 6">
            <a:extLst>
              <a:ext uri="{FF2B5EF4-FFF2-40B4-BE49-F238E27FC236}">
                <a16:creationId xmlns:a16="http://schemas.microsoft.com/office/drawing/2014/main" id="{4C09A195-251E-5928-C919-AC6361785FE1}"/>
              </a:ext>
            </a:extLst>
          </p:cNvPr>
          <p:cNvSpPr>
            <a:spLocks noChangeArrowheads="1"/>
          </p:cNvSpPr>
          <p:nvPr/>
        </p:nvSpPr>
        <p:spPr bwMode="auto">
          <a:xfrm>
            <a:off x="5619455" y="2852738"/>
            <a:ext cx="1915200" cy="1916032"/>
          </a:xfrm>
          <a:prstGeom prst="ellipse">
            <a:avLst/>
          </a:prstGeom>
          <a:blipFill dpi="0" rotWithShape="1">
            <a:blip r:embed="rId2">
              <a:alphaModFix amt="28000"/>
            </a:blip>
            <a:srcRect/>
            <a:tile tx="0" ty="0" sx="100000" sy="100000" flip="none" algn="tl"/>
          </a:blip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2056" name="Text Box 8">
            <a:extLst>
              <a:ext uri="{FF2B5EF4-FFF2-40B4-BE49-F238E27FC236}">
                <a16:creationId xmlns:a16="http://schemas.microsoft.com/office/drawing/2014/main" id="{5DB140B8-E735-388E-8202-570BE8E99B07}"/>
              </a:ext>
            </a:extLst>
          </p:cNvPr>
          <p:cNvSpPr txBox="1">
            <a:spLocks noChangeArrowheads="1"/>
          </p:cNvSpPr>
          <p:nvPr/>
        </p:nvSpPr>
        <p:spPr bwMode="auto">
          <a:xfrm>
            <a:off x="3434241" y="4042270"/>
            <a:ext cx="2185215"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ru-RU" altLang="ru-RU" sz="2200" dirty="0"/>
              <a:t>Практики </a:t>
            </a:r>
          </a:p>
          <a:p>
            <a:pPr algn="ctr"/>
            <a:r>
              <a:rPr lang="ru-RU" altLang="ru-RU" sz="2200" dirty="0"/>
              <a:t>продолжения </a:t>
            </a:r>
          </a:p>
          <a:p>
            <a:pPr algn="ctr"/>
            <a:r>
              <a:rPr lang="ru-RU" altLang="ru-RU" sz="2200" dirty="0"/>
              <a:t>рода</a:t>
            </a:r>
          </a:p>
        </p:txBody>
      </p:sp>
      <p:sp>
        <p:nvSpPr>
          <p:cNvPr id="2057" name="Text Box 9">
            <a:extLst>
              <a:ext uri="{FF2B5EF4-FFF2-40B4-BE49-F238E27FC236}">
                <a16:creationId xmlns:a16="http://schemas.microsoft.com/office/drawing/2014/main" id="{785A4EA3-DF7F-0369-0E8A-3F7F727A9D8F}"/>
              </a:ext>
            </a:extLst>
          </p:cNvPr>
          <p:cNvSpPr txBox="1">
            <a:spLocks noChangeArrowheads="1"/>
          </p:cNvSpPr>
          <p:nvPr/>
        </p:nvSpPr>
        <p:spPr bwMode="auto">
          <a:xfrm>
            <a:off x="5373688" y="3540001"/>
            <a:ext cx="2376487"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ru-RU" altLang="ru-RU" dirty="0"/>
              <a:t>Надприродные практики</a:t>
            </a:r>
          </a:p>
        </p:txBody>
      </p:sp>
      <p:sp>
        <p:nvSpPr>
          <p:cNvPr id="2059" name="Text Box 11">
            <a:extLst>
              <a:ext uri="{FF2B5EF4-FFF2-40B4-BE49-F238E27FC236}">
                <a16:creationId xmlns:a16="http://schemas.microsoft.com/office/drawing/2014/main" id="{1B235DD4-9EB5-921E-6214-0A410087070C}"/>
              </a:ext>
            </a:extLst>
          </p:cNvPr>
          <p:cNvSpPr txBox="1">
            <a:spLocks noChangeArrowheads="1"/>
          </p:cNvSpPr>
          <p:nvPr/>
        </p:nvSpPr>
        <p:spPr bwMode="auto">
          <a:xfrm>
            <a:off x="4505002" y="1767304"/>
            <a:ext cx="2922596"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ru-RU" altLang="ru-RU" sz="2200" dirty="0"/>
              <a:t>Производственные </a:t>
            </a:r>
          </a:p>
          <a:p>
            <a:pPr algn="ctr"/>
            <a:r>
              <a:rPr lang="ru-RU" altLang="ru-RU" sz="2200" dirty="0"/>
              <a:t>практики</a:t>
            </a:r>
          </a:p>
        </p:txBody>
      </p:sp>
      <p:sp>
        <p:nvSpPr>
          <p:cNvPr id="2" name="TextBox 1">
            <a:extLst>
              <a:ext uri="{FF2B5EF4-FFF2-40B4-BE49-F238E27FC236}">
                <a16:creationId xmlns:a16="http://schemas.microsoft.com/office/drawing/2014/main" id="{3239FD87-9ED8-21A5-393F-CB8A7364F1B8}"/>
              </a:ext>
            </a:extLst>
          </p:cNvPr>
          <p:cNvSpPr txBox="1"/>
          <p:nvPr/>
        </p:nvSpPr>
        <p:spPr>
          <a:xfrm>
            <a:off x="7750175" y="358219"/>
            <a:ext cx="4259573" cy="1077218"/>
          </a:xfrm>
          <a:prstGeom prst="rect">
            <a:avLst/>
          </a:prstGeom>
          <a:noFill/>
        </p:spPr>
        <p:txBody>
          <a:bodyPr wrap="square" rtlCol="0">
            <a:spAutoFit/>
          </a:bodyPr>
          <a:lstStyle/>
          <a:p>
            <a:pPr algn="r"/>
            <a:r>
              <a:rPr lang="ru-RU" sz="3200" b="1" dirty="0"/>
              <a:t>Доиндустриальное</a:t>
            </a:r>
          </a:p>
          <a:p>
            <a:pPr algn="r"/>
            <a:r>
              <a:rPr lang="ru-RU" sz="3200" b="1" dirty="0"/>
              <a:t>общество</a:t>
            </a:r>
          </a:p>
        </p:txBody>
      </p:sp>
    </p:spTree>
    <p:extLst>
      <p:ext uri="{BB962C8B-B14F-4D97-AF65-F5344CB8AC3E}">
        <p14:creationId xmlns:p14="http://schemas.microsoft.com/office/powerpoint/2010/main" val="11647384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Oval 4">
            <a:extLst>
              <a:ext uri="{FF2B5EF4-FFF2-40B4-BE49-F238E27FC236}">
                <a16:creationId xmlns:a16="http://schemas.microsoft.com/office/drawing/2014/main" id="{C2F98423-BE13-BCA9-BE59-8D4FEDBD364E}"/>
              </a:ext>
            </a:extLst>
          </p:cNvPr>
          <p:cNvSpPr>
            <a:spLocks noChangeArrowheads="1"/>
          </p:cNvSpPr>
          <p:nvPr/>
        </p:nvSpPr>
        <p:spPr bwMode="auto">
          <a:xfrm>
            <a:off x="3157978" y="620711"/>
            <a:ext cx="4680000" cy="4680000"/>
          </a:xfrm>
          <a:prstGeom prst="ellipse">
            <a:avLst/>
          </a:prstGeom>
          <a:pattFill prst="lgGrid">
            <a:fgClr>
              <a:srgbClr val="008000">
                <a:alpha val="48000"/>
              </a:srgbClr>
            </a:fgClr>
            <a:bgClr>
              <a:schemeClr val="bg1">
                <a:alpha val="48000"/>
              </a:schemeClr>
            </a:bgClr>
          </a:patt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ru-RU" altLang="ru-RU"/>
          </a:p>
        </p:txBody>
      </p:sp>
      <p:sp>
        <p:nvSpPr>
          <p:cNvPr id="2053" name="Oval 5">
            <a:extLst>
              <a:ext uri="{FF2B5EF4-FFF2-40B4-BE49-F238E27FC236}">
                <a16:creationId xmlns:a16="http://schemas.microsoft.com/office/drawing/2014/main" id="{8C50DA2E-A0A5-E859-00D0-2D2E4179A5E7}"/>
              </a:ext>
            </a:extLst>
          </p:cNvPr>
          <p:cNvSpPr>
            <a:spLocks noChangeArrowheads="1"/>
          </p:cNvSpPr>
          <p:nvPr/>
        </p:nvSpPr>
        <p:spPr bwMode="auto">
          <a:xfrm>
            <a:off x="3106330" y="3544475"/>
            <a:ext cx="2692800" cy="2691222"/>
          </a:xfrm>
          <a:prstGeom prst="ellipse">
            <a:avLst/>
          </a:prstGeom>
          <a:gradFill rotWithShape="1">
            <a:gsLst>
              <a:gs pos="0">
                <a:srgbClr val="00FF00">
                  <a:alpha val="47000"/>
                </a:srgbClr>
              </a:gs>
              <a:gs pos="100000">
                <a:srgbClr val="00FF00">
                  <a:gamma/>
                  <a:shade val="46275"/>
                  <a:invGamma/>
                  <a:alpha val="47000"/>
                </a:srgbClr>
              </a:gs>
            </a:gsLst>
            <a:path path="shape">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ru-RU" altLang="ru-RU"/>
          </a:p>
        </p:txBody>
      </p:sp>
      <p:sp>
        <p:nvSpPr>
          <p:cNvPr id="2054" name="Oval 6">
            <a:extLst>
              <a:ext uri="{FF2B5EF4-FFF2-40B4-BE49-F238E27FC236}">
                <a16:creationId xmlns:a16="http://schemas.microsoft.com/office/drawing/2014/main" id="{4C09A195-251E-5928-C919-AC6361785FE1}"/>
              </a:ext>
            </a:extLst>
          </p:cNvPr>
          <p:cNvSpPr>
            <a:spLocks noChangeArrowheads="1"/>
          </p:cNvSpPr>
          <p:nvPr/>
        </p:nvSpPr>
        <p:spPr bwMode="auto">
          <a:xfrm>
            <a:off x="5009513" y="3544475"/>
            <a:ext cx="2692800" cy="2691223"/>
          </a:xfrm>
          <a:prstGeom prst="ellipse">
            <a:avLst/>
          </a:prstGeom>
          <a:blipFill dpi="0" rotWithShape="1">
            <a:blip r:embed="rId2">
              <a:alphaModFix amt="28000"/>
            </a:blip>
            <a:srcRect/>
            <a:tile tx="0" ty="0" sx="100000" sy="100000" flip="none" algn="tl"/>
          </a:blip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2056" name="Text Box 8">
            <a:extLst>
              <a:ext uri="{FF2B5EF4-FFF2-40B4-BE49-F238E27FC236}">
                <a16:creationId xmlns:a16="http://schemas.microsoft.com/office/drawing/2014/main" id="{5DB140B8-E735-388E-8202-570BE8E99B07}"/>
              </a:ext>
            </a:extLst>
          </p:cNvPr>
          <p:cNvSpPr txBox="1">
            <a:spLocks noChangeArrowheads="1"/>
          </p:cNvSpPr>
          <p:nvPr/>
        </p:nvSpPr>
        <p:spPr bwMode="auto">
          <a:xfrm>
            <a:off x="3332936" y="4186332"/>
            <a:ext cx="2185215"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ru-RU" altLang="ru-RU" sz="2200" dirty="0"/>
              <a:t>Практики </a:t>
            </a:r>
          </a:p>
          <a:p>
            <a:pPr algn="ctr"/>
            <a:r>
              <a:rPr lang="ru-RU" altLang="ru-RU" sz="2200" dirty="0"/>
              <a:t>продолжения </a:t>
            </a:r>
          </a:p>
          <a:p>
            <a:pPr algn="ctr"/>
            <a:r>
              <a:rPr lang="ru-RU" altLang="ru-RU" sz="2200" dirty="0"/>
              <a:t>рода</a:t>
            </a:r>
          </a:p>
        </p:txBody>
      </p:sp>
      <p:sp>
        <p:nvSpPr>
          <p:cNvPr id="2057" name="Text Box 9">
            <a:extLst>
              <a:ext uri="{FF2B5EF4-FFF2-40B4-BE49-F238E27FC236}">
                <a16:creationId xmlns:a16="http://schemas.microsoft.com/office/drawing/2014/main" id="{785A4EA3-DF7F-0369-0E8A-3F7F727A9D8F}"/>
              </a:ext>
            </a:extLst>
          </p:cNvPr>
          <p:cNvSpPr txBox="1">
            <a:spLocks noChangeArrowheads="1"/>
          </p:cNvSpPr>
          <p:nvPr/>
        </p:nvSpPr>
        <p:spPr bwMode="auto">
          <a:xfrm>
            <a:off x="5219802" y="4794820"/>
            <a:ext cx="2376487"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ru-RU" altLang="ru-RU" sz="2200" dirty="0"/>
              <a:t>Надприродные практики</a:t>
            </a:r>
          </a:p>
        </p:txBody>
      </p:sp>
      <p:sp>
        <p:nvSpPr>
          <p:cNvPr id="2059" name="Text Box 11">
            <a:extLst>
              <a:ext uri="{FF2B5EF4-FFF2-40B4-BE49-F238E27FC236}">
                <a16:creationId xmlns:a16="http://schemas.microsoft.com/office/drawing/2014/main" id="{1B235DD4-9EB5-921E-6214-0A410087070C}"/>
              </a:ext>
            </a:extLst>
          </p:cNvPr>
          <p:cNvSpPr txBox="1">
            <a:spLocks noChangeArrowheads="1"/>
          </p:cNvSpPr>
          <p:nvPr/>
        </p:nvSpPr>
        <p:spPr bwMode="auto">
          <a:xfrm>
            <a:off x="4056853" y="2042153"/>
            <a:ext cx="2922596"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ru-RU" altLang="ru-RU" sz="2200" dirty="0"/>
              <a:t>Производственные </a:t>
            </a:r>
          </a:p>
          <a:p>
            <a:pPr algn="ctr"/>
            <a:r>
              <a:rPr lang="ru-RU" altLang="ru-RU" sz="2200" dirty="0"/>
              <a:t>практики</a:t>
            </a:r>
          </a:p>
        </p:txBody>
      </p:sp>
      <p:sp>
        <p:nvSpPr>
          <p:cNvPr id="2" name="TextBox 1">
            <a:extLst>
              <a:ext uri="{FF2B5EF4-FFF2-40B4-BE49-F238E27FC236}">
                <a16:creationId xmlns:a16="http://schemas.microsoft.com/office/drawing/2014/main" id="{3E4DDD46-1087-2588-BDFA-8B5765B5FAD3}"/>
              </a:ext>
            </a:extLst>
          </p:cNvPr>
          <p:cNvSpPr txBox="1"/>
          <p:nvPr/>
        </p:nvSpPr>
        <p:spPr>
          <a:xfrm>
            <a:off x="7750175" y="358219"/>
            <a:ext cx="4259573" cy="1077218"/>
          </a:xfrm>
          <a:prstGeom prst="rect">
            <a:avLst/>
          </a:prstGeom>
          <a:noFill/>
        </p:spPr>
        <p:txBody>
          <a:bodyPr wrap="square" rtlCol="0">
            <a:spAutoFit/>
          </a:bodyPr>
          <a:lstStyle/>
          <a:p>
            <a:pPr algn="r"/>
            <a:r>
              <a:rPr lang="ru-RU" sz="3200" b="1" dirty="0"/>
              <a:t>Индустриальное</a:t>
            </a:r>
          </a:p>
          <a:p>
            <a:pPr algn="r"/>
            <a:r>
              <a:rPr lang="ru-RU" sz="3200" b="1" dirty="0"/>
              <a:t>общество</a:t>
            </a:r>
          </a:p>
        </p:txBody>
      </p:sp>
    </p:spTree>
    <p:extLst>
      <p:ext uri="{BB962C8B-B14F-4D97-AF65-F5344CB8AC3E}">
        <p14:creationId xmlns:p14="http://schemas.microsoft.com/office/powerpoint/2010/main" val="13242108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Oval 4">
            <a:extLst>
              <a:ext uri="{FF2B5EF4-FFF2-40B4-BE49-F238E27FC236}">
                <a16:creationId xmlns:a16="http://schemas.microsoft.com/office/drawing/2014/main" id="{C2F98423-BE13-BCA9-BE59-8D4FEDBD364E}"/>
              </a:ext>
            </a:extLst>
          </p:cNvPr>
          <p:cNvSpPr>
            <a:spLocks noChangeArrowheads="1"/>
          </p:cNvSpPr>
          <p:nvPr/>
        </p:nvSpPr>
        <p:spPr bwMode="auto">
          <a:xfrm>
            <a:off x="4868316" y="2260052"/>
            <a:ext cx="2490018" cy="2491200"/>
          </a:xfrm>
          <a:prstGeom prst="ellipse">
            <a:avLst/>
          </a:prstGeom>
          <a:pattFill prst="lgGrid">
            <a:fgClr>
              <a:srgbClr val="008000">
                <a:alpha val="48000"/>
              </a:srgbClr>
            </a:fgClr>
            <a:bgClr>
              <a:schemeClr val="bg1">
                <a:alpha val="48000"/>
              </a:schemeClr>
            </a:bgClr>
          </a:patt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ru-RU" altLang="ru-RU"/>
          </a:p>
        </p:txBody>
      </p:sp>
      <p:sp>
        <p:nvSpPr>
          <p:cNvPr id="2053" name="Oval 5">
            <a:extLst>
              <a:ext uri="{FF2B5EF4-FFF2-40B4-BE49-F238E27FC236}">
                <a16:creationId xmlns:a16="http://schemas.microsoft.com/office/drawing/2014/main" id="{8C50DA2E-A0A5-E859-00D0-2D2E4179A5E7}"/>
              </a:ext>
            </a:extLst>
          </p:cNvPr>
          <p:cNvSpPr>
            <a:spLocks noChangeArrowheads="1"/>
          </p:cNvSpPr>
          <p:nvPr/>
        </p:nvSpPr>
        <p:spPr bwMode="auto">
          <a:xfrm>
            <a:off x="4505002" y="4072379"/>
            <a:ext cx="2160000" cy="2160000"/>
          </a:xfrm>
          <a:prstGeom prst="ellipse">
            <a:avLst/>
          </a:prstGeom>
          <a:gradFill rotWithShape="1">
            <a:gsLst>
              <a:gs pos="0">
                <a:srgbClr val="00FF00">
                  <a:alpha val="47000"/>
                </a:srgbClr>
              </a:gs>
              <a:gs pos="100000">
                <a:srgbClr val="00FF00">
                  <a:gamma/>
                  <a:shade val="46275"/>
                  <a:invGamma/>
                  <a:alpha val="47000"/>
                </a:srgbClr>
              </a:gs>
            </a:gsLst>
            <a:path path="shape">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ru-RU" altLang="ru-RU"/>
          </a:p>
        </p:txBody>
      </p:sp>
      <p:sp>
        <p:nvSpPr>
          <p:cNvPr id="2054" name="Oval 6">
            <a:extLst>
              <a:ext uri="{FF2B5EF4-FFF2-40B4-BE49-F238E27FC236}">
                <a16:creationId xmlns:a16="http://schemas.microsoft.com/office/drawing/2014/main" id="{4C09A195-251E-5928-C919-AC6361785FE1}"/>
              </a:ext>
            </a:extLst>
          </p:cNvPr>
          <p:cNvSpPr>
            <a:spLocks noChangeArrowheads="1"/>
          </p:cNvSpPr>
          <p:nvPr/>
        </p:nvSpPr>
        <p:spPr bwMode="auto">
          <a:xfrm>
            <a:off x="5770283" y="1594756"/>
            <a:ext cx="4608000" cy="4608000"/>
          </a:xfrm>
          <a:prstGeom prst="ellipse">
            <a:avLst/>
          </a:prstGeom>
          <a:blipFill dpi="0" rotWithShape="1">
            <a:blip r:embed="rId2">
              <a:alphaModFix amt="28000"/>
            </a:blip>
            <a:srcRect/>
            <a:tile tx="0" ty="0" sx="100000" sy="100000" flip="none" algn="tl"/>
          </a:blip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2056" name="Text Box 8">
            <a:extLst>
              <a:ext uri="{FF2B5EF4-FFF2-40B4-BE49-F238E27FC236}">
                <a16:creationId xmlns:a16="http://schemas.microsoft.com/office/drawing/2014/main" id="{5DB140B8-E735-388E-8202-570BE8E99B07}"/>
              </a:ext>
            </a:extLst>
          </p:cNvPr>
          <p:cNvSpPr txBox="1">
            <a:spLocks noChangeArrowheads="1"/>
          </p:cNvSpPr>
          <p:nvPr/>
        </p:nvSpPr>
        <p:spPr bwMode="auto">
          <a:xfrm>
            <a:off x="4505002" y="4801579"/>
            <a:ext cx="1824537"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ru-RU" altLang="ru-RU" dirty="0"/>
              <a:t>Практики </a:t>
            </a:r>
          </a:p>
          <a:p>
            <a:pPr algn="ctr"/>
            <a:r>
              <a:rPr lang="ru-RU" altLang="ru-RU" dirty="0"/>
              <a:t>продолжения </a:t>
            </a:r>
          </a:p>
          <a:p>
            <a:pPr algn="ctr"/>
            <a:r>
              <a:rPr lang="ru-RU" altLang="ru-RU" dirty="0"/>
              <a:t>рода</a:t>
            </a:r>
          </a:p>
        </p:txBody>
      </p:sp>
      <p:sp>
        <p:nvSpPr>
          <p:cNvPr id="2057" name="Text Box 9">
            <a:extLst>
              <a:ext uri="{FF2B5EF4-FFF2-40B4-BE49-F238E27FC236}">
                <a16:creationId xmlns:a16="http://schemas.microsoft.com/office/drawing/2014/main" id="{785A4EA3-DF7F-0369-0E8A-3F7F727A9D8F}"/>
              </a:ext>
            </a:extLst>
          </p:cNvPr>
          <p:cNvSpPr txBox="1">
            <a:spLocks noChangeArrowheads="1"/>
          </p:cNvSpPr>
          <p:nvPr/>
        </p:nvSpPr>
        <p:spPr bwMode="auto">
          <a:xfrm>
            <a:off x="6850282" y="3774350"/>
            <a:ext cx="2376487"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ru-RU" altLang="ru-RU" sz="2200" dirty="0"/>
              <a:t>Надприродные практики</a:t>
            </a:r>
          </a:p>
        </p:txBody>
      </p:sp>
      <p:sp>
        <p:nvSpPr>
          <p:cNvPr id="2059" name="Text Box 11">
            <a:extLst>
              <a:ext uri="{FF2B5EF4-FFF2-40B4-BE49-F238E27FC236}">
                <a16:creationId xmlns:a16="http://schemas.microsoft.com/office/drawing/2014/main" id="{1B235DD4-9EB5-921E-6214-0A410087070C}"/>
              </a:ext>
            </a:extLst>
          </p:cNvPr>
          <p:cNvSpPr txBox="1">
            <a:spLocks noChangeArrowheads="1"/>
          </p:cNvSpPr>
          <p:nvPr/>
        </p:nvSpPr>
        <p:spPr bwMode="auto">
          <a:xfrm>
            <a:off x="4898890" y="3128019"/>
            <a:ext cx="242887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ru-RU" altLang="ru-RU" dirty="0"/>
              <a:t>Производственные </a:t>
            </a:r>
          </a:p>
          <a:p>
            <a:pPr algn="ctr"/>
            <a:r>
              <a:rPr lang="ru-RU" altLang="ru-RU" dirty="0"/>
              <a:t>практики</a:t>
            </a:r>
          </a:p>
        </p:txBody>
      </p:sp>
      <p:sp>
        <p:nvSpPr>
          <p:cNvPr id="2" name="TextBox 1">
            <a:extLst>
              <a:ext uri="{FF2B5EF4-FFF2-40B4-BE49-F238E27FC236}">
                <a16:creationId xmlns:a16="http://schemas.microsoft.com/office/drawing/2014/main" id="{AA53B39E-0AD1-10F6-702C-F994FD3DD0EE}"/>
              </a:ext>
            </a:extLst>
          </p:cNvPr>
          <p:cNvSpPr txBox="1"/>
          <p:nvPr/>
        </p:nvSpPr>
        <p:spPr>
          <a:xfrm>
            <a:off x="7296347" y="358219"/>
            <a:ext cx="4713402" cy="1077218"/>
          </a:xfrm>
          <a:prstGeom prst="rect">
            <a:avLst/>
          </a:prstGeom>
          <a:noFill/>
        </p:spPr>
        <p:txBody>
          <a:bodyPr wrap="square" rtlCol="0">
            <a:spAutoFit/>
          </a:bodyPr>
          <a:lstStyle/>
          <a:p>
            <a:pPr algn="r"/>
            <a:r>
              <a:rPr lang="ru-RU" sz="3200" b="1" dirty="0"/>
              <a:t>Постиндустриальное</a:t>
            </a:r>
          </a:p>
          <a:p>
            <a:pPr algn="r"/>
            <a:r>
              <a:rPr lang="ru-RU" sz="3200" b="1" dirty="0"/>
              <a:t>общество</a:t>
            </a:r>
          </a:p>
        </p:txBody>
      </p:sp>
    </p:spTree>
    <p:extLst>
      <p:ext uri="{BB962C8B-B14F-4D97-AF65-F5344CB8AC3E}">
        <p14:creationId xmlns:p14="http://schemas.microsoft.com/office/powerpoint/2010/main" val="10662070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D94F276-C23D-4D43-8858-FCB31AC67381}"/>
              </a:ext>
            </a:extLst>
          </p:cNvPr>
          <p:cNvSpPr>
            <a:spLocks noGrp="1"/>
          </p:cNvSpPr>
          <p:nvPr>
            <p:ph type="title"/>
          </p:nvPr>
        </p:nvSpPr>
        <p:spPr>
          <a:xfrm>
            <a:off x="2602350" y="190477"/>
            <a:ext cx="8911687" cy="1280890"/>
          </a:xfrm>
        </p:spPr>
        <p:txBody>
          <a:bodyPr/>
          <a:lstStyle/>
          <a:p>
            <a:r>
              <a:rPr lang="ru-RU" b="1" dirty="0"/>
              <a:t>Эпоха постмодерна - расставание с биологией</a:t>
            </a:r>
          </a:p>
        </p:txBody>
      </p:sp>
      <p:sp>
        <p:nvSpPr>
          <p:cNvPr id="4" name="TextBox 3">
            <a:extLst>
              <a:ext uri="{FF2B5EF4-FFF2-40B4-BE49-F238E27FC236}">
                <a16:creationId xmlns:a16="http://schemas.microsoft.com/office/drawing/2014/main" id="{D113303B-3172-25BE-3952-B8534E8A3202}"/>
              </a:ext>
            </a:extLst>
          </p:cNvPr>
          <p:cNvSpPr txBox="1"/>
          <p:nvPr/>
        </p:nvSpPr>
        <p:spPr>
          <a:xfrm>
            <a:off x="2602350" y="1589210"/>
            <a:ext cx="9407398" cy="5078313"/>
          </a:xfrm>
          <a:prstGeom prst="rect">
            <a:avLst/>
          </a:prstGeom>
          <a:noFill/>
        </p:spPr>
        <p:txBody>
          <a:bodyPr wrap="square">
            <a:spAutoFit/>
          </a:bodyPr>
          <a:lstStyle/>
          <a:p>
            <a:r>
              <a:rPr lang="ru-RU" dirty="0"/>
              <a:t>Сегодня мы буквально вступаем в эпоху расставания с биологией. Имеет место серьезное поползновение надприродным образом трансформировать социальные практики, связанные с получением средств к существованию,. Оно основано на развитии роботизации и искусственного интеллекта. </a:t>
            </a:r>
          </a:p>
          <a:p>
            <a:r>
              <a:rPr lang="ru-RU" dirty="0"/>
              <a:t>Возникают </a:t>
            </a:r>
            <a:r>
              <a:rPr lang="ru-RU"/>
              <a:t>жизненные стратегии, </a:t>
            </a:r>
            <a:r>
              <a:rPr lang="ru-RU" dirty="0"/>
              <a:t>вообще не включающие в себя трудовую деятельность, и это никак не связано с богатством, которым обладает человек. Провозвестником такого развития событий следует считать отвергнутый в 2016 году швейцарцами на референдуме законопроект о выплате каждому жителю страны 2,5 тысяч франков безо всякой трудовой деятельности . </a:t>
            </a:r>
          </a:p>
          <a:p>
            <a:r>
              <a:rPr lang="ru-RU" dirty="0"/>
              <a:t>Процесс выхолащивания биологии из социальных практик шел постепенно и достиг своего апогея в эпоху постмодерна. Биологическое продолжение рода сменяется социальными практиками, препятствующими деторождению. Постоянный рост количества однополых браков, которые не позволяют иметь собственных детей, активно ширящееся движение по смене пола с потерей возможности произвести потомство, наконец, сознательный отказ от детей для получения возможности максимально реализовать свои желания – все эти процессы имеют </a:t>
            </a:r>
            <a:r>
              <a:rPr lang="ru-RU" dirty="0" err="1"/>
              <a:t>антибиологическую</a:t>
            </a:r>
            <a:r>
              <a:rPr lang="ru-RU" dirty="0"/>
              <a:t> направленность. </a:t>
            </a:r>
          </a:p>
        </p:txBody>
      </p:sp>
    </p:spTree>
    <p:extLst>
      <p:ext uri="{BB962C8B-B14F-4D97-AF65-F5344CB8AC3E}">
        <p14:creationId xmlns:p14="http://schemas.microsoft.com/office/powerpoint/2010/main" val="3674071284"/>
      </p:ext>
    </p:extLst>
  </p:cSld>
  <p:clrMapOvr>
    <a:masterClrMapping/>
  </p:clrMapOvr>
</p:sld>
</file>

<file path=ppt/theme/theme1.xml><?xml version="1.0" encoding="utf-8"?>
<a:theme xmlns:a="http://schemas.openxmlformats.org/drawingml/2006/main" name="Легкий дым">
  <a:themeElements>
    <a:clrScheme name="Легкий дым">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Легкий дым">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Легкий дым">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TM02892315[[fn=Легкий дым]]</Template>
  <TotalTime>140</TotalTime>
  <Words>734</Words>
  <Application>Microsoft Office PowerPoint</Application>
  <PresentationFormat>Широкоэкранный</PresentationFormat>
  <Paragraphs>109</Paragraphs>
  <Slides>20</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20</vt:i4>
      </vt:variant>
    </vt:vector>
  </HeadingPairs>
  <TitlesOfParts>
    <vt:vector size="26" baseType="lpstr">
      <vt:lpstr>Arial</vt:lpstr>
      <vt:lpstr>Century Gothic</vt:lpstr>
      <vt:lpstr>Times New Roman</vt:lpstr>
      <vt:lpstr>Wingdings</vt:lpstr>
      <vt:lpstr>Wingdings 3</vt:lpstr>
      <vt:lpstr>Легкий дым</vt:lpstr>
      <vt:lpstr>Синтез семейных, трудовых и досуговых практик в жизни человека постиндустриального общества</vt:lpstr>
      <vt:lpstr>Презентация PowerPoint</vt:lpstr>
      <vt:lpstr>Надприродное в человеке = ненужная игра или сущность вида homo sapiens?</vt:lpstr>
      <vt:lpstr>Разрушительные типы социальных практик</vt:lpstr>
      <vt:lpstr>Презентация PowerPoint</vt:lpstr>
      <vt:lpstr>Презентация PowerPoint</vt:lpstr>
      <vt:lpstr>Презентация PowerPoint</vt:lpstr>
      <vt:lpstr>Презентация PowerPoint</vt:lpstr>
      <vt:lpstr>Эпоха постмодерна - расставание с биологией</vt:lpstr>
      <vt:lpstr>Презентация PowerPoint</vt:lpstr>
      <vt:lpstr>Индивидуальное соотношение социальных практик</vt:lpstr>
      <vt:lpstr>Презентация PowerPoint</vt:lpstr>
      <vt:lpstr>Презентация PowerPoint</vt:lpstr>
      <vt:lpstr>Презентация PowerPoint</vt:lpstr>
      <vt:lpstr>Время жизненного успеха</vt:lpstr>
      <vt:lpstr>Презентация PowerPoint</vt:lpstr>
      <vt:lpstr>Презентация PowerPoint</vt:lpstr>
      <vt:lpstr>Презентация PowerPoint</vt:lpstr>
      <vt:lpstr>Общие тенденции в трансформации соотношения социальных практик</vt:lpstr>
      <vt:lpstr>Спасибо за внимание!</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Sergey Barkov</dc:creator>
  <cp:lastModifiedBy>Sergey Barkov</cp:lastModifiedBy>
  <cp:revision>19</cp:revision>
  <dcterms:created xsi:type="dcterms:W3CDTF">2024-09-14T16:44:30Z</dcterms:created>
  <dcterms:modified xsi:type="dcterms:W3CDTF">2024-09-15T13:57:12Z</dcterms:modified>
</cp:coreProperties>
</file>