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2" r:id="rId2"/>
    <p:sldId id="263" r:id="rId3"/>
    <p:sldId id="267" r:id="rId4"/>
    <p:sldId id="272" r:id="rId5"/>
    <p:sldId id="273" r:id="rId6"/>
    <p:sldId id="264" r:id="rId7"/>
    <p:sldId id="261" r:id="rId8"/>
    <p:sldId id="269" r:id="rId9"/>
    <p:sldId id="274" r:id="rId10"/>
    <p:sldId id="275" r:id="rId11"/>
    <p:sldId id="276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5528" autoAdjust="0"/>
  </p:normalViewPr>
  <p:slideViewPr>
    <p:cSldViewPr snapToGrid="0">
      <p:cViewPr>
        <p:scale>
          <a:sx n="80" d="100"/>
          <a:sy n="80" d="100"/>
        </p:scale>
        <p:origin x="-108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6C68-DDAB-4D09-8E72-8E937BD7768C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289E-2F4B-4BDB-9E3D-307BE649A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2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2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29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2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006A-6BE7-43E8-8AD6-C09FC266B36F}" type="datetime1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8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85EE-4AB9-42CD-8126-E74FE77A9ED8}" type="datetime1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9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16C-83BE-4CC1-8A21-D05CD30C43DB}" type="datetime1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3183-B2A1-4784-80CE-65A33D52CB0B}" type="datetime1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88E9-D2C3-4436-BFEE-5F0C2E0896FE}" type="datetime1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9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BC7-66CE-44BA-84C4-ADF5D358A8E5}" type="datetime1">
              <a:rPr lang="ru-RU" smtClean="0"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F641-8A7B-48BB-9924-29525D09D843}" type="datetime1">
              <a:rPr lang="ru-RU" smtClean="0"/>
              <a:t>15.09.2024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CC1A-CDB1-4CBC-83A8-3EB958439194}" type="datetime1">
              <a:rPr lang="ru-RU" smtClean="0"/>
              <a:t>15.09.2024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2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C5F1-78C0-4305-B0EC-8CEF047F6C93}" type="datetime1">
              <a:rPr lang="ru-RU" smtClean="0"/>
              <a:t>15.09.2024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0FB-17C0-4434-90C8-A4668EF13565}" type="datetime1">
              <a:rPr lang="ru-RU" smtClean="0"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9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D1FD-3FC4-47EA-B2EB-FF46800F6009}" type="datetime1">
              <a:rPr lang="ru-RU" smtClean="0"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7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9404-ED28-47FE-9DC5-C6BCEA110D1D}" type="datetime1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charov@ssau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401" y="958893"/>
            <a:ext cx="7886700" cy="25324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Состояние баланса времени между работой и семьей среди работников современного российского промышленного предприятия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384468"/>
            <a:ext cx="7886700" cy="2792494"/>
          </a:xfrm>
        </p:spPr>
        <p:txBody>
          <a:bodyPr>
            <a:norm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Бочаров Владислав Юрьевич</a:t>
            </a: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Самарский национальный исследовательский университет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Самара</a:t>
            </a: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Социологический институт РАН – ФНИСЦ РАН,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bocharov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ssau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z="2000" smtClean="0">
                <a:solidFill>
                  <a:schemeClr val="bg1"/>
                </a:solidFill>
              </a:rPr>
              <a:t>1</a:t>
            </a:fld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83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10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599" y="968636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Доли работников, испытывающих дефицит свободного времени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(в %, по всему массиву опрошенных)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62662"/>
              </p:ext>
            </p:extLst>
          </p:nvPr>
        </p:nvGraphicFramePr>
        <p:xfrm>
          <a:off x="751682" y="1781297"/>
          <a:ext cx="7974307" cy="43226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51258"/>
                <a:gridCol w="1114808"/>
                <a:gridCol w="1114808"/>
                <a:gridCol w="1293433"/>
              </a:tblGrid>
              <a:tr h="1029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Свободного времени скорее или совершенно недостаточно…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Работники «А» участков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Работники «НА» участков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целом по массиву опрошенных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личную жизнь, любовь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19,6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общение с друзьями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19,6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общение с семьей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15,6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занятия спортом, фитнесом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23,9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приготовление пищи, правильное питание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17,4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15,0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хобби и увлечения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21,7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30,0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самообразование и саморазвитие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21,7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17,5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развлечения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26,1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отдых и восстановление сил после работы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26,1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уход за внешностью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6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11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599" y="968636"/>
            <a:ext cx="841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4552" y="1342133"/>
            <a:ext cx="799209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Бочаров В. Ю. Баланс работы и личной жизни как основание типологического анализа трудового поведения / Качество занятости наёмных работников и самозанятых в России / отв. ред. Г.Р.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Баймурзина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Р.М.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Валиахметов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ФНИСЦ РАН;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УУНиТ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РОС. – Москва : ФНИСЦ РАН, 2023, С. 7-14.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Бочаров В.Ю. Концепция баланса работы и личной жизни как основание для типологии стратегий трудового поведения рабочей молодежи // Социально-трудовые исследования. 2020. №39(2). С.113-129. DOI: 10.34022/2658-3712-2020-39-2-113-129.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Бочаров В.Ю., Васькина Ю.В., Иванов Д.Ю., Нестеров А.Ю., Ткаченко И.С. Факторы трудовой мотивации работников предприятий аэрокосмического кластера в условиях цифровизации и роботизации // Семиотические исследования. Semiotic studies. 2023. Т. 3, № 4. С.100-113. DOI: 10.18287/2782-2966-2023-3-4-100-113.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Бочаров В.Ю. Дифференциация трудовых отношений на современном наукоемком предприятии (опыт case-study) // Социологические исследования. 2024. №5. С.54-65.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 10.31857/S0132162524050042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Жизненные стратегии молодежи нового рабочего класса: коллективная монография / Т.В. Гаврилюк, В.В. Гаврилюк, В.Ю. Бочаров, О.Л. Сотков; под ред. Т.В. Гаврилюк. М.: Флинта, 2020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09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9392"/>
            <a:ext cx="7886700" cy="106129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Баланс свободного и рабочего времени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48791"/>
            <a:ext cx="7886700" cy="446512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pPr algn="just"/>
            <a:r>
              <a:rPr lang="ru-RU" b="1" dirty="0" smtClean="0"/>
              <a:t>Баланс </a:t>
            </a:r>
            <a:r>
              <a:rPr lang="ru-RU" b="1" dirty="0"/>
              <a:t>свободного и рабочего времени,</a:t>
            </a:r>
            <a:r>
              <a:rPr lang="ru-RU" dirty="0"/>
              <a:t> состояние при котором человеку удается гармонично сочетать свою трудовую деятельность в рамках выполнения </a:t>
            </a:r>
            <a:r>
              <a:rPr lang="ru-RU" b="1" dirty="0"/>
              <a:t>трудового договора</a:t>
            </a:r>
            <a:r>
              <a:rPr lang="ru-RU" dirty="0"/>
              <a:t> или </a:t>
            </a:r>
            <a:r>
              <a:rPr lang="ru-RU" b="1" dirty="0"/>
              <a:t>самозанятости</a:t>
            </a:r>
            <a:r>
              <a:rPr lang="ru-RU" dirty="0"/>
              <a:t> и личную жизнь, удовлетворяя свои потребности в свободном времяпрепровождении, </a:t>
            </a:r>
            <a:r>
              <a:rPr lang="ru-RU" b="1" dirty="0"/>
              <a:t>досуге</a:t>
            </a:r>
            <a:r>
              <a:rPr lang="ru-RU" dirty="0"/>
              <a:t> и отдыхе.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7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3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8650" y="771896"/>
            <a:ext cx="7886700" cy="8075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исследований баланса свободного и рабочего времени: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«work-life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conflict» и «work-family conflict»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1) Анализ конфликта между работой и личной жизнью («work-life conflict»).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Основная идея исследований, посвященных конфликту (балансу) между работой и личной жизнью, заключается в том, что удовлетворение потребностей в одной области затрудняет выполнение обязательств в другой.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2) Анализ конфликта между работой и семьёй («work-family conflict»)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рамках которого анализируется взаимное влияние работы и семьи с точки зрения ролевого конфликта между этими сферами, т. е. когда время, посвященное требованиям одной роли, затрудняет выполнение требований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2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4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64276" y="926275"/>
            <a:ext cx="7886700" cy="11637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Баланс рабочего времени и личной жизни может использоваться в качестве основания выделения типов работников и анализа стратегий их трудового поведения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/>
              <a:t>Бочаров В.Ю. Концепция баланса работы и личной жизни как основание для типологии стратегий трудового поведения рабочей молодежи // Социально-трудовые исследования. 2020. №39(2). С.113-129. DOI: 10.34022/2658-3712-2020-39-2-113-129.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Бочаров В.Ю</a:t>
            </a:r>
            <a:r>
              <a:rPr lang="ru-RU" sz="2000" dirty="0"/>
              <a:t>. Баланс работы и личной жизни как основание типологического анализа трудового поведения / Качество занятости наёмных работников и самозанятых в России / отв. ред. Г.Р. </a:t>
            </a:r>
            <a:r>
              <a:rPr lang="ru-RU" sz="2000" dirty="0" err="1"/>
              <a:t>Баймурзина</a:t>
            </a:r>
            <a:r>
              <a:rPr lang="ru-RU" sz="2000" dirty="0"/>
              <a:t>, Р.М. </a:t>
            </a:r>
            <a:r>
              <a:rPr lang="ru-RU" sz="2000" dirty="0" err="1"/>
              <a:t>Валиахметов</a:t>
            </a:r>
            <a:r>
              <a:rPr lang="ru-RU" sz="2000" dirty="0"/>
              <a:t>; ФНИСЦ РАН; </a:t>
            </a:r>
            <a:r>
              <a:rPr lang="ru-RU" sz="2000" dirty="0" err="1"/>
              <a:t>УУНиТ</a:t>
            </a:r>
            <a:r>
              <a:rPr lang="ru-RU" sz="2000" dirty="0"/>
              <a:t>; РОС. – Москва : ФНИСЦ РАН, 2023, С. 7-14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dirty="0" smtClean="0"/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67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8650" y="771896"/>
            <a:ext cx="7886700" cy="11637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Состояние баланса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свободного и рабочего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времени среди российских работников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3200" dirty="0" smtClean="0"/>
              <a:t>От </a:t>
            </a:r>
            <a:r>
              <a:rPr lang="ru-RU" sz="3200" dirty="0"/>
              <a:t>40 до 65% (по разным показателям) </a:t>
            </a:r>
            <a:r>
              <a:rPr lang="ru-RU" sz="3200" dirty="0" smtClean="0"/>
              <a:t>работников занятых </a:t>
            </a:r>
            <a:r>
              <a:rPr lang="ru-RU" sz="3200" dirty="0"/>
              <a:t>в российской экономике испытывает дефицит свободного времени на удовлетворение различных семейных и досуговых потребностей</a:t>
            </a:r>
            <a:r>
              <a:rPr lang="ru-RU" sz="32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Жизненные стратегии молодежи нового рабочего класса: коллективная монография / Т.В. Гаврилюк, В.В. Гаврилюк, В.Ю. Бочаров, О.Л. Сотков; под ред. Т.В. Гаврилюк. М.: Флинта, 2020.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dirty="0" smtClean="0"/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8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599" y="809364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Содержательная структура основных понятий жизненного мира наемного работника промышленного предприятия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1</a:t>
            </a:r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09132"/>
              </p:ext>
            </p:extLst>
          </p:nvPr>
        </p:nvGraphicFramePr>
        <p:xfrm>
          <a:off x="534391" y="1455695"/>
          <a:ext cx="8191598" cy="4401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9496"/>
                <a:gridCol w="1341910"/>
                <a:gridCol w="2420192"/>
              </a:tblGrid>
              <a:tr h="506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Ключевые компоненты и составляющие их содержание элементарные понятия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864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Синтезирующие (обобщающие) понятие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864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Структурообразующие понятия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336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Трудовое сознание: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– мотивация (индивидуальное);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– мнение о своём трудовом коллективе и качествах, необходимых для успешной работы (групповое);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– социальное самочувствие и уровень жизни (общественное)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8647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Трудовые отношения: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 отношения, связанные с трудовой деятельностью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8647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Социально-трудовая сфера: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область связей и отношений, складывающихся между субъектами трудовой деятельности, формируемая действующей государственной и организационной политикой, культурными нормами, реализующаяся в повседневной трудовой жизни граждан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02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Трудовое поведение: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 профессиональное обучение и планы (темпоральный аспект);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 включённость в трудовую деятельность;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 инициативность (инновативный аспект);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 конфликтность (социальная напряженность)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864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4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Производственная среда: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– комплекс факторов, воздействующих на физическое и психическое состояние человека в процессе трудовой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864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56" y="866130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Характеристики выборочной совокупности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%, по всему массиву опрошенных, </a:t>
            </a: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=86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1</a:t>
            </a:r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003522"/>
              </p:ext>
            </p:extLst>
          </p:nvPr>
        </p:nvGraphicFramePr>
        <p:xfrm>
          <a:off x="827312" y="1710046"/>
          <a:ext cx="7474779" cy="4108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381"/>
                <a:gridCol w="1467765"/>
                <a:gridCol w="128160"/>
                <a:gridCol w="747104"/>
                <a:gridCol w="229758"/>
                <a:gridCol w="629455"/>
                <a:gridCol w="304108"/>
                <a:gridCol w="1174048"/>
              </a:tblGrid>
              <a:tr h="270934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Гендерные группы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Мужчины</a:t>
                      </a:r>
                    </a:p>
                  </a:txBody>
                  <a:tcPr marL="64011" marR="6401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Женщины</a:t>
                      </a:r>
                    </a:p>
                  </a:txBody>
                  <a:tcPr marL="64011" marR="6401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573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 по производственным участкам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Работники автоматизированных («А») участков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Работники неавтоматизированных («НА») участков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81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 по категориям работающих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 1-3 разряда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 4-6 разряда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(ИТР)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8782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Возрастные группы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Моложе 30 лет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31-45 лет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46-60 лет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года и старше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</a:tr>
              <a:tr h="73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011" marR="640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5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314" y="301532"/>
            <a:ext cx="7898675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СОЦИАЛЬНОЕ САМОЧУВСТВИЕ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8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599" y="968636"/>
            <a:ext cx="8411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ea typeface="Calibri" pitchFamily="34" charset="0"/>
                <a:cs typeface="Times New Roman" pitchFamily="18" charset="0"/>
              </a:rPr>
              <a:t>Индекс социального самочувствия работников (</a:t>
            </a:r>
            <a:r>
              <a:rPr lang="ru-RU" dirty="0" err="1">
                <a:ea typeface="Calibri" pitchFamily="34" charset="0"/>
                <a:cs typeface="Times New Roman" pitchFamily="18" charset="0"/>
              </a:rPr>
              <a:t>абс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. значения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6928"/>
              </p:ext>
            </p:extLst>
          </p:nvPr>
        </p:nvGraphicFramePr>
        <p:xfrm>
          <a:off x="463139" y="1337965"/>
          <a:ext cx="8395853" cy="3591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065"/>
                <a:gridCol w="1460786"/>
                <a:gridCol w="976443"/>
                <a:gridCol w="1344439"/>
                <a:gridCol w="1222060"/>
                <a:gridCol w="1222060"/>
              </a:tblGrid>
              <a:tr h="10689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Группы респондентов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Индекс удовлетворен-</a:t>
                      </a:r>
                      <a:r>
                        <a:rPr lang="ru-RU" sz="1400" dirty="0" err="1">
                          <a:effectLst/>
                        </a:rPr>
                        <a:t>ности</a:t>
                      </a:r>
                      <a:r>
                        <a:rPr lang="ru-RU" sz="1400" dirty="0">
                          <a:effectLst/>
                        </a:rPr>
                        <a:t> жизнью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К=1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Индекс терпения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К=0,75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Индекс </a:t>
                      </a:r>
                      <a:r>
                        <a:rPr lang="ru-RU" sz="1400" dirty="0" err="1">
                          <a:effectLst/>
                        </a:rPr>
                        <a:t>самосто-ятельности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К=0,5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Индекс уверенности в будущем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К=0,25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Индекс социального самочувствия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290">
                <a:tc grid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 производственным участкам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2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Работники «А» участков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0,54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0,57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52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Работники «НА» участков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0,76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0,55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5290">
                <a:tc grid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Группы респондентов по доминирующей трудовой мотивации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2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«Прагматики»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0,47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52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«Конформисты»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64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целом по массиву опрошенных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0,66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0,41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4390" y="5112765"/>
            <a:ext cx="8191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получения итогового индекса социального самочувствия используется формула: 1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1 + 2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0,75 + 3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0,5 + 4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0,25 / 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социального самочувствия изменяется в пределах от –1,0 (минимальный уровень) до +1,0 (максимальный уровень).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314" y="163033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«Ухудшилось или улучшилось материальное положение Вашей семьи (или Ваше, если Вы живете один/одна) в 2023 году?»</a:t>
            </a:r>
            <a:endParaRPr lang="ru-RU" b="1" i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9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599" y="968636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работниками изменения своего материального положения в 2023 году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%, по всему массиву опрошенных)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4389" y="4637752"/>
            <a:ext cx="81915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Примечания: </a:t>
            </a:r>
          </a:p>
          <a:p>
            <a:pPr algn="just"/>
            <a:r>
              <a:rPr lang="ru-RU" sz="1400" dirty="0"/>
              <a:t>1. Остальные респонденты затруднились с ответом. </a:t>
            </a:r>
          </a:p>
          <a:p>
            <a:pPr algn="just"/>
            <a:r>
              <a:rPr lang="ru-RU" sz="1400" dirty="0"/>
              <a:t>2. Методика подсчета индекса изменения материального положения основана на придании каждому варианту ответа на поставленный выше вопрос определенного веса от +1,0 до –1,0 (+1,0; +0,5; 0,0; –0,5; –1,0). После соответствующих подсчетов каждая группа предприятий обрабатывающих производств получает значение индекса вероятности конфликта. Его значение может иметь величину от (+1,0) – «стало заметно лучше» до (–1,0) – «стало заметно хуже</a:t>
            </a:r>
            <a:r>
              <a:rPr lang="ru-RU" sz="1400" dirty="0" smtClean="0"/>
              <a:t>».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599906"/>
              </p:ext>
            </p:extLst>
          </p:nvPr>
        </p:nvGraphicFramePr>
        <p:xfrm>
          <a:off x="534389" y="1745673"/>
          <a:ext cx="8002257" cy="2625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7293"/>
                <a:gridCol w="1681118"/>
                <a:gridCol w="1560796"/>
                <a:gridCol w="2403050"/>
              </a:tblGrid>
              <a:tr h="890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Группы респондентов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той или иной мере улучшилось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той или иной мере ухудшилось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Индекс изменения материального положения (абс. значение)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20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производственным участкам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Работники «А» участков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8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Работники «НА» участков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8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целом по массиву опрошенных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2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</TotalTime>
  <Words>1014</Words>
  <Application>Microsoft Office PowerPoint</Application>
  <PresentationFormat>Экран (4:3)</PresentationFormat>
  <Paragraphs>219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Состояние баланса времени между работой и семьей среди работников современного российского промышленного предприятия</vt:lpstr>
      <vt:lpstr>Баланс свободного и рабочего времени</vt:lpstr>
      <vt:lpstr>Направления исследований баланса свободного и рабочего времени: «work-life conflict» и «work-family conflict»</vt:lpstr>
      <vt:lpstr>Баланс рабочего времени и личной жизни может использоваться в качестве основания выделения типов работников и анализа стратегий их трудового поведения </vt:lpstr>
      <vt:lpstr>Состояние баланса свободного и рабочего времени среди российских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VLADISLAV</cp:lastModifiedBy>
  <cp:revision>62</cp:revision>
  <dcterms:created xsi:type="dcterms:W3CDTF">2016-03-09T10:31:39Z</dcterms:created>
  <dcterms:modified xsi:type="dcterms:W3CDTF">2024-09-15T16:24:44Z</dcterms:modified>
</cp:coreProperties>
</file>