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7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2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8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2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3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9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12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13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14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15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16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17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18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1"/>
  </p:notesMasterIdLst>
  <p:handoutMasterIdLst>
    <p:handoutMasterId r:id="rId22"/>
  </p:handoutMasterIdLst>
  <p:sldIdLst>
    <p:sldId id="1788" r:id="rId2"/>
    <p:sldId id="1796" r:id="rId3"/>
    <p:sldId id="1695" r:id="rId4"/>
    <p:sldId id="1802" r:id="rId5"/>
    <p:sldId id="1805" r:id="rId6"/>
    <p:sldId id="1804" r:id="rId7"/>
    <p:sldId id="1800" r:id="rId8"/>
    <p:sldId id="1803" r:id="rId9"/>
    <p:sldId id="1797" r:id="rId10"/>
    <p:sldId id="1700" r:id="rId11"/>
    <p:sldId id="1777" r:id="rId12"/>
    <p:sldId id="1779" r:id="rId13"/>
    <p:sldId id="1713" r:id="rId14"/>
    <p:sldId id="1715" r:id="rId15"/>
    <p:sldId id="1718" r:id="rId16"/>
    <p:sldId id="1720" r:id="rId17"/>
    <p:sldId id="1721" r:id="rId18"/>
    <p:sldId id="1724" r:id="rId19"/>
    <p:sldId id="1792" r:id="rId20"/>
  </p:sldIdLst>
  <p:sldSz cx="10907713" cy="7775575"/>
  <p:notesSz cx="6808788" cy="9940925"/>
  <p:defaultTextStyle>
    <a:defPPr>
      <a:defRPr lang="ru-RU"/>
    </a:defPPr>
    <a:lvl1pPr marL="0" algn="l" defTabSz="1067399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1pPr>
    <a:lvl2pPr marL="533699" algn="l" defTabSz="1067399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2pPr>
    <a:lvl3pPr marL="1067399" algn="l" defTabSz="1067399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3pPr>
    <a:lvl4pPr marL="1601098" algn="l" defTabSz="1067399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4pPr>
    <a:lvl5pPr marL="2134797" algn="l" defTabSz="1067399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5pPr>
    <a:lvl6pPr marL="2668496" algn="l" defTabSz="1067399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6pPr>
    <a:lvl7pPr marL="3202196" algn="l" defTabSz="1067399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7pPr>
    <a:lvl8pPr marL="3735895" algn="l" defTabSz="1067399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8pPr>
    <a:lvl9pPr marL="4269594" algn="l" defTabSz="1067399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9A5FF50-B663-477B-909F-7C35F38BC5C4}">
          <p14:sldIdLst>
            <p14:sldId id="1788"/>
            <p14:sldId id="1796"/>
            <p14:sldId id="1695"/>
            <p14:sldId id="1802"/>
            <p14:sldId id="1805"/>
            <p14:sldId id="1804"/>
            <p14:sldId id="1800"/>
            <p14:sldId id="1803"/>
            <p14:sldId id="1797"/>
            <p14:sldId id="1700"/>
            <p14:sldId id="1777"/>
            <p14:sldId id="1779"/>
            <p14:sldId id="1713"/>
            <p14:sldId id="1715"/>
            <p14:sldId id="1718"/>
            <p14:sldId id="1720"/>
            <p14:sldId id="1721"/>
            <p14:sldId id="1724"/>
            <p14:sldId id="1792"/>
          </p14:sldIdLst>
        </p14:section>
      </p14:sectionLst>
    </p:ext>
    <p:ext uri="{EFAFB233-063F-42B5-8137-9DF3F51BA10A}">
      <p15:sldGuideLst xmlns:p15="http://schemas.microsoft.com/office/powerpoint/2012/main">
        <p15:guide id="43" pos="269" userDrawn="1">
          <p15:clr>
            <a:srgbClr val="A4A3A4"/>
          </p15:clr>
        </p15:guide>
        <p15:guide id="44" pos="6597" userDrawn="1">
          <p15:clr>
            <a:srgbClr val="A4A3A4"/>
          </p15:clr>
        </p15:guide>
        <p15:guide id="46" orient="horz" pos="410" userDrawn="1">
          <p15:clr>
            <a:srgbClr val="A4A3A4"/>
          </p15:clr>
        </p15:guide>
        <p15:guide id="48" pos="3547" userDrawn="1">
          <p15:clr>
            <a:srgbClr val="A4A3A4"/>
          </p15:clr>
        </p15:guide>
        <p15:guide id="49" orient="horz" pos="1496" userDrawn="1">
          <p15:clr>
            <a:srgbClr val="A4A3A4"/>
          </p15:clr>
        </p15:guide>
        <p15:guide id="53" pos="1258" userDrawn="1">
          <p15:clr>
            <a:srgbClr val="A4A3A4"/>
          </p15:clr>
        </p15:guide>
        <p15:guide id="54" orient="horz" pos="768" userDrawn="1">
          <p15:clr>
            <a:srgbClr val="A4A3A4"/>
          </p15:clr>
        </p15:guide>
        <p15:guide id="59" orient="horz" pos="2918" userDrawn="1">
          <p15:clr>
            <a:srgbClr val="A4A3A4"/>
          </p15:clr>
        </p15:guide>
        <p15:guide id="62" pos="6510" userDrawn="1">
          <p15:clr>
            <a:srgbClr val="A4A3A4"/>
          </p15:clr>
        </p15:guide>
        <p15:guide id="63" orient="horz" pos="1184" userDrawn="1">
          <p15:clr>
            <a:srgbClr val="A4A3A4"/>
          </p15:clr>
        </p15:guide>
        <p15:guide id="64" orient="horz" pos="1216" userDrawn="1">
          <p15:clr>
            <a:srgbClr val="A4A3A4"/>
          </p15:clr>
        </p15:guide>
        <p15:guide id="65" orient="horz" pos="2774" userDrawn="1">
          <p15:clr>
            <a:srgbClr val="A4A3A4"/>
          </p15:clr>
        </p15:guide>
        <p15:guide id="66" orient="horz" pos="3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нстантин Валерьевич Лебедев" initials="КВЛ" lastIdx="12" clrIdx="0"/>
  <p:cmAuthor id="2" name="Пудовкина Любовь" initials="ПЛ" lastIdx="190" clrIdx="1"/>
  <p:cmAuthor id="3" name="Черная Екатерина" initials="ЧЕ" lastIdx="1" clrIdx="2">
    <p:extLst>
      <p:ext uri="{19B8F6BF-5375-455C-9EA6-DF929625EA0E}">
        <p15:presenceInfo xmlns:p15="http://schemas.microsoft.com/office/powerpoint/2012/main" userId="Черная Екатерина" providerId="None"/>
      </p:ext>
    </p:extLst>
  </p:cmAuthor>
  <p:cmAuthor id="4" name="Куркулина Анна" initials="КА" lastIdx="65" clrIdx="3">
    <p:extLst>
      <p:ext uri="{19B8F6BF-5375-455C-9EA6-DF929625EA0E}">
        <p15:presenceInfo xmlns:p15="http://schemas.microsoft.com/office/powerpoint/2012/main" userId="S-1-5-21-3872367559-2347961627-1595857735-2622" providerId="AD"/>
      </p:ext>
    </p:extLst>
  </p:cmAuthor>
  <p:cmAuthor id="5" name="Морозова Александра" initials="МА" lastIdx="19" clrIdx="4">
    <p:extLst>
      <p:ext uri="{19B8F6BF-5375-455C-9EA6-DF929625EA0E}">
        <p15:presenceInfo xmlns:p15="http://schemas.microsoft.com/office/powerpoint/2012/main" userId="S-1-5-21-3872367559-2347961627-1595857735-1324" providerId="AD"/>
      </p:ext>
    </p:extLst>
  </p:cmAuthor>
  <p:cmAuthor id="6" name="Палачар Наталья" initials="ПН" lastIdx="30" clrIdx="5">
    <p:extLst>
      <p:ext uri="{19B8F6BF-5375-455C-9EA6-DF929625EA0E}">
        <p15:presenceInfo xmlns:p15="http://schemas.microsoft.com/office/powerpoint/2012/main" userId="S-1-5-21-3872367559-2347961627-1595857735-22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B68"/>
    <a:srgbClr val="061B32"/>
    <a:srgbClr val="030D18"/>
    <a:srgbClr val="02050A"/>
    <a:srgbClr val="B585BD"/>
    <a:srgbClr val="3C1A56"/>
    <a:srgbClr val="595959"/>
    <a:srgbClr val="58100C"/>
    <a:srgbClr val="512373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5163" autoAdjust="0"/>
  </p:normalViewPr>
  <p:slideViewPr>
    <p:cSldViewPr>
      <p:cViewPr varScale="1">
        <p:scale>
          <a:sx n="46" d="100"/>
          <a:sy n="46" d="100"/>
        </p:scale>
        <p:origin x="1162" y="53"/>
      </p:cViewPr>
      <p:guideLst>
        <p:guide pos="269"/>
        <p:guide pos="6597"/>
        <p:guide orient="horz" pos="410"/>
        <p:guide pos="3547"/>
        <p:guide orient="horz" pos="1496"/>
        <p:guide pos="1258"/>
        <p:guide orient="horz" pos="768"/>
        <p:guide orient="horz" pos="2918"/>
        <p:guide pos="6510"/>
        <p:guide orient="horz" pos="1184"/>
        <p:guide orient="horz" pos="1216"/>
        <p:guide orient="horz" pos="2774"/>
        <p:guide orient="horz" pos="3192"/>
      </p:guideLst>
    </p:cSldViewPr>
  </p:slideViewPr>
  <p:outlineViewPr>
    <p:cViewPr>
      <p:scale>
        <a:sx n="33" d="100"/>
        <a:sy n="33" d="100"/>
      </p:scale>
      <p:origin x="0" y="-785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264" y="-96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C:\Users\a.morozova\Downloads\1.5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C:\Users\a.morozova\Downloads\1.5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C:\Users\a.morozova\Downloads\1.5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.Palachar\Downloads\&#1057;&#1090;&#1072;&#1090;&#1080;&#1089;&#1090;&#1080;&#1082;&#1072;%20&#1053;&#1072;&#1091;&#1095;&#1085;%20&#1056;&#1091;&#1082;-&#1083;&#1080;%20&#1052;&#1091;&#1078;&#1095;&#1080;&#1085;&#1099;_04.09.23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.chernaya\Downloads\3%20&#1054;&#1087;&#1083;&#1072;&#1090;&#1072;%20&#1090;&#1088;&#1091;&#1076;&#1072;%20&#1078;&#1077;&#1085;%20&#1080;%20&#1084;&#1091;&#1078;%202017-2021%20(1)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.chernaya\Downloads\3%20&#1054;&#1087;&#1083;&#1072;&#1090;&#1072;%20&#1090;&#1088;&#1091;&#1076;&#1072;%20&#1078;&#1077;&#1085;%20&#1080;%20&#1084;&#1091;&#1078;%202017-2021%20(1)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2;%20&#1088;&#1072;&#1073;&#1086;&#1090;&#1077;\&#1048;&#1040;&#1048;_&#1046;&#1077;&#1085;&#1097;&#1080;&#1085;&#1099;_&#1074;_&#1085;&#1072;&#1091;&#1082;&#1077;_2023_&#1060;&#1072;&#1076;&#1077;&#1077;&#1074;&#1072;\&#1090;&#1077;&#1082;&#1091;&#1097;&#1080;&#1077;%20&#1085;&#1072;%20&#1086;&#1082;&#1090;&#1103;&#1073;&#1088;&#1100;\&#1044;&#1086;&#1088;&#1072;&#1073;&#1086;&#1090;&#1082;&#1072;%20&#1048;&#1040;&#1048;%20&#1046;&#1077;&#1085;&#1097;&#1080;&#1085;&#1099;%20&#1074;%20&#1088;&#1086;&#1089;%20&#1085;&#1072;&#1091;&#1082;&#1077;_27.10.23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2;%20&#1088;&#1072;&#1073;&#1086;&#1090;&#1077;\&#1048;&#1040;&#1048;_&#1046;&#1077;&#1085;&#1097;&#1080;&#1085;&#1099;_&#1074;_&#1085;&#1072;&#1091;&#1082;&#1077;_2023_&#1060;&#1072;&#1076;&#1077;&#1077;&#1074;&#1072;\&#1090;&#1077;&#1082;&#1091;&#1097;&#1080;&#1077;%20&#1085;&#1072;%20&#1086;&#1082;&#1090;&#1103;&#1073;&#1088;&#1100;\&#1044;&#1086;&#1088;&#1072;&#1073;&#1086;&#1090;&#1082;&#1072;%20&#1048;&#1040;&#1048;%20&#1046;&#1077;&#1085;&#1097;&#1080;&#1085;&#1099;%20&#1074;%20&#1088;&#1086;&#1089;%20&#1085;&#1072;&#1091;&#1082;&#1077;_27.10.23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2;%20&#1088;&#1072;&#1073;&#1086;&#1090;&#1077;\&#1048;&#1040;&#1048;_&#1046;&#1077;&#1085;&#1097;&#1080;&#1085;&#1099;_&#1074;_&#1085;&#1072;&#1091;&#1082;&#1077;_2023_&#1060;&#1072;&#1076;&#1077;&#1077;&#1074;&#1072;\&#1090;&#1077;&#1082;&#1091;&#1097;&#1080;&#1077;%20&#1085;&#1072;%20&#1086;&#1082;&#1090;&#1103;&#1073;&#1088;&#1100;\&#1044;&#1086;&#1088;&#1072;&#1073;&#1086;&#1090;&#1082;&#1072;%20&#1048;&#1040;&#1048;%20&#1046;&#1077;&#1085;&#1097;&#1080;&#1085;&#1099;%20&#1074;%20&#1088;&#1086;&#1089;%20&#1085;&#1072;&#1091;&#1082;&#1077;_27.10.23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8.xml"/><Relationship Id="rId1" Type="http://schemas.microsoft.com/office/2011/relationships/chartStyle" Target="style28.xml"/><Relationship Id="rId5" Type="http://schemas.openxmlformats.org/officeDocument/2006/relationships/chartUserShapes" Target="../drawings/drawing4.xml"/><Relationship Id="rId4" Type="http://schemas.openxmlformats.org/officeDocument/2006/relationships/oleObject" Target="../embeddings/oleObject1.bin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2;%20&#1088;&#1072;&#1073;&#1086;&#1090;&#1077;\&#1048;&#1040;&#1048;_&#1046;&#1077;&#1085;&#1097;&#1080;&#1085;&#1099;_&#1074;_&#1085;&#1072;&#1091;&#1082;&#1077;_2023_&#1060;&#1072;&#1076;&#1077;&#1077;&#1074;&#1072;\&#1090;&#1077;&#1082;&#1091;&#1097;&#1080;&#1077;%20&#1085;&#1072;%20&#1086;&#1082;&#1090;&#1103;&#1073;&#1088;&#1100;\&#1044;&#1086;&#1088;&#1072;&#1073;&#1086;&#1090;&#1082;&#1072;%20&#1048;&#1040;&#1048;%20&#1046;&#1077;&#1085;&#1097;&#1080;&#1085;&#1099;%20&#1074;%20&#1088;&#1086;&#1089;%20&#1085;&#1072;&#1091;&#1082;&#1077;_27.10.23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Kamdin\Downloads\&#1056;&#1080;&#1089;.%20&#1076;&#1074;&#1091;&#1084;&#1077;&#1088;&#1082;&#1080;%20&#1087;&#1086;%20&#1087;&#1086;&#1083;&#1091;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2;%20&#1088;&#1072;&#1073;&#1086;&#1090;&#1077;\&#1048;&#1040;&#1048;_&#1046;&#1077;&#1085;&#1097;&#1080;&#1085;&#1099;_&#1074;_&#1085;&#1072;&#1091;&#1082;&#1077;_2023_&#1060;&#1072;&#1076;&#1077;&#1077;&#1074;&#1072;\&#1053;&#1086;&#1103;&#1073;&#1088;&#1100;%202023\&#1042;&#1086;&#1087;&#1088;&#1086;&#1089;%20&#1087;&#1088;&#1086;%20&#1040;&#1089;&#1087;&#1080;&#1088;&#1072;&#1085;&#1090;&#1086;&#1074;%20(&#1075;&#1077;&#1085;&#1076;&#1077;&#1088;,%20&#1082;&#1074;&#1072;&#1083;&#1080;&#1092;&#1080;&#1082;&#1072;&#1094;&#1080;&#1103;)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2;%20&#1088;&#1072;&#1073;&#1086;&#1090;&#1077;\&#1048;&#1040;&#1048;_&#1046;&#1077;&#1085;&#1097;&#1080;&#1085;&#1099;_&#1074;_&#1085;&#1072;&#1091;&#1082;&#1077;_2023_&#1060;&#1072;&#1076;&#1077;&#1077;&#1074;&#1072;\&#1053;&#1086;&#1103;&#1073;&#1088;&#1100;%202023\&#1042;&#1086;&#1087;&#1088;&#1086;&#1089;%20&#1087;&#1088;&#1086;%20&#1040;&#1089;&#1087;&#1080;&#1088;&#1072;&#1085;&#1090;&#1086;&#1074;%20(&#1075;&#1077;&#1085;&#1076;&#1077;&#1088;,%20&#1082;&#1074;&#1072;&#1083;&#1080;&#1092;&#1080;&#1082;&#1072;&#1094;&#1080;&#1103;)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2;%20&#1088;&#1072;&#1073;&#1086;&#1090;&#1077;\&#1048;&#1040;&#1048;_&#1046;&#1077;&#1085;&#1097;&#1080;&#1085;&#1099;_&#1074;_&#1085;&#1072;&#1091;&#1082;&#1077;_2023_&#1060;&#1072;&#1076;&#1077;&#1077;&#1074;&#1072;\&#1040;&#1074;&#1075;&#1091;&#1089;&#1090;%202023\&#1042;&#1086;&#1087;&#1088;&#1086;&#1089;&#1099;%204,14,16,17%20&#1046;&#1077;&#1085;&#1097;&#1080;&#1085;&#1099;%20&#1074;%20&#1085;&#1072;&#1091;&#1082;&#1077;%2002.08.2023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2;%20&#1088;&#1072;&#1073;&#1086;&#1090;&#1077;\&#1048;&#1040;&#1048;_&#1046;&#1077;&#1085;&#1097;&#1080;&#1085;&#1099;_&#1074;_&#1085;&#1072;&#1091;&#1082;&#1077;_2023_&#1060;&#1072;&#1076;&#1077;&#1077;&#1074;&#1072;\&#1040;&#1074;&#1075;&#1091;&#1089;&#1090;%202023\&#1042;&#1086;&#1087;&#1088;&#1086;&#1089;%2014%20&#1054;&#1090;&#1088;&#1072;&#1089;&#1083;&#1080;%20&#1085;&#1072;&#1091;&#1082;&#1080;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Kamdin\Desktop\&#1056;&#1072;&#1079;&#1076;&#1077;&#1083;%203%20&#1048;&#1040;&#1048;%20&#1046;&#1077;&#1085;&#1097;&#1080;&#1085;&#1099;%20&#1072;%20&#1085;&#1072;&#1091;&#1082;&#1077;\&#1056;&#1080;&#1089;.%20&#1076;&#1074;&#1091;&#1084;&#1077;&#1088;&#1082;&#1080;%20&#1087;&#1086;%20&#1087;&#1086;&#1083;&#1091;%2028.07.2023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Kamdin\Desktop\&#1056;&#1072;&#1079;&#1076;&#1077;&#1083;%203%20&#1048;&#1040;&#1048;%20&#1046;&#1077;&#1085;&#1097;&#1080;&#1085;&#1099;%20&#1072;%20&#1085;&#1072;&#1091;&#1082;&#1077;\&#1056;&#1080;&#1089;.%20&#1076;&#1074;&#1091;&#1084;&#1077;&#1088;&#1082;&#1080;%20&#1087;&#1086;%20&#1087;&#1086;&#1083;&#1091;%2028.07.2023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morozova\Downloads\&#1055;&#1088;&#1086;&#1077;&#1082;&#1090;%20&#1046;&#1077;&#1085;&#1097;&#1080;&#1085;&#1099;%20&#1074;%20&#1085;&#1072;&#1091;&#1082;&#1077;%2006.02.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morozova\Downloads\&#1055;&#1088;&#1086;&#1077;&#1082;&#1090;%20&#1046;&#1077;&#1085;&#1097;&#1080;&#1085;&#1099;%20&#1074;%20&#1085;&#1072;&#1091;&#1082;&#1077;%2006.02.202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773752902543197"/>
          <c:y val="0.11465600125689714"/>
          <c:w val="0.48186857029113572"/>
          <c:h val="0.7951337360185847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BE-4D44-8589-0BC8B5AE8292}"/>
              </c:ext>
            </c:extLst>
          </c:dPt>
          <c:dPt>
            <c:idx val="1"/>
            <c:bubble3D val="0"/>
            <c:spPr>
              <a:solidFill>
                <a:srgbClr val="746E96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BE-4D44-8589-0BC8B5AE82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BE-4D44-8589-0BC8B5AE82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BE-4D44-8589-0BC8B5AE8292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BE-4D44-8589-0BC8B5AE8292}"/>
                </c:ext>
              </c:extLst>
            </c:dLbl>
            <c:dLbl>
              <c:idx val="1"/>
              <c:layout>
                <c:manualLayout>
                  <c:x val="-0.17109654345893949"/>
                  <c:y val="-0.101212097407251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69448536694774"/>
                      <c:h val="0.376292119289101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6BE-4D44-8589-0BC8B5AE82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Всего</c:v>
                </c:pt>
                <c:pt idx="1">
                  <c:v>Женщины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48.6</c:v>
                </c:pt>
                <c:pt idx="1">
                  <c:v>27.4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BE-4D44-8589-0BC8B5AE8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4E4-4412-A925-3256DFDAFBB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E4-4412-A925-3256DFDAFBB7}"/>
              </c:ext>
            </c:extLst>
          </c:dPt>
          <c:dLbls>
            <c:dLbl>
              <c:idx val="0"/>
              <c:layout>
                <c:manualLayout>
                  <c:x val="6.8153539142060501E-2"/>
                  <c:y val="-0.3931472833070282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72,</a:t>
                    </a:r>
                    <a:r>
                      <a:rPr lang="en-US" baseline="0" dirty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4E4-4412-A925-3256DFDAFBB7}"/>
                </c:ext>
              </c:extLst>
            </c:dLbl>
            <c:dLbl>
              <c:idx val="1"/>
              <c:layout>
                <c:manualLayout>
                  <c:x val="-8.9838756141807197E-2"/>
                  <c:y val="-0.2600820489569571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37,7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4E4-4412-A925-3256DFDAFB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0.5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E4-4412-A925-3256DFDAFB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25717524547637"/>
          <c:y val="0.2742624558897736"/>
          <c:w val="0.48186857029113572"/>
          <c:h val="0.7951337360185847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8A-4626-814A-90723B3761D8}"/>
              </c:ext>
            </c:extLst>
          </c:dPt>
          <c:dPt>
            <c:idx val="1"/>
            <c:bubble3D val="0"/>
            <c:spPr>
              <a:solidFill>
                <a:srgbClr val="B585BD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8A-4626-814A-90723B3761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8A-4626-814A-90723B3761D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58A-4626-814A-90723B3761D8}"/>
              </c:ext>
            </c:extLst>
          </c:dPt>
          <c:dLbls>
            <c:dLbl>
              <c:idx val="0"/>
              <c:layout>
                <c:manualLayout>
                  <c:x val="-0.16054500714273148"/>
                  <c:y val="-8.50122505218950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522581277246649"/>
                      <c:h val="0.119104170151929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58A-4626-814A-90723B3761D8}"/>
                </c:ext>
              </c:extLst>
            </c:dLbl>
            <c:dLbl>
              <c:idx val="1"/>
              <c:layout>
                <c:manualLayout>
                  <c:x val="0.15500244760588267"/>
                  <c:y val="-0.2461705832788468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69451498248726"/>
                      <c:h val="0.250805713298605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58A-4626-814A-90723B3761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Кандаты</c:v>
                </c:pt>
                <c:pt idx="1">
                  <c:v>Доктора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5.2</c:v>
                </c:pt>
                <c:pt idx="1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58A-4626-814A-90723B376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28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25717524547637"/>
          <c:y val="0.2742624558897736"/>
          <c:w val="0.48186857029113572"/>
          <c:h val="0.7951337360185847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F5-487D-95F0-610B5E206CBA}"/>
              </c:ext>
            </c:extLst>
          </c:dPt>
          <c:dPt>
            <c:idx val="1"/>
            <c:bubble3D val="0"/>
            <c:spPr>
              <a:solidFill>
                <a:srgbClr val="B9CDE5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F5-487D-95F0-610B5E206CB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F5-487D-95F0-610B5E206CB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F5-487D-95F0-610B5E206CBA}"/>
              </c:ext>
            </c:extLst>
          </c:dPt>
          <c:dLbls>
            <c:dLbl>
              <c:idx val="0"/>
              <c:layout>
                <c:manualLayout>
                  <c:x val="-0.15486494935095382"/>
                  <c:y val="-0.145897681920470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F5-487D-95F0-610B5E206CBA}"/>
                </c:ext>
              </c:extLst>
            </c:dLbl>
            <c:dLbl>
              <c:idx val="1"/>
              <c:layout>
                <c:manualLayout>
                  <c:x val="0.14086959655926032"/>
                  <c:y val="-0.196001249599103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69451498248726"/>
                      <c:h val="0.281095558840835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8F5-487D-95F0-610B5E206C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Кандаты</c:v>
                </c:pt>
                <c:pt idx="1">
                  <c:v>Доктора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18.8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F5-487D-95F0-610B5E206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23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25717524547637"/>
          <c:y val="0.2742624558897736"/>
          <c:w val="0.48186857029113572"/>
          <c:h val="0.7951337360185847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B585BD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70-4D03-A5F3-AA4C113B6C65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70-4D03-A5F3-AA4C113B6C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70-4D03-A5F3-AA4C113B6C6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70-4D03-A5F3-AA4C113B6C65}"/>
              </c:ext>
            </c:extLst>
          </c:dPt>
          <c:dLbls>
            <c:dLbl>
              <c:idx val="0"/>
              <c:layout>
                <c:manualLayout>
                  <c:x val="0.12267352387286801"/>
                  <c:y val="-0.167227545565093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/>
                      <a:t>8,7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170-4D03-A5F3-AA4C113B6C65}"/>
                </c:ext>
              </c:extLst>
            </c:dLbl>
            <c:dLbl>
              <c:idx val="1"/>
              <c:layout>
                <c:manualLayout>
                  <c:x val="-0.15642685418650998"/>
                  <c:y val="-0.142319684276912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/>
                      <a:t>11,5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69451498248726"/>
                      <c:h val="0.1209920895461872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3170-4D03-A5F3-AA4C113B6C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Кандаты</c:v>
                </c:pt>
                <c:pt idx="1">
                  <c:v>Доктора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5.3</c:v>
                </c:pt>
                <c:pt idx="1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70-4D03-A5F3-AA4C113B6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25717524547637"/>
          <c:y val="0.2742624558897736"/>
          <c:w val="0.48186857029113572"/>
          <c:h val="0.7951337360185847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CC-436F-92B0-EBC7B2A80B5B}"/>
              </c:ext>
            </c:extLst>
          </c:dPt>
          <c:dPt>
            <c:idx val="1"/>
            <c:bubble3D val="0"/>
            <c:spPr>
              <a:solidFill>
                <a:srgbClr val="B9CDE5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CC-436F-92B0-EBC7B2A80B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CCC-436F-92B0-EBC7B2A80B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CCC-436F-92B0-EBC7B2A80B5B}"/>
              </c:ext>
            </c:extLst>
          </c:dPt>
          <c:dLbls>
            <c:dLbl>
              <c:idx val="0"/>
              <c:layout>
                <c:manualLayout>
                  <c:x val="-0.18587281211804671"/>
                  <c:y val="-0.145591941606356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/>
                      <a:t>13,4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CCC-436F-92B0-EBC7B2A80B5B}"/>
                </c:ext>
              </c:extLst>
            </c:dLbl>
            <c:dLbl>
              <c:idx val="1"/>
              <c:layout>
                <c:manualLayout>
                  <c:x val="0.15009999134109828"/>
                  <c:y val="-0.166118848631522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/>
                      <a:t>31,6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897655576487939"/>
                      <c:h val="0.3157125251748139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7CCC-436F-92B0-EBC7B2A80B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Кандаты</c:v>
                </c:pt>
                <c:pt idx="1">
                  <c:v>Доктора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12.2</c:v>
                </c:pt>
                <c:pt idx="1">
                  <c:v>25.1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CCC-436F-92B0-EBC7B2A80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14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8055439463857275E-2"/>
          <c:y val="5.3795156965741255E-2"/>
          <c:w val="0.91948391322960465"/>
          <c:h val="0.81242400030726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'[1]науч рук'!$B$31:$B$32</c:f>
              <c:strCache>
                <c:ptCount val="1"/>
                <c:pt idx="0">
                  <c:v>Женщины - кандидаты наук тыс. чел.</c:v>
                </c:pt>
              </c:strCache>
            </c:strRef>
          </c:tx>
          <c:spPr>
            <a:solidFill>
              <a:srgbClr val="8064A2">
                <a:lumMod val="60000"/>
                <a:lumOff val="40000"/>
              </a:srgbClr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/>
                      </a:glow>
                    </a:effectLst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'[1]науч рук'!$A$33:$A$39</c:f>
              <c:numCache>
                <c:formatCode>General</c:formatCode>
                <c:ptCount val="7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'[1]науч рук'!$B$33:$B$39</c:f>
              <c:numCache>
                <c:formatCode>General</c:formatCode>
                <c:ptCount val="7"/>
                <c:pt idx="0">
                  <c:v>5.3</c:v>
                </c:pt>
                <c:pt idx="1">
                  <c:v>7.4</c:v>
                </c:pt>
                <c:pt idx="2">
                  <c:v>8.6999999999999993</c:v>
                </c:pt>
                <c:pt idx="3">
                  <c:v>6.6</c:v>
                </c:pt>
                <c:pt idx="4">
                  <c:v>5.8</c:v>
                </c:pt>
                <c:pt idx="5">
                  <c:v>5.4</c:v>
                </c:pt>
                <c:pt idx="6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E4E-4488-81DA-2F01AC091117}"/>
            </c:ext>
          </c:extLst>
        </c:ser>
        <c:ser>
          <c:idx val="2"/>
          <c:order val="1"/>
          <c:tx>
            <c:strRef>
              <c:f>'[1]науч рук'!$D$31:$D$32</c:f>
              <c:strCache>
                <c:ptCount val="1"/>
                <c:pt idx="0">
                  <c:v>Женщины - доктора наук тыс. чел.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'[1]науч рук'!$A$33:$A$39</c:f>
              <c:numCache>
                <c:formatCode>General</c:formatCode>
                <c:ptCount val="7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'[1]науч рук'!$D$33:$D$39</c:f>
              <c:numCache>
                <c:formatCode>General</c:formatCode>
                <c:ptCount val="7"/>
                <c:pt idx="0">
                  <c:v>4.9000000000000004</c:v>
                </c:pt>
                <c:pt idx="1">
                  <c:v>8.1</c:v>
                </c:pt>
                <c:pt idx="2">
                  <c:v>11.5</c:v>
                </c:pt>
                <c:pt idx="3">
                  <c:v>11</c:v>
                </c:pt>
                <c:pt idx="4">
                  <c:v>10.199999999999999</c:v>
                </c:pt>
                <c:pt idx="5">
                  <c:v>9.9</c:v>
                </c:pt>
                <c:pt idx="6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E4E-4488-81DA-2F01AC0911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"/>
        <c:overlap val="-3"/>
        <c:axId val="398882720"/>
        <c:axId val="398878144"/>
      </c:barChart>
      <c:catAx>
        <c:axId val="39888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8878144"/>
        <c:crosses val="autoZero"/>
        <c:auto val="1"/>
        <c:lblAlgn val="ctr"/>
        <c:lblOffset val="100"/>
        <c:noMultiLvlLbl val="0"/>
      </c:catAx>
      <c:valAx>
        <c:axId val="398878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88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6626448988483499E-3"/>
          <c:y val="0.43007305939233681"/>
          <c:w val="0.99833735510115162"/>
          <c:h val="0.4914955544865251"/>
        </c:manualLayout>
      </c:layout>
      <c:lineChart>
        <c:grouping val="standard"/>
        <c:varyColors val="0"/>
        <c:ser>
          <c:idx val="1"/>
          <c:order val="0"/>
          <c:tx>
            <c:strRef>
              <c:f>'[1]науч рук'!$C$17:$C$18</c:f>
              <c:strCache>
                <c:ptCount val="1"/>
                <c:pt idx="0">
                  <c:v>Женщины - доктора наук % к 2000</c:v>
                </c:pt>
              </c:strCache>
            </c:strRef>
          </c:tx>
          <c:spPr>
            <a:ln w="28575" cap="rnd">
              <a:solidFill>
                <a:srgbClr val="F79646">
                  <a:lumMod val="75000"/>
                </a:srgb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79646">
                  <a:lumMod val="75000"/>
                </a:srgbClr>
              </a:solidFill>
              <a:ln w="25400">
                <a:solidFill>
                  <a:sysClr val="window" lastClr="FFFFFF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0B-4A88-B226-48F91608878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984807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'[1]науч рук'!$A$19:$A$25</c:f>
              <c:numCache>
                <c:formatCode>General</c:formatCode>
                <c:ptCount val="7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'[1]науч рук'!$C$19:$C$25</c:f>
              <c:numCache>
                <c:formatCode>General</c:formatCode>
                <c:ptCount val="7"/>
                <c:pt idx="0">
                  <c:v>0</c:v>
                </c:pt>
                <c:pt idx="1">
                  <c:v>165.30612244897958</c:v>
                </c:pt>
                <c:pt idx="2">
                  <c:v>234.69387755102039</c:v>
                </c:pt>
                <c:pt idx="3">
                  <c:v>224.48979591836732</c:v>
                </c:pt>
                <c:pt idx="4">
                  <c:v>208.16326530612241</c:v>
                </c:pt>
                <c:pt idx="5">
                  <c:v>202.0408163265306</c:v>
                </c:pt>
                <c:pt idx="6">
                  <c:v>189.79591836734696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30B-4A88-B226-48F9160887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38320512"/>
        <c:axId val="538315936"/>
      </c:lineChart>
      <c:catAx>
        <c:axId val="53832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8315936"/>
        <c:crosses val="autoZero"/>
        <c:auto val="1"/>
        <c:lblAlgn val="ctr"/>
        <c:lblOffset val="100"/>
        <c:noMultiLvlLbl val="0"/>
      </c:catAx>
      <c:valAx>
        <c:axId val="53831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832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700671518957141E-2"/>
          <c:y val="0.32610976095757505"/>
          <c:w val="0.96233908388420841"/>
          <c:h val="0.56450672215847897"/>
        </c:manualLayout>
      </c:layout>
      <c:lineChart>
        <c:grouping val="standard"/>
        <c:varyColors val="0"/>
        <c:ser>
          <c:idx val="1"/>
          <c:order val="0"/>
          <c:tx>
            <c:strRef>
              <c:f>'[1]науч рук'!$C$4:$C$5</c:f>
              <c:strCache>
                <c:ptCount val="1"/>
                <c:pt idx="0">
                  <c:v>Женщины - кандидаты наук % к 2000</c:v>
                </c:pt>
              </c:strCache>
            </c:strRef>
          </c:tx>
          <c:spPr>
            <a:ln w="28575" cap="rnd">
              <a:solidFill>
                <a:srgbClr val="8064A2">
                  <a:lumMod val="75000"/>
                </a:srgb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8064A2">
                  <a:lumMod val="75000"/>
                </a:srgbClr>
              </a:solidFill>
              <a:ln w="25400">
                <a:solidFill>
                  <a:sysClr val="window" lastClr="FFFFFF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13-44E3-9473-608C5F2AAB0F}"/>
                </c:ext>
              </c:extLst>
            </c:dLbl>
            <c:dLbl>
              <c:idx val="2"/>
              <c:layout>
                <c:manualLayout>
                  <c:x val="-7.481712149502899E-2"/>
                  <c:y val="-0.1493847457312004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1F-4966-A96E-DC40AD499DF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6D4484"/>
                    </a:solidFill>
                    <a:effectLst>
                      <a:glow rad="101600">
                        <a:schemeClr val="bg1"/>
                      </a:glow>
                    </a:effectLst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'[1]науч рук'!$A$6:$A$12</c:f>
              <c:numCache>
                <c:formatCode>General</c:formatCode>
                <c:ptCount val="7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'[1]науч рук'!$C$6:$C$12</c:f>
              <c:numCache>
                <c:formatCode>General</c:formatCode>
                <c:ptCount val="7"/>
                <c:pt idx="0">
                  <c:v>0</c:v>
                </c:pt>
                <c:pt idx="1">
                  <c:v>139.62264150943398</c:v>
                </c:pt>
                <c:pt idx="2">
                  <c:v>164.15094339622641</c:v>
                </c:pt>
                <c:pt idx="3">
                  <c:v>124.52830188679245</c:v>
                </c:pt>
                <c:pt idx="4">
                  <c:v>109.43396226415094</c:v>
                </c:pt>
                <c:pt idx="5">
                  <c:v>101.88679245283019</c:v>
                </c:pt>
                <c:pt idx="6">
                  <c:v>98.113207547169822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C13-44E3-9473-608C5F2AAB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403376"/>
        <c:axId val="144403792"/>
      </c:lineChart>
      <c:catAx>
        <c:axId val="1444033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4403792"/>
        <c:crosses val="autoZero"/>
        <c:auto val="1"/>
        <c:lblAlgn val="ctr"/>
        <c:lblOffset val="100"/>
        <c:noMultiLvlLbl val="0"/>
      </c:catAx>
      <c:valAx>
        <c:axId val="144403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44033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070121553954696E-2"/>
          <c:y val="0.16333117341809308"/>
          <c:w val="0.89113635263677149"/>
          <c:h val="0.62169719836387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'[Статистика Научн Рук-ли Мужчины_04.09.23.xlsx]Науч рук Мужчины'!$B$5:$B$6</c:f>
              <c:strCache>
                <c:ptCount val="2"/>
                <c:pt idx="0">
                  <c:v>Мужчины - кандидаты наук</c:v>
                </c:pt>
                <c:pt idx="1">
                  <c:v>тыс. чел.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>
                <a:glow rad="63500">
                  <a:schemeClr val="bg1">
                    <a:alpha val="40000"/>
                  </a:schemeClr>
                </a:glo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'[Статистика Научн Рук-ли Мужчины_04.09.23.xlsx]Науч рук Мужчины'!$A$7:$A$13</c:f>
              <c:numCache>
                <c:formatCode>General</c:formatCode>
                <c:ptCount val="7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'[Статистика Научн Рук-ли Мужчины_04.09.23.xlsx]Науч рук Мужчины'!$B$7:$B$13</c:f>
              <c:numCache>
                <c:formatCode>General</c:formatCode>
                <c:ptCount val="7"/>
                <c:pt idx="0">
                  <c:v>12.2</c:v>
                </c:pt>
                <c:pt idx="1">
                  <c:v>13.1</c:v>
                </c:pt>
                <c:pt idx="2">
                  <c:v>13.4</c:v>
                </c:pt>
                <c:pt idx="3">
                  <c:v>9.6</c:v>
                </c:pt>
                <c:pt idx="4">
                  <c:v>8.8000000000000007</c:v>
                </c:pt>
                <c:pt idx="5">
                  <c:v>8.4</c:v>
                </c:pt>
                <c:pt idx="6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61-414B-B6AB-DF27BF0B1748}"/>
            </c:ext>
          </c:extLst>
        </c:ser>
        <c:ser>
          <c:idx val="2"/>
          <c:order val="2"/>
          <c:tx>
            <c:strRef>
              <c:f>'[Статистика Научн Рук-ли Мужчины_04.09.23.xlsx]Науч рук Мужчины'!$D$5:$D$6</c:f>
              <c:strCache>
                <c:ptCount val="2"/>
                <c:pt idx="0">
                  <c:v>Мужчины - доктора наук</c:v>
                </c:pt>
                <c:pt idx="1">
                  <c:v>тыс. чел.</c:v>
                </c:pt>
              </c:strCache>
            </c:strRef>
          </c:tx>
          <c:spPr>
            <a:solidFill>
              <a:srgbClr val="C6D9F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408169494306177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661-414B-B6AB-DF27BF0B1748}"/>
                </c:ext>
              </c:extLst>
            </c:dLbl>
            <c:dLbl>
              <c:idx val="1"/>
              <c:layout>
                <c:manualLayout>
                  <c:x val="0"/>
                  <c:y val="0.487814722342700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661-414B-B6AB-DF27BF0B1748}"/>
                </c:ext>
              </c:extLst>
            </c:dLbl>
            <c:dLbl>
              <c:idx val="2"/>
              <c:layout>
                <c:manualLayout>
                  <c:x val="0"/>
                  <c:y val="0.5213139818708760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661-414B-B6AB-DF27BF0B1748}"/>
                </c:ext>
              </c:extLst>
            </c:dLbl>
            <c:dLbl>
              <c:idx val="3"/>
              <c:layout>
                <c:manualLayout>
                  <c:x val="0"/>
                  <c:y val="0.3955230034968422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661-414B-B6AB-DF27BF0B1748}"/>
                </c:ext>
              </c:extLst>
            </c:dLbl>
            <c:dLbl>
              <c:idx val="4"/>
              <c:layout>
                <c:manualLayout>
                  <c:x val="0"/>
                  <c:y val="0.364012589330049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661-414B-B6AB-DF27BF0B1748}"/>
                </c:ext>
              </c:extLst>
            </c:dLbl>
            <c:dLbl>
              <c:idx val="5"/>
              <c:layout>
                <c:manualLayout>
                  <c:x val="0"/>
                  <c:y val="0.3415964083843925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661-414B-B6AB-DF27BF0B1748}"/>
                </c:ext>
              </c:extLst>
            </c:dLbl>
            <c:dLbl>
              <c:idx val="6"/>
              <c:layout>
                <c:manualLayout>
                  <c:x val="0"/>
                  <c:y val="0.2968013537064170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661-414B-B6AB-DF27BF0B174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'[Статистика Научн Рук-ли Мужчины_04.09.23.xlsx]Науч рук Мужчины'!$A$7:$A$13</c:f>
              <c:numCache>
                <c:formatCode>General</c:formatCode>
                <c:ptCount val="7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'[Статистика Научн Рук-ли Мужчины_04.09.23.xlsx]Науч рук Мужчины'!$D$7:$D$13</c:f>
              <c:numCache>
                <c:formatCode>General</c:formatCode>
                <c:ptCount val="7"/>
                <c:pt idx="0">
                  <c:v>25.1</c:v>
                </c:pt>
                <c:pt idx="1">
                  <c:v>29.7</c:v>
                </c:pt>
                <c:pt idx="2">
                  <c:v>31.6</c:v>
                </c:pt>
                <c:pt idx="3" formatCode="0.0">
                  <c:v>24.3</c:v>
                </c:pt>
                <c:pt idx="4">
                  <c:v>22</c:v>
                </c:pt>
                <c:pt idx="5">
                  <c:v>20.100000000000001</c:v>
                </c:pt>
                <c:pt idx="6">
                  <c:v>18.8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61-414B-B6AB-DF27BF0B17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"/>
        <c:overlap val="-9"/>
        <c:axId val="308999968"/>
        <c:axId val="309001632"/>
      </c:barChart>
      <c:lineChart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98882720"/>
        <c:axId val="398878144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'[Статистика Научн Рук-ли Мужчины_04.09.23.xlsx]Науч рук Мужчины'!$C$5:$C$6</c15:sqref>
                        </c15:formulaRef>
                      </c:ext>
                    </c:extLst>
                    <c:strCache>
                      <c:ptCount val="2"/>
                      <c:pt idx="0">
                        <c:v>Мужчины - кандидаты наук</c:v>
                      </c:pt>
                      <c:pt idx="1">
                        <c:v>% к 2000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7"/>
                  <c:spPr>
                    <a:solidFill>
                      <a:schemeClr val="accent6">
                        <a:lumMod val="50000"/>
                      </a:schemeClr>
                    </a:solidFill>
                    <a:ln w="9525">
                      <a:solidFill>
                        <a:schemeClr val="tx1"/>
                      </a:solidFill>
                    </a:ln>
                    <a:effectLst/>
                  </c:spPr>
                </c:marker>
                <c:dLbls>
                  <c:dLbl>
                    <c:idx val="0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2-5661-414B-B6AB-DF27BF0B1748}"/>
                      </c:ext>
                    </c:extLst>
                  </c:dLbl>
                  <c:dLbl>
                    <c:idx val="1"/>
                    <c:layout>
                      <c:manualLayout>
                        <c:x val="-1.6614731669179685E-2"/>
                        <c:y val="-3.868969417040123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3-5661-414B-B6AB-DF27BF0B1748}"/>
                      </c:ext>
                    </c:extLst>
                  </c:dLbl>
                  <c:dLbl>
                    <c:idx val="2"/>
                    <c:layout>
                      <c:manualLayout>
                        <c:x val="-5.8628841607565013E-2"/>
                        <c:y val="-3.3333323612329074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4-5661-414B-B6AB-DF27BF0B1748}"/>
                      </c:ext>
                    </c:extLst>
                  </c:dLbl>
                  <c:dLbl>
                    <c:idx val="3"/>
                    <c:layout>
                      <c:manualLayout>
                        <c:x val="-5.2955082742316785E-2"/>
                        <c:y val="-4.444443148310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5661-414B-B6AB-DF27BF0B1748}"/>
                      </c:ext>
                    </c:extLst>
                  </c:dLbl>
                  <c:dLbl>
                    <c:idx val="4"/>
                    <c:layout>
                      <c:manualLayout>
                        <c:x val="-5.8628841607565013E-2"/>
                        <c:y val="-4.444443148310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5661-414B-B6AB-DF27BF0B1748}"/>
                      </c:ext>
                    </c:extLst>
                  </c:dLbl>
                  <c:dLbl>
                    <c:idx val="5"/>
                    <c:layout>
                      <c:manualLayout>
                        <c:x val="-5.6737588652482268E-2"/>
                        <c:y val="-4.0740728859513312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7-5661-414B-B6AB-DF27BF0B1748}"/>
                      </c:ext>
                    </c:extLst>
                  </c:dLbl>
                  <c:dLbl>
                    <c:idx val="6"/>
                    <c:layout>
                      <c:manualLayout>
                        <c:x val="-4.7281323877068557E-2"/>
                        <c:y val="-4.0740728859513312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8-5661-414B-B6AB-DF27BF0B174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'[Статистика Научн Рук-ли Мужчины_04.09.23.xlsx]Науч рук Мужчины'!$A$7:$A$13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2000</c:v>
                      </c:pt>
                      <c:pt idx="1">
                        <c:v>2005</c:v>
                      </c:pt>
                      <c:pt idx="2">
                        <c:v>2010</c:v>
                      </c:pt>
                      <c:pt idx="3">
                        <c:v>2015</c:v>
                      </c:pt>
                      <c:pt idx="4">
                        <c:v>2016</c:v>
                      </c:pt>
                      <c:pt idx="5">
                        <c:v>2017</c:v>
                      </c:pt>
                      <c:pt idx="6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'[Статистика Научн Рук-ли Мужчины_04.09.23.xlsx]Науч рук Мужчины'!$C$7:$C$13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100</c:v>
                      </c:pt>
                      <c:pt idx="1">
                        <c:v>107.4</c:v>
                      </c:pt>
                      <c:pt idx="2">
                        <c:v>109.8</c:v>
                      </c:pt>
                      <c:pt idx="3">
                        <c:v>78.7</c:v>
                      </c:pt>
                      <c:pt idx="4">
                        <c:v>72.099999999999994</c:v>
                      </c:pt>
                      <c:pt idx="5">
                        <c:v>68.900000000000006</c:v>
                      </c:pt>
                      <c:pt idx="6">
                        <c:v>67.2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9-5661-414B-B6AB-DF27BF0B174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'[Статистика Научн Рук-ли Мужчины_04.09.23.xlsx]Науч рук Мужчины'!$E$5:$E$6</c15:sqref>
                        </c15:formulaRef>
                      </c:ext>
                    </c:extLst>
                    <c:strCache>
                      <c:ptCount val="2"/>
                      <c:pt idx="0">
                        <c:v>Мужчины - доктора наук</c:v>
                      </c:pt>
                      <c:pt idx="1">
                        <c:v>% к 2000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7"/>
                  <c:spPr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</a:ln>
                    <a:effectLst/>
                  </c:spPr>
                </c:marker>
                <c:dLbls>
                  <c:dLbl>
                    <c:idx val="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A-5661-414B-B6AB-DF27BF0B1748}"/>
                      </c:ext>
                    </c:extLst>
                  </c:dLbl>
                  <c:dLbl>
                    <c:idx val="1"/>
                    <c:layout>
                      <c:manualLayout>
                        <c:x val="-6.2411347517730496E-2"/>
                        <c:y val="-3.3333323612329074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B-5661-414B-B6AB-DF27BF0B1748}"/>
                      </c:ext>
                    </c:extLst>
                  </c:dLbl>
                  <c:dLbl>
                    <c:idx val="2"/>
                    <c:layout>
                      <c:manualLayout>
                        <c:x val="-1.1347517730496455E-2"/>
                        <c:y val="-3.3333323612329074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C-5661-414B-B6AB-DF27BF0B1748}"/>
                      </c:ext>
                    </c:extLst>
                  </c:dLbl>
                  <c:dLbl>
                    <c:idx val="3"/>
                    <c:layout>
                      <c:manualLayout>
                        <c:x val="-2.6477541371158392E-2"/>
                        <c:y val="-3.7037026235921193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D-5661-414B-B6AB-DF27BF0B1748}"/>
                      </c:ext>
                    </c:extLst>
                  </c:dLbl>
                  <c:dLbl>
                    <c:idx val="4"/>
                    <c:layout>
                      <c:manualLayout>
                        <c:x val="-2.2695035460993048E-2"/>
                        <c:y val="-4.8148134106697563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E-5661-414B-B6AB-DF27BF0B1748}"/>
                      </c:ext>
                    </c:extLst>
                  </c:dLbl>
                  <c:dLbl>
                    <c:idx val="5"/>
                    <c:layout>
                      <c:manualLayout>
                        <c:x val="-1.1347517730496455E-2"/>
                        <c:y val="-4.8148134106697549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F-5661-414B-B6AB-DF27BF0B1748}"/>
                      </c:ext>
                    </c:extLst>
                  </c:dLbl>
                  <c:dLbl>
                    <c:idx val="6"/>
                    <c:layout>
                      <c:manualLayout>
                        <c:x val="-2.4586288416075651E-2"/>
                        <c:y val="-4.4444431483105444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0-5661-414B-B6AB-DF27BF0B174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'[Статистика Научн Рук-ли Мужчины_04.09.23.xlsx]Науч рук Мужчины'!$A$7:$A$13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2000</c:v>
                      </c:pt>
                      <c:pt idx="1">
                        <c:v>2005</c:v>
                      </c:pt>
                      <c:pt idx="2">
                        <c:v>2010</c:v>
                      </c:pt>
                      <c:pt idx="3">
                        <c:v>2015</c:v>
                      </c:pt>
                      <c:pt idx="4">
                        <c:v>2016</c:v>
                      </c:pt>
                      <c:pt idx="5">
                        <c:v>2017</c:v>
                      </c:pt>
                      <c:pt idx="6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'[Статистика Научн Рук-ли Мужчины_04.09.23.xlsx]Науч рук Мужчины'!$E$7:$E$13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100</c:v>
                      </c:pt>
                      <c:pt idx="1">
                        <c:v>118.3</c:v>
                      </c:pt>
                      <c:pt idx="2">
                        <c:v>125.9</c:v>
                      </c:pt>
                      <c:pt idx="3">
                        <c:v>96.8</c:v>
                      </c:pt>
                      <c:pt idx="4">
                        <c:v>87.6</c:v>
                      </c:pt>
                      <c:pt idx="5">
                        <c:v>80.099999999999994</c:v>
                      </c:pt>
                      <c:pt idx="6">
                        <c:v>74.900000000000006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5661-414B-B6AB-DF27BF0B1748}"/>
                  </c:ext>
                </c:extLst>
              </c15:ser>
            </c15:filteredLineSeries>
          </c:ext>
        </c:extLst>
      </c:lineChart>
      <c:catAx>
        <c:axId val="39888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8878144"/>
        <c:crosses val="autoZero"/>
        <c:auto val="1"/>
        <c:lblAlgn val="ctr"/>
        <c:lblOffset val="100"/>
        <c:noMultiLvlLbl val="0"/>
      </c:catAx>
      <c:valAx>
        <c:axId val="398878144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8882720"/>
        <c:crosses val="autoZero"/>
        <c:crossBetween val="between"/>
      </c:valAx>
      <c:valAx>
        <c:axId val="30900163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8999968"/>
        <c:crosses val="max"/>
        <c:crossBetween val="between"/>
      </c:valAx>
      <c:catAx>
        <c:axId val="308999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90016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2060"/>
              </a:solidFill>
              <a:ln w="19050">
                <a:solidFill>
                  <a:schemeClr val="bg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EF-47DD-9B53-DDF9C022BC2E}"/>
                </c:ext>
              </c:extLst>
            </c:dLbl>
            <c:dLbl>
              <c:idx val="1"/>
              <c:layout>
                <c:manualLayout>
                  <c:x val="-4.9766151528968537E-2"/>
                  <c:y val="-9.22967257174653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EF-47DD-9B53-DDF9C022BC2E}"/>
                </c:ext>
              </c:extLst>
            </c:dLbl>
            <c:dLbl>
              <c:idx val="2"/>
              <c:layout>
                <c:manualLayout>
                  <c:x val="-4.176131181548378E-2"/>
                  <c:y val="-4.543771662162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EF-47DD-9B53-DDF9C022BC2E}"/>
                </c:ext>
              </c:extLst>
            </c:dLbl>
            <c:dLbl>
              <c:idx val="3"/>
              <c:layout>
                <c:manualLayout>
                  <c:x val="-3.8161231621806332E-2"/>
                  <c:y val="-0.1061532362771448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EF-47DD-9B53-DDF9C022BC2E}"/>
                </c:ext>
              </c:extLst>
            </c:dLbl>
            <c:dLbl>
              <c:idx val="4"/>
              <c:layout>
                <c:manualLayout>
                  <c:x val="-5.6468920465085955E-2"/>
                  <c:y val="-9.6244922007121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EF-47DD-9B53-DDF9C022BC2E}"/>
                </c:ext>
              </c:extLst>
            </c:dLbl>
            <c:dLbl>
              <c:idx val="5"/>
              <c:layout>
                <c:manualLayout>
                  <c:x val="-5.3745232205147341E-2"/>
                  <c:y val="-0.119339106273253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2EF-47DD-9B53-DDF9C022BC2E}"/>
                </c:ext>
              </c:extLst>
            </c:dLbl>
            <c:dLbl>
              <c:idx val="6"/>
              <c:layout>
                <c:manualLayout>
                  <c:x val="-4.568783315586477E-2"/>
                  <c:y val="-5.00565534748564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EF-47DD-9B53-DDF9C022B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effectLst>
                      <a:glow rad="127000">
                        <a:schemeClr val="bg1"/>
                      </a:glow>
                    </a:effectLst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100</c:v>
                </c:pt>
                <c:pt idx="1">
                  <c:v>107.4</c:v>
                </c:pt>
                <c:pt idx="2">
                  <c:v>109.8</c:v>
                </c:pt>
                <c:pt idx="3">
                  <c:v>78.7</c:v>
                </c:pt>
                <c:pt idx="4">
                  <c:v>72.099999999999994</c:v>
                </c:pt>
                <c:pt idx="5">
                  <c:v>68.900000000000006</c:v>
                </c:pt>
                <c:pt idx="6">
                  <c:v>67.2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2EF-47DD-9B53-DDF9C022B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9609327"/>
        <c:axId val="357001071"/>
      </c:lineChart>
      <c:catAx>
        <c:axId val="36960932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7001071"/>
        <c:crosses val="autoZero"/>
        <c:auto val="1"/>
        <c:lblAlgn val="ctr"/>
        <c:lblOffset val="100"/>
        <c:noMultiLvlLbl val="0"/>
      </c:catAx>
      <c:valAx>
        <c:axId val="35700107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609327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773752902543197"/>
          <c:y val="0.11465600125689714"/>
          <c:w val="0.48186857029113572"/>
          <c:h val="0.7951337360185847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E2-4D15-B18F-14530EB5528A}"/>
              </c:ext>
            </c:extLst>
          </c:dPt>
          <c:dPt>
            <c:idx val="1"/>
            <c:bubble3D val="0"/>
            <c:spPr>
              <a:solidFill>
                <a:srgbClr val="746E96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E2-4D15-B18F-14530EB552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BE2-4D15-B18F-14530EB5528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BE2-4D15-B18F-14530EB5528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E2-4D15-B18F-14530EB5528A}"/>
                </c:ext>
              </c:extLst>
            </c:dLbl>
            <c:dLbl>
              <c:idx val="1"/>
              <c:layout>
                <c:manualLayout>
                  <c:x val="-0.17109654345893949"/>
                  <c:y val="-0.101212097407251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/>
                      <a:t>31,0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69448536694774"/>
                      <c:h val="0.3762921192891017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1BE2-4D15-B18F-14530EB552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Всего</c:v>
                </c:pt>
                <c:pt idx="1">
                  <c:v>Женщины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40.9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E2-4D15-B18F-14530EB552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10647369666398E-2"/>
          <c:y val="4.4529543933957298E-2"/>
          <c:w val="0.94571281817021768"/>
          <c:h val="0.8623632278404954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70C0"/>
              </a:solidFill>
              <a:ln w="19050">
                <a:solidFill>
                  <a:schemeClr val="bg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95-43E4-AB54-C49ED45D74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70C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100</c:v>
                </c:pt>
                <c:pt idx="1">
                  <c:v>118.3</c:v>
                </c:pt>
                <c:pt idx="2">
                  <c:v>125.9</c:v>
                </c:pt>
                <c:pt idx="3">
                  <c:v>96.8</c:v>
                </c:pt>
                <c:pt idx="4">
                  <c:v>87.6</c:v>
                </c:pt>
                <c:pt idx="5">
                  <c:v>80.099999999999994</c:v>
                </c:pt>
                <c:pt idx="6">
                  <c:v>74.900000000000006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95-43E4-AB54-C49ED45D7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9609327"/>
        <c:axId val="357001071"/>
      </c:lineChart>
      <c:catAx>
        <c:axId val="36960932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7001071"/>
        <c:crosses val="autoZero"/>
        <c:auto val="1"/>
        <c:lblAlgn val="ctr"/>
        <c:lblOffset val="100"/>
        <c:noMultiLvlLbl val="0"/>
      </c:catAx>
      <c:valAx>
        <c:axId val="357001071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369609327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757545910987369E-2"/>
          <c:y val="0.49814636303233373"/>
          <c:w val="0.93248490817802532"/>
          <c:h val="0.3112335115059408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Лист1!$A$12</c:f>
              <c:strCache>
                <c:ptCount val="1"/>
                <c:pt idx="0">
                  <c:v>Средняя начисленная заработная плата женщин в научной и научно-технической сфере, руб.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-9.560384745065000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55,3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393-49C9-9AA1-4DF234CF4AF5}"/>
                </c:ext>
              </c:extLst>
            </c:dLbl>
            <c:dLbl>
              <c:idx val="1"/>
              <c:layout>
                <c:manualLayout>
                  <c:x val="-5.6261926575735458E-17"/>
                  <c:y val="-0.1106991917849630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63,4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393-49C9-9AA1-4DF234CF4AF5}"/>
                </c:ext>
              </c:extLst>
            </c:dLbl>
            <c:dLbl>
              <c:idx val="2"/>
              <c:layout>
                <c:manualLayout>
                  <c:x val="-8.021247197543746E-2"/>
                  <c:y val="-0.1106991917849630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78,5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393-49C9-9AA1-4DF234CF4AF5}"/>
                </c:ext>
              </c:extLst>
            </c:dLbl>
            <c:numFmt formatCode="#,##0.00" sourceLinked="0"/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Лист1!$B$11:$D$11</c:f>
              <c:numCache>
                <c:formatCode>General</c:formatCode>
                <c:ptCount val="3"/>
                <c:pt idx="0">
                  <c:v>2017</c:v>
                </c:pt>
                <c:pt idx="1">
                  <c:v>2019</c:v>
                </c:pt>
                <c:pt idx="2">
                  <c:v>2021</c:v>
                </c:pt>
              </c:numCache>
            </c:numRef>
          </c:cat>
          <c:val>
            <c:numRef>
              <c:f>Лист1!$B$12:$D$12</c:f>
              <c:numCache>
                <c:formatCode>_("₽"* #,##0.00_);_("₽"* \(#,##0.00\);_("₽"* "-"??_);_(@_)</c:formatCode>
                <c:ptCount val="3"/>
                <c:pt idx="0">
                  <c:v>55339.86</c:v>
                </c:pt>
                <c:pt idx="1">
                  <c:v>63406.44</c:v>
                </c:pt>
                <c:pt idx="2">
                  <c:v>78516.17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15-4A7D-B754-801D0F2B1D84}"/>
            </c:ext>
          </c:extLst>
        </c:ser>
        <c:ser>
          <c:idx val="1"/>
          <c:order val="1"/>
          <c:tx>
            <c:strRef>
              <c:f>Лист1!$A$13</c:f>
              <c:strCache>
                <c:ptCount val="1"/>
                <c:pt idx="0">
                  <c:v>вспомог</c:v>
                </c:pt>
              </c:strCache>
            </c:strRef>
          </c:tx>
          <c:spPr>
            <a:ln w="28575" cap="rnd">
              <a:solidFill>
                <a:srgbClr val="58100C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58100C"/>
              </a:solidFill>
              <a:ln w="31750">
                <a:solidFill>
                  <a:schemeClr val="bg1"/>
                </a:solidFill>
              </a:ln>
              <a:effectLst/>
            </c:spPr>
          </c:marker>
          <c:dLbls>
            <c:delete val="1"/>
          </c:dLbls>
          <c:cat>
            <c:numRef>
              <c:f>Лист1!$B$11:$D$11</c:f>
              <c:numCache>
                <c:formatCode>General</c:formatCode>
                <c:ptCount val="3"/>
                <c:pt idx="0">
                  <c:v>2017</c:v>
                </c:pt>
                <c:pt idx="1">
                  <c:v>2019</c:v>
                </c:pt>
                <c:pt idx="2">
                  <c:v>2021</c:v>
                </c:pt>
              </c:numCache>
            </c:numRef>
          </c:cat>
          <c:val>
            <c:numRef>
              <c:f>Лист1!$B$13:$D$13</c:f>
              <c:numCache>
                <c:formatCode>General</c:formatCode>
                <c:ptCount val="3"/>
                <c:pt idx="0">
                  <c:v>55367.529929999997</c:v>
                </c:pt>
                <c:pt idx="1">
                  <c:v>63438.143219999998</c:v>
                </c:pt>
                <c:pt idx="2">
                  <c:v>78555.428084999992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15-4A7D-B754-801D0F2B1D8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096559"/>
        <c:axId val="15107791"/>
      </c:lineChart>
      <c:catAx>
        <c:axId val="15096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107791"/>
        <c:crosses val="autoZero"/>
        <c:auto val="1"/>
        <c:lblAlgn val="ctr"/>
        <c:lblOffset val="100"/>
        <c:noMultiLvlLbl val="0"/>
      </c:catAx>
      <c:valAx>
        <c:axId val="15107791"/>
        <c:scaling>
          <c:orientation val="minMax"/>
        </c:scaling>
        <c:delete val="1"/>
        <c:axPos val="l"/>
        <c:numFmt formatCode="_(&quot;₽&quot;* #,##0.00_);_(&quot;₽&quot;* \(#,##0.00\);_(&quot;₽&quot;* &quot;-&quot;??_);_(@_)" sourceLinked="1"/>
        <c:majorTickMark val="none"/>
        <c:minorTickMark val="none"/>
        <c:tickLblPos val="nextTo"/>
        <c:crossAx val="150965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757554068268553E-2"/>
          <c:y val="0.39491277713859263"/>
          <c:w val="0.93248489186346295"/>
          <c:h val="0.36868208149580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Лист1!$A$17</c:f>
              <c:strCache>
                <c:ptCount val="1"/>
                <c:pt idx="0">
                  <c:v>Средняя начисленная заработная плата мужчин в научной и научно-технической сфере, руб.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8130970085523522E-17"/>
                  <c:y val="-9.292065344437482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77,6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0C6-4CA2-82FC-F41E57D1D651}"/>
                </c:ext>
              </c:extLst>
            </c:dLbl>
            <c:dLbl>
              <c:idx val="1"/>
              <c:layout>
                <c:manualLayout>
                  <c:x val="-5.6261940171047043E-17"/>
                  <c:y val="-0.1068587514610309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90,0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0C6-4CA2-82FC-F41E57D1D651}"/>
                </c:ext>
              </c:extLst>
            </c:dLbl>
            <c:dLbl>
              <c:idx val="2"/>
              <c:layout>
                <c:manualLayout>
                  <c:x val="-1.1252388034209409E-16"/>
                  <c:y val="-0.1440270128387808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114,9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0C6-4CA2-82FC-F41E57D1D65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Лист1!$B$16:$D$16</c:f>
              <c:numCache>
                <c:formatCode>General</c:formatCode>
                <c:ptCount val="3"/>
                <c:pt idx="0">
                  <c:v>2017</c:v>
                </c:pt>
                <c:pt idx="1">
                  <c:v>2019</c:v>
                </c:pt>
                <c:pt idx="2">
                  <c:v>2021</c:v>
                </c:pt>
              </c:numCache>
            </c:numRef>
          </c:cat>
          <c:val>
            <c:numRef>
              <c:f>Лист1!$B$17:$D$17</c:f>
              <c:numCache>
                <c:formatCode>_("₽"* #,##0.00_);_("₽"* \(#,##0.00\);_("₽"* "-"??_);_(@_)</c:formatCode>
                <c:ptCount val="3"/>
                <c:pt idx="0">
                  <c:v>77604.5</c:v>
                </c:pt>
                <c:pt idx="1">
                  <c:v>90013.7</c:v>
                </c:pt>
                <c:pt idx="2">
                  <c:v>114919.38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258-4009-BB23-6FAF83AC3ED0}"/>
            </c:ext>
          </c:extLst>
        </c:ser>
        <c:ser>
          <c:idx val="1"/>
          <c:order val="1"/>
          <c:tx>
            <c:strRef>
              <c:f>Лист1!$A$18</c:f>
              <c:strCache>
                <c:ptCount val="1"/>
                <c:pt idx="0">
                  <c:v>вспомог</c:v>
                </c:pt>
              </c:strCache>
            </c:strRef>
          </c:tx>
          <c:spPr>
            <a:ln w="28575" cap="rnd">
              <a:solidFill>
                <a:srgbClr val="4F4B68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4F4B68"/>
              </a:solidFill>
              <a:ln w="25400">
                <a:solidFill>
                  <a:schemeClr val="bg1"/>
                </a:solidFill>
              </a:ln>
              <a:effectLst/>
            </c:spPr>
          </c:marker>
          <c:cat>
            <c:numRef>
              <c:f>Лист1!$B$16:$D$16</c:f>
              <c:numCache>
                <c:formatCode>General</c:formatCode>
                <c:ptCount val="3"/>
                <c:pt idx="0">
                  <c:v>2017</c:v>
                </c:pt>
                <c:pt idx="1">
                  <c:v>2019</c:v>
                </c:pt>
                <c:pt idx="2">
                  <c:v>2021</c:v>
                </c:pt>
              </c:numCache>
            </c:numRef>
          </c:cat>
          <c:val>
            <c:numRef>
              <c:f>Лист1!$B$18:$D$18</c:f>
              <c:numCache>
                <c:formatCode>General</c:formatCode>
                <c:ptCount val="3"/>
                <c:pt idx="0">
                  <c:v>77643.302249999993</c:v>
                </c:pt>
                <c:pt idx="1">
                  <c:v>90058.706849999988</c:v>
                </c:pt>
                <c:pt idx="2">
                  <c:v>114976.83968999999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58-4009-BB23-6FAF83AC3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52744368"/>
        <c:axId val="1952750608"/>
      </c:lineChart>
      <c:catAx>
        <c:axId val="195274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52750608"/>
        <c:crosses val="autoZero"/>
        <c:auto val="1"/>
        <c:lblAlgn val="ctr"/>
        <c:lblOffset val="100"/>
        <c:noMultiLvlLbl val="0"/>
      </c:catAx>
      <c:valAx>
        <c:axId val="1952750608"/>
        <c:scaling>
          <c:orientation val="minMax"/>
        </c:scaling>
        <c:delete val="1"/>
        <c:axPos val="l"/>
        <c:numFmt formatCode="_(&quot;₽&quot;* #,##0.00_);_(&quot;₽&quot;* \(#,##0.00\);_(&quot;₽&quot;* &quot;-&quot;??_);_(@_)" sourceLinked="1"/>
        <c:majorTickMark val="none"/>
        <c:minorTickMark val="none"/>
        <c:tickLblPos val="nextTo"/>
        <c:crossAx val="195274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200" b="1" i="0" u="none" strike="noStrike" kern="1200" spc="0" baseline="0">
                <a:solidFill>
                  <a:srgbClr val="4F4B68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b="1" i="0" u="none" strike="noStrike" kern="1200" spc="0" baseline="0" dirty="0">
                <a:solidFill>
                  <a:srgbClr val="4F4B68"/>
                </a:solidFill>
                <a:latin typeface="Century Gothic" panose="020B0502020202020204" pitchFamily="34" charset="0"/>
                <a:ea typeface="+mn-ea"/>
                <a:cs typeface="+mn-cs"/>
              </a:rPr>
              <a:t>Доктора </a:t>
            </a:r>
            <a:br>
              <a:rPr lang="ru-RU" sz="1200" b="1" i="0" u="none" strike="noStrike" kern="1200" spc="0" baseline="0" dirty="0">
                <a:solidFill>
                  <a:srgbClr val="4F4B68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ru-RU" sz="1200" b="1" i="0" u="none" strike="noStrike" kern="1200" spc="0" baseline="0" dirty="0">
                <a:solidFill>
                  <a:srgbClr val="4F4B68"/>
                </a:solidFill>
                <a:latin typeface="Century Gothic" panose="020B0502020202020204" pitchFamily="34" charset="0"/>
                <a:ea typeface="+mn-ea"/>
                <a:cs typeface="+mn-cs"/>
              </a:rPr>
              <a:t>наук</a:t>
            </a:r>
          </a:p>
        </c:rich>
      </c:tx>
      <c:layout>
        <c:manualLayout>
          <c:xMode val="edge"/>
          <c:yMode val="edge"/>
          <c:x val="0.2723236795474517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200" b="1" i="0" u="none" strike="noStrike" kern="1200" spc="0" baseline="0">
              <a:solidFill>
                <a:srgbClr val="4F4B68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2281561284973164"/>
          <c:y val="0.21318707746207835"/>
          <c:w val="0.24490298993643639"/>
          <c:h val="0.5574933967596638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3CD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32-41C6-A0DC-980F6635CA92}"/>
              </c:ext>
            </c:extLst>
          </c:dPt>
          <c:dPt>
            <c:idx val="1"/>
            <c:bubble3D val="0"/>
            <c:spPr>
              <a:solidFill>
                <a:srgbClr val="CCC1D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32-41C6-A0DC-980F6635CA92}"/>
              </c:ext>
            </c:extLst>
          </c:dPt>
          <c:dLbls>
            <c:dLbl>
              <c:idx val="0"/>
              <c:layout>
                <c:manualLayout>
                  <c:x val="5.3363138256748127E-2"/>
                  <c:y val="0.16196670208739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32-41C6-A0DC-980F6635CA92}"/>
                </c:ext>
              </c:extLst>
            </c:dLbl>
            <c:dLbl>
              <c:idx val="1"/>
              <c:layout>
                <c:manualLayout>
                  <c:x val="-6.0986443721997859E-2"/>
                  <c:y val="-0.109905976416445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32-41C6-A0DC-980F6635CA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'п. 3.1 (сл 60)'!$A$4:$A$5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'п. 3.1 (сл 60)'!$B$4:$B$5</c:f>
              <c:numCache>
                <c:formatCode>General</c:formatCode>
                <c:ptCount val="2"/>
                <c:pt idx="0">
                  <c:v>55.9</c:v>
                </c:pt>
                <c:pt idx="1">
                  <c:v>44.1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32-41C6-A0DC-980F6635C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682989744353153"/>
          <c:y val="0.79769238442222834"/>
          <c:w val="0.59339509611367491"/>
          <c:h val="0.109755214384975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217942499165995"/>
          <c:y val="0"/>
          <c:w val="0.52886094752476143"/>
          <c:h val="0.775523940336884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rgbClr val="E8A2B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75.599999999999994</c:v>
                </c:pt>
                <c:pt idx="1">
                  <c:v>11.7</c:v>
                </c:pt>
                <c:pt idx="2">
                  <c:v>12.7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5D-4DCD-B1BF-B76A5F7009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69.400000000000006</c:v>
                </c:pt>
                <c:pt idx="1">
                  <c:v>15.2</c:v>
                </c:pt>
                <c:pt idx="2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5D-4DCD-B1BF-B76A5F70097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-13"/>
        <c:axId val="541337967"/>
        <c:axId val="1841160623"/>
      </c:barChart>
      <c:catAx>
        <c:axId val="5413379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41160623"/>
        <c:crosses val="autoZero"/>
        <c:auto val="1"/>
        <c:lblAlgn val="ctr"/>
        <c:lblOffset val="100"/>
        <c:noMultiLvlLbl val="0"/>
      </c:catAx>
      <c:valAx>
        <c:axId val="18411606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41337967"/>
        <c:crosses val="autoZero"/>
        <c:crossBetween val="between"/>
      </c:valAx>
      <c:spPr>
        <a:noFill/>
        <a:ln w="12700">
          <a:noFill/>
        </a:ln>
        <a:effectLst/>
      </c:spPr>
    </c:plotArea>
    <c:legend>
      <c:legendPos val="b"/>
      <c:layout>
        <c:manualLayout>
          <c:xMode val="edge"/>
          <c:yMode val="edge"/>
          <c:x val="2.9552371477328761E-2"/>
          <c:y val="0.8441268189520279"/>
          <c:w val="0.91415448592094983"/>
          <c:h val="6.63731034178869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134096694053059"/>
          <c:w val="1"/>
          <c:h val="0.494016696290758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rgbClr val="8DB4E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1.07646914729233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F70-47AC-825D-8373737F34F7}"/>
                </c:ext>
              </c:extLst>
            </c:dLbl>
            <c:dLbl>
              <c:idx val="3"/>
              <c:layout>
                <c:manualLayout>
                  <c:x val="-9.8915721197984318E-17"/>
                  <c:y val="-1.61470372093851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F70-47AC-825D-8373737F34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16.5</c:v>
                </c:pt>
                <c:pt idx="1">
                  <c:v>26.5</c:v>
                </c:pt>
                <c:pt idx="2">
                  <c:v>17.399999999999999</c:v>
                </c:pt>
                <c:pt idx="3">
                  <c:v>24.1</c:v>
                </c:pt>
                <c:pt idx="4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70-47AC-825D-8373737F34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36446514974804E-17"/>
                  <c:y val="2.15293829458467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F70-47AC-825D-8373737F34F7}"/>
                </c:ext>
              </c:extLst>
            </c:dLbl>
            <c:dLbl>
              <c:idx val="3"/>
              <c:layout>
                <c:manualLayout>
                  <c:x val="-9.8915721197984318E-17"/>
                  <c:y val="2.15293829458468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70-47AC-825D-8373737F34F7}"/>
                </c:ext>
              </c:extLst>
            </c:dLbl>
            <c:dLbl>
              <c:idx val="4"/>
              <c:layout>
                <c:manualLayout>
                  <c:x val="0"/>
                  <c:y val="1.61470372093851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F70-47AC-825D-8373737F34F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9.8000000000000007</c:v>
                </c:pt>
                <c:pt idx="1">
                  <c:v>29.7</c:v>
                </c:pt>
                <c:pt idx="2">
                  <c:v>32</c:v>
                </c:pt>
                <c:pt idx="3">
                  <c:v>23.1</c:v>
                </c:pt>
                <c:pt idx="4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70-47AC-825D-8373737F34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-10"/>
        <c:axId val="1993671247"/>
        <c:axId val="1938847503"/>
      </c:barChart>
      <c:catAx>
        <c:axId val="1993671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938847503"/>
        <c:crosses val="autoZero"/>
        <c:auto val="1"/>
        <c:lblAlgn val="ctr"/>
        <c:lblOffset val="100"/>
        <c:noMultiLvlLbl val="0"/>
      </c:catAx>
      <c:valAx>
        <c:axId val="1938847503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93671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160213456502884"/>
          <c:y val="0.85580229584593104"/>
          <c:w val="0.80219098375263953"/>
          <c:h val="5.80801723706817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200" b="1" i="0" u="none" strike="noStrike" kern="1200" spc="0" baseline="0">
                <a:solidFill>
                  <a:srgbClr val="4F4B68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b="1" i="0" u="none" strike="noStrike" kern="1200" spc="0" baseline="0" dirty="0">
                <a:solidFill>
                  <a:srgbClr val="4F4B68"/>
                </a:solidFill>
                <a:latin typeface="Century Gothic" panose="020B0502020202020204" pitchFamily="34" charset="0"/>
                <a:ea typeface="+mn-ea"/>
                <a:cs typeface="+mn-cs"/>
              </a:rPr>
              <a:t>Кандидаты </a:t>
            </a:r>
            <a:br>
              <a:rPr lang="ru-RU" sz="1200" b="1" i="0" u="none" strike="noStrike" kern="1200" spc="0" baseline="0" dirty="0">
                <a:solidFill>
                  <a:srgbClr val="4F4B68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ru-RU" sz="1200" b="1" i="0" u="none" strike="noStrike" kern="1200" spc="0" baseline="0" dirty="0">
                <a:solidFill>
                  <a:srgbClr val="4F4B68"/>
                </a:solidFill>
                <a:latin typeface="Century Gothic" panose="020B0502020202020204" pitchFamily="34" charset="0"/>
                <a:ea typeface="+mn-ea"/>
                <a:cs typeface="+mn-cs"/>
              </a:rPr>
              <a:t>наук</a:t>
            </a:r>
          </a:p>
        </c:rich>
      </c:tx>
      <c:layout>
        <c:manualLayout>
          <c:xMode val="edge"/>
          <c:yMode val="edge"/>
          <c:x val="0.3542898804316126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200" b="1" i="0" u="none" strike="noStrike" kern="1200" spc="0" baseline="0">
              <a:solidFill>
                <a:srgbClr val="4F4B68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150189559638377"/>
          <c:y val="0.22281083872211765"/>
          <c:w val="0.39460937753151226"/>
          <c:h val="0.56447421054753999"/>
        </c:manualLayout>
      </c:layout>
      <c:doughnutChart>
        <c:varyColors val="1"/>
        <c:ser>
          <c:idx val="0"/>
          <c:order val="0"/>
          <c:spPr>
            <a:solidFill>
              <a:srgbClr val="93CDDD"/>
            </a:solidFill>
          </c:spPr>
          <c:dPt>
            <c:idx val="0"/>
            <c:bubble3D val="0"/>
            <c:spPr>
              <a:solidFill>
                <a:srgbClr val="93CD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3A-4C03-A9A7-CE4AF1AAF400}"/>
              </c:ext>
            </c:extLst>
          </c:dPt>
          <c:dPt>
            <c:idx val="1"/>
            <c:bubble3D val="0"/>
            <c:spPr>
              <a:solidFill>
                <a:srgbClr val="CCC1D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3A-4C03-A9A7-CE4AF1AAF400}"/>
              </c:ext>
            </c:extLst>
          </c:dPt>
          <c:dLbls>
            <c:dLbl>
              <c:idx val="0"/>
              <c:layout>
                <c:manualLayout>
                  <c:x val="0.1111111111111111"/>
                  <c:y val="0.15305368049603854"/>
                </c:manualLayout>
              </c:layout>
              <c:tx>
                <c:rich>
                  <a:bodyPr/>
                  <a:lstStyle/>
                  <a:p>
                    <a:fld id="{6AC0140E-D926-459E-B1B9-4AB04E823198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13A-4C03-A9A7-CE4AF1AAF400}"/>
                </c:ext>
              </c:extLst>
            </c:dLbl>
            <c:dLbl>
              <c:idx val="1"/>
              <c:layout>
                <c:manualLayout>
                  <c:x val="-0.11934156378600823"/>
                  <c:y val="-0.123620280400646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3A-4C03-A9A7-CE4AF1AAF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'п. 3.1 (сл 60)'!$A$16:$A$17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'п. 3.1 (сл 60)'!$B$16:$B$17</c:f>
              <c:numCache>
                <c:formatCode>General</c:formatCode>
                <c:ptCount val="2"/>
                <c:pt idx="0">
                  <c:v>53.5</c:v>
                </c:pt>
                <c:pt idx="1">
                  <c:v>46.5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3A-4C03-A9A7-CE4AF1AAF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66413821592002"/>
          <c:y val="0.1388317964670592"/>
          <c:w val="0.26674003818360531"/>
          <c:h val="0.4340591430012050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3CD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68-4F57-8288-7227020F3397}"/>
              </c:ext>
            </c:extLst>
          </c:dPt>
          <c:dPt>
            <c:idx val="1"/>
            <c:bubble3D val="0"/>
            <c:spPr>
              <a:solidFill>
                <a:srgbClr val="BFBFB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68-4F57-8288-7227020F3397}"/>
              </c:ext>
            </c:extLst>
          </c:dPt>
          <c:dPt>
            <c:idx val="2"/>
            <c:bubble3D val="0"/>
            <c:spPr>
              <a:solidFill>
                <a:srgbClr val="E8A2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68-4F57-8288-7227020F3397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68-4F57-8288-7227020F3397}"/>
              </c:ext>
            </c:extLst>
          </c:dPt>
          <c:dLbls>
            <c:dLbl>
              <c:idx val="0"/>
              <c:layout>
                <c:manualLayout>
                  <c:x val="6.2528812899513578E-2"/>
                  <c:y val="-7.4492237488015756E-2"/>
                </c:manualLayout>
              </c:layout>
              <c:tx>
                <c:rich>
                  <a:bodyPr/>
                  <a:lstStyle/>
                  <a:p>
                    <a:fld id="{6E471F8B-BDDE-472D-9A23-07C7F83DAE20}" type="VALUE">
                      <a:rPr lang="en-US">
                        <a:solidFill>
                          <a:srgbClr val="31859C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168-4F57-8288-7227020F3397}"/>
                </c:ext>
              </c:extLst>
            </c:dLbl>
            <c:dLbl>
              <c:idx val="1"/>
              <c:layout>
                <c:manualLayout>
                  <c:x val="6.4613106662830697E-2"/>
                  <c:y val="7.1226060352268486E-2"/>
                </c:manualLayout>
              </c:layout>
              <c:tx>
                <c:rich>
                  <a:bodyPr/>
                  <a:lstStyle/>
                  <a:p>
                    <a:fld id="{0DF87EC8-AFB4-473A-A083-58D39E5919CF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168-4F57-8288-7227020F3397}"/>
                </c:ext>
              </c:extLst>
            </c:dLbl>
            <c:dLbl>
              <c:idx val="2"/>
              <c:layout>
                <c:manualLayout>
                  <c:x val="-7.7118869242733409E-2"/>
                  <c:y val="-6.1050908873373014E-2"/>
                </c:manualLayout>
              </c:layout>
              <c:tx>
                <c:rich>
                  <a:bodyPr/>
                  <a:lstStyle/>
                  <a:p>
                    <a:fld id="{F107F078-7377-4E91-BD9B-78E1A7D09F9E}" type="VALUE">
                      <a:rPr lang="en-US">
                        <a:solidFill>
                          <a:srgbClr val="E98BA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168-4F57-8288-7227020F3397}"/>
                </c:ext>
              </c:extLst>
            </c:dLbl>
            <c:dLbl>
              <c:idx val="3"/>
              <c:layout>
                <c:manualLayout>
                  <c:x val="0"/>
                  <c:y val="-9.835979762932325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rgbClr val="0070C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fld id="{020F0CEF-E040-43E2-93C1-812C4D79D69E}" type="VALUE">
                      <a:rPr lang="en-US">
                        <a:solidFill>
                          <a:srgbClr val="0070C0"/>
                        </a:solidFill>
                      </a:rPr>
                      <a:pPr>
                        <a:defRPr sz="1600" b="1">
                          <a:solidFill>
                            <a:srgbClr val="0070C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168-4F57-8288-7227020F33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'п. 3.4 (сл 69)'!$A$5:$A$8</c:f>
              <c:strCache>
                <c:ptCount val="4"/>
                <c:pt idx="0">
                  <c:v>Да, хватает в полной мере</c:v>
                </c:pt>
                <c:pt idx="1">
                  <c:v>Не всегда хватает</c:v>
                </c:pt>
                <c:pt idx="2">
                  <c:v>Нет, совсем не хватает </c:v>
                </c:pt>
                <c:pt idx="3">
                  <c:v>Затрудняюсь ответить</c:v>
                </c:pt>
              </c:strCache>
            </c:strRef>
          </c:cat>
          <c:val>
            <c:numRef>
              <c:f>'п. 3.4 (сл 69)'!$B$5:$B$8</c:f>
              <c:numCache>
                <c:formatCode>0.0</c:formatCode>
                <c:ptCount val="4"/>
                <c:pt idx="0">
                  <c:v>17.2</c:v>
                </c:pt>
                <c:pt idx="1">
                  <c:v>49.3</c:v>
                </c:pt>
                <c:pt idx="2">
                  <c:v>31</c:v>
                </c:pt>
                <c:pt idx="3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168-4F57-8288-7227020F3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08472375147933"/>
          <c:y val="0.62850912655795443"/>
          <c:w val="0.63999897590605648"/>
          <c:h val="0.276020257008480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3978911172688782"/>
          <c:y val="3.8709542471728933E-2"/>
          <c:w val="0.35335839117671269"/>
          <c:h val="0.880514926096852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'[Рис. двумерки по полу.xlsx]6'!$B$2</c:f>
              <c:strCache>
                <c:ptCount val="1"/>
                <c:pt idx="0">
                  <c:v>Мужчины, %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'[Рис. двумерки по полу.xlsx]6'!$A$3:$A$9</c:f>
              <c:strCache>
                <c:ptCount val="7"/>
                <c:pt idx="1">
                  <c:v>Вы, как руководитель темы курсовой, выпускной работы</c:v>
                </c:pt>
                <c:pt idx="2">
                  <c:v>Руководство кафедры, факультета</c:v>
                </c:pt>
                <c:pt idx="3">
                  <c:v>Он сам, так как имел карьерные цели</c:v>
                </c:pt>
                <c:pt idx="4">
                  <c:v>Советы со стороны родителей, членов семьи</c:v>
                </c:pt>
                <c:pt idx="5">
                  <c:v>Случайные обстоятельства</c:v>
                </c:pt>
                <c:pt idx="6">
                  <c:v>Затрудняюсь ответить</c:v>
                </c:pt>
              </c:strCache>
            </c:strRef>
          </c:cat>
          <c:val>
            <c:numRef>
              <c:f>'[Рис. двумерки по полу.xlsx]6'!$B$3:$B$9</c:f>
              <c:numCache>
                <c:formatCode>General</c:formatCode>
                <c:ptCount val="7"/>
                <c:pt idx="1">
                  <c:v>56.6</c:v>
                </c:pt>
                <c:pt idx="2">
                  <c:v>24.5</c:v>
                </c:pt>
                <c:pt idx="3">
                  <c:v>67.099999999999994</c:v>
                </c:pt>
                <c:pt idx="4">
                  <c:v>15.8</c:v>
                </c:pt>
                <c:pt idx="5">
                  <c:v>13.1</c:v>
                </c:pt>
                <c:pt idx="6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E0-492A-BA45-7403F9C23AAB}"/>
            </c:ext>
          </c:extLst>
        </c:ser>
        <c:ser>
          <c:idx val="1"/>
          <c:order val="1"/>
          <c:tx>
            <c:strRef>
              <c:f>'[Рис. двумерки по полу.xlsx]6'!$C$2</c:f>
              <c:strCache>
                <c:ptCount val="1"/>
                <c:pt idx="0">
                  <c:v>Женщины, %</c:v>
                </c:pt>
              </c:strCache>
            </c:strRef>
          </c:tx>
          <c:spPr>
            <a:solidFill>
              <a:srgbClr val="4BACC6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'[Рис. двумерки по полу.xlsx]6'!$A$3:$A$9</c:f>
              <c:strCache>
                <c:ptCount val="7"/>
                <c:pt idx="1">
                  <c:v>Вы, как руководитель темы курсовой, выпускной работы</c:v>
                </c:pt>
                <c:pt idx="2">
                  <c:v>Руководство кафедры, факультета</c:v>
                </c:pt>
                <c:pt idx="3">
                  <c:v>Он сам, так как имел карьерные цели</c:v>
                </c:pt>
                <c:pt idx="4">
                  <c:v>Советы со стороны родителей, членов семьи</c:v>
                </c:pt>
                <c:pt idx="5">
                  <c:v>Случайные обстоятельства</c:v>
                </c:pt>
                <c:pt idx="6">
                  <c:v>Затрудняюсь ответить</c:v>
                </c:pt>
              </c:strCache>
            </c:strRef>
          </c:cat>
          <c:val>
            <c:numRef>
              <c:f>'[Рис. двумерки по полу.xlsx]6'!$C$3:$C$9</c:f>
              <c:numCache>
                <c:formatCode>General</c:formatCode>
                <c:ptCount val="7"/>
                <c:pt idx="1">
                  <c:v>59.7</c:v>
                </c:pt>
                <c:pt idx="2">
                  <c:v>25.9</c:v>
                </c:pt>
                <c:pt idx="3">
                  <c:v>72.2</c:v>
                </c:pt>
                <c:pt idx="4">
                  <c:v>17.5</c:v>
                </c:pt>
                <c:pt idx="5">
                  <c:v>9.5</c:v>
                </c:pt>
                <c:pt idx="6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E0-492A-BA45-7403F9C23A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1"/>
        <c:axId val="371794880"/>
        <c:axId val="529444512"/>
      </c:barChart>
      <c:catAx>
        <c:axId val="37179488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29444512"/>
        <c:crosses val="autoZero"/>
        <c:auto val="1"/>
        <c:lblAlgn val="ctr"/>
        <c:lblOffset val="100"/>
        <c:noMultiLvlLbl val="0"/>
      </c:catAx>
      <c:valAx>
        <c:axId val="529444512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37179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424675574089825"/>
          <c:y val="0.93120152274901058"/>
          <c:w val="0.64402681372145554"/>
          <c:h val="5.3705045342095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  <c:userShapes r:id="rId5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65983552176532"/>
          <c:y val="0.18930715794913888"/>
          <c:w val="0.57964391280903182"/>
          <c:h val="0.66830692162093097"/>
        </c:manualLayout>
      </c:layout>
      <c:doughnutChart>
        <c:varyColors val="1"/>
        <c:ser>
          <c:idx val="0"/>
          <c:order val="0"/>
          <c:spPr>
            <a:solidFill>
              <a:srgbClr val="B3A2C7"/>
            </a:solidFill>
          </c:spPr>
          <c:dPt>
            <c:idx val="0"/>
            <c:bubble3D val="0"/>
            <c:spPr>
              <a:solidFill>
                <a:srgbClr val="93CD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6C-4A8B-8423-E7CBA84754C0}"/>
              </c:ext>
            </c:extLst>
          </c:dPt>
          <c:dPt>
            <c:idx val="1"/>
            <c:bubble3D val="0"/>
            <c:spPr>
              <a:solidFill>
                <a:srgbClr val="BFBFB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6C-4A8B-8423-E7CBA84754C0}"/>
              </c:ext>
            </c:extLst>
          </c:dPt>
          <c:dPt>
            <c:idx val="2"/>
            <c:bubble3D val="0"/>
            <c:spPr>
              <a:solidFill>
                <a:srgbClr val="E8A2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6C-4A8B-8423-E7CBA84754C0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46C-4A8B-8423-E7CBA84754C0}"/>
              </c:ext>
            </c:extLst>
          </c:dPt>
          <c:dLbls>
            <c:dLbl>
              <c:idx val="0"/>
              <c:layout>
                <c:manualLayout>
                  <c:x val="0.12997196586215554"/>
                  <c:y val="-0.14478544393269188"/>
                </c:manualLayout>
              </c:layout>
              <c:tx>
                <c:rich>
                  <a:bodyPr/>
                  <a:lstStyle/>
                  <a:p>
                    <a:fld id="{1DAB660B-53CE-4DCE-9D7A-89741B56E1A2}" type="VALUE">
                      <a:rPr lang="en-US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46C-4A8B-8423-E7CBA84754C0}"/>
                </c:ext>
              </c:extLst>
            </c:dLbl>
            <c:dLbl>
              <c:idx val="1"/>
              <c:layout>
                <c:manualLayout>
                  <c:x val="0.12100838200959316"/>
                  <c:y val="0.15501996136300386"/>
                </c:manualLayout>
              </c:layout>
              <c:tx>
                <c:rich>
                  <a:bodyPr/>
                  <a:lstStyle/>
                  <a:p>
                    <a:fld id="{7CB2A66D-4B6E-468C-94FC-A694F00B6D00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46C-4A8B-8423-E7CBA84754C0}"/>
                </c:ext>
              </c:extLst>
            </c:dLbl>
            <c:dLbl>
              <c:idx val="2"/>
              <c:layout>
                <c:manualLayout>
                  <c:x val="-0.13445375778843682"/>
                  <c:y val="-0.12401614300697711"/>
                </c:manualLayout>
              </c:layout>
              <c:tx>
                <c:rich>
                  <a:bodyPr/>
                  <a:lstStyle/>
                  <a:p>
                    <a:fld id="{DC67A11F-77F6-4445-A8F3-C1A591DF8320}" type="VALUE">
                      <a:rPr lang="en-US">
                        <a:solidFill>
                          <a:srgbClr val="E98BA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46C-4A8B-8423-E7CBA84754C0}"/>
                </c:ext>
              </c:extLst>
            </c:dLbl>
            <c:dLbl>
              <c:idx val="3"/>
              <c:layout>
                <c:manualLayout>
                  <c:x val="-4.0336127336531052E-2"/>
                  <c:y val="-0.135133081003845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rgbClr val="0070C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fld id="{0E4A1FF7-D500-41E5-9D05-BE89D832A492}" type="VALUE">
                      <a:rPr lang="en-US">
                        <a:solidFill>
                          <a:srgbClr val="0070C0"/>
                        </a:solidFill>
                      </a:rPr>
                      <a:pPr>
                        <a:defRPr sz="1600" b="1">
                          <a:solidFill>
                            <a:srgbClr val="0070C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46C-4A8B-8423-E7CBA84754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'п. 3.4 (сл 69)'!$A$21:$A$24</c:f>
              <c:strCache>
                <c:ptCount val="4"/>
                <c:pt idx="0">
                  <c:v>Да, хватает в полной мере</c:v>
                </c:pt>
                <c:pt idx="1">
                  <c:v>Не всегда хватает</c:v>
                </c:pt>
                <c:pt idx="2">
                  <c:v>Нет, совсем не хватает </c:v>
                </c:pt>
                <c:pt idx="3">
                  <c:v>Затрудняюсь ответить</c:v>
                </c:pt>
              </c:strCache>
            </c:strRef>
          </c:cat>
          <c:val>
            <c:numRef>
              <c:f>'п. 3.4 (сл 69)'!$B$21:$B$24</c:f>
              <c:numCache>
                <c:formatCode>0.0</c:formatCode>
                <c:ptCount val="4"/>
                <c:pt idx="0">
                  <c:v>10.7</c:v>
                </c:pt>
                <c:pt idx="1">
                  <c:v>52.2</c:v>
                </c:pt>
                <c:pt idx="2">
                  <c:v>34.700000000000003</c:v>
                </c:pt>
                <c:pt idx="3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6C-4A8B-8423-E7CBA8475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773752902543197"/>
          <c:y val="0.11465600125689714"/>
          <c:w val="0.48186857029113572"/>
          <c:h val="0.7951337360185847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96-40B6-9D9D-264F4BF90155}"/>
              </c:ext>
            </c:extLst>
          </c:dPt>
          <c:dPt>
            <c:idx val="1"/>
            <c:bubble3D val="0"/>
            <c:spPr>
              <a:solidFill>
                <a:srgbClr val="B585BD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96-40B6-9D9D-264F4BF901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96-40B6-9D9D-264F4BF901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B96-40B6-9D9D-264F4BF90155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96-40B6-9D9D-264F4BF90155}"/>
                </c:ext>
              </c:extLst>
            </c:dLbl>
            <c:dLbl>
              <c:idx val="1"/>
              <c:layout>
                <c:manualLayout>
                  <c:x val="-0.23243338251543511"/>
                  <c:y val="-0.128293164426395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69451498248726"/>
                      <c:h val="0.202785666590956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B96-40B6-9D9D-264F4BF901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Всего</c:v>
                </c:pt>
                <c:pt idx="1">
                  <c:v>Женщины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18.600000000000001</c:v>
                </c:pt>
                <c:pt idx="1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96-40B6-9D9D-264F4BF901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276833508398058"/>
          <c:y val="2.9186222515175476E-2"/>
          <c:w val="0.33082040758097586"/>
          <c:h val="0.878503417420435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'8'!$B$2</c:f>
              <c:strCache>
                <c:ptCount val="1"/>
                <c:pt idx="0">
                  <c:v>Мужчины, %</c:v>
                </c:pt>
              </c:strCache>
            </c:strRef>
          </c:tx>
          <c:spPr>
            <a:solidFill>
              <a:srgbClr val="D1D1D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5.30658591185008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C7-4EFA-B9D2-DE98395ED0C4}"/>
                </c:ext>
              </c:extLst>
            </c:dLbl>
            <c:dLbl>
              <c:idx val="4"/>
              <c:layout>
                <c:manualLayout>
                  <c:x val="0"/>
                  <c:y val="7.95987886777512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C7-4EFA-B9D2-DE98395ED0C4}"/>
                </c:ext>
              </c:extLst>
            </c:dLbl>
            <c:dLbl>
              <c:idx val="5"/>
              <c:layout>
                <c:manualLayout>
                  <c:x val="-1.4697271240939746E-16"/>
                  <c:y val="7.95987886777522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C7-4EFA-B9D2-DE98395ED0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'8'!$A$3:$A$10</c:f>
              <c:strCache>
                <c:ptCount val="8"/>
                <c:pt idx="1">
                  <c:v>Недостаточный уровень подготовки для поступления в аспирантуру </c:v>
                </c:pt>
                <c:pt idx="2">
                  <c:v>Недостаточный уровень современных знаний у научного руководителя</c:v>
                </c:pt>
                <c:pt idx="3">
                  <c:v>Недостаточно бюджета времени для работы с аспирантом</c:v>
                </c:pt>
                <c:pt idx="4">
                  <c:v>Сложности при синхронизации рабочего графика научного руководителя и аспиранта (соискателя)</c:v>
                </c:pt>
                <c:pt idx="5">
                  <c:v>Недостаточная самоорганизация аспиранта</c:v>
                </c:pt>
                <c:pt idx="6">
                  <c:v>Формальный подход кафедр (лабораторий) к аттестации аспирантов</c:v>
                </c:pt>
                <c:pt idx="7">
                  <c:v>Конфликтные отношения с аспирантом (соискателем)</c:v>
                </c:pt>
              </c:strCache>
            </c:strRef>
          </c:cat>
          <c:val>
            <c:numRef>
              <c:f>'8'!$B$3:$B$10</c:f>
              <c:numCache>
                <c:formatCode>General</c:formatCode>
                <c:ptCount val="8"/>
                <c:pt idx="1">
                  <c:v>57.8</c:v>
                </c:pt>
                <c:pt idx="2">
                  <c:v>8.9</c:v>
                </c:pt>
                <c:pt idx="3">
                  <c:v>59.6</c:v>
                </c:pt>
                <c:pt idx="4">
                  <c:v>32.9</c:v>
                </c:pt>
                <c:pt idx="5">
                  <c:v>63.3</c:v>
                </c:pt>
                <c:pt idx="6">
                  <c:v>16.3</c:v>
                </c:pt>
                <c:pt idx="7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F6-4157-B357-D5CE2D508EAC}"/>
            </c:ext>
          </c:extLst>
        </c:ser>
        <c:ser>
          <c:idx val="1"/>
          <c:order val="1"/>
          <c:tx>
            <c:strRef>
              <c:f>'8'!$C$2</c:f>
              <c:strCache>
                <c:ptCount val="1"/>
                <c:pt idx="0">
                  <c:v>Женщины, %</c:v>
                </c:pt>
              </c:strCache>
            </c:strRef>
          </c:tx>
          <c:spPr>
            <a:solidFill>
              <a:srgbClr val="E8A0C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'8'!$A$3:$A$10</c:f>
              <c:strCache>
                <c:ptCount val="8"/>
                <c:pt idx="1">
                  <c:v>Недостаточный уровень подготовки для поступления в аспирантуру </c:v>
                </c:pt>
                <c:pt idx="2">
                  <c:v>Недостаточный уровень современных знаний у научного руководителя</c:v>
                </c:pt>
                <c:pt idx="3">
                  <c:v>Недостаточно бюджета времени для работы с аспирантом</c:v>
                </c:pt>
                <c:pt idx="4">
                  <c:v>Сложности при синхронизации рабочего графика научного руководителя и аспиранта (соискателя)</c:v>
                </c:pt>
                <c:pt idx="5">
                  <c:v>Недостаточная самоорганизация аспиранта</c:v>
                </c:pt>
                <c:pt idx="6">
                  <c:v>Формальный подход кафедр (лабораторий) к аттестации аспирантов</c:v>
                </c:pt>
                <c:pt idx="7">
                  <c:v>Конфликтные отношения с аспирантом (соискателем)</c:v>
                </c:pt>
              </c:strCache>
            </c:strRef>
          </c:cat>
          <c:val>
            <c:numRef>
              <c:f>'8'!$C$3:$C$10</c:f>
              <c:numCache>
                <c:formatCode>General</c:formatCode>
                <c:ptCount val="8"/>
                <c:pt idx="1">
                  <c:v>50.7</c:v>
                </c:pt>
                <c:pt idx="2">
                  <c:v>6.4</c:v>
                </c:pt>
                <c:pt idx="3">
                  <c:v>65.3</c:v>
                </c:pt>
                <c:pt idx="4">
                  <c:v>37.4</c:v>
                </c:pt>
                <c:pt idx="5" formatCode="0.0">
                  <c:v>64</c:v>
                </c:pt>
                <c:pt idx="6">
                  <c:v>13.1</c:v>
                </c:pt>
                <c:pt idx="7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F6-4157-B357-D5CE2D508E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3"/>
        <c:overlap val="-16"/>
        <c:axId val="524464064"/>
        <c:axId val="529442016"/>
      </c:barChart>
      <c:catAx>
        <c:axId val="52446406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29442016"/>
        <c:crosses val="autoZero"/>
        <c:auto val="1"/>
        <c:lblAlgn val="ctr"/>
        <c:lblOffset val="100"/>
        <c:noMultiLvlLbl val="0"/>
      </c:catAx>
      <c:valAx>
        <c:axId val="5294420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24464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412694044096111"/>
          <c:y val="0.93687586245078636"/>
          <c:w val="0.53362442051893222"/>
          <c:h val="4.7204379813663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379279119152329E-2"/>
          <c:y val="4.1083099906629318E-2"/>
          <c:w val="0.68366930189574893"/>
          <c:h val="0.917833800186741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'разд. 3.5'!$C$2:$C$3</c:f>
              <c:strCache>
                <c:ptCount val="2"/>
                <c:pt idx="0">
                  <c:v>Женщины, %</c:v>
                </c:pt>
              </c:strCache>
            </c:strRef>
          </c:tx>
          <c:spPr>
            <a:solidFill>
              <a:srgbClr val="E8A2B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'разд. 3.5'!$A$3:$A$13</c:f>
              <c:strCache>
                <c:ptCount val="10"/>
                <c:pt idx="0">
                  <c:v>Психологические </c:v>
                </c:pt>
                <c:pt idx="1">
                  <c:v>Отсутствие финансов на защиту</c:v>
                </c:pt>
                <c:pt idx="2">
                  <c:v>Неактуальные результаты исследования, тема диссертации</c:v>
                </c:pt>
                <c:pt idx="3">
                  <c:v>Снижение интереса в процессе работы к науке</c:v>
                </c:pt>
                <c:pt idx="4">
                  <c:v>Недостаточная мотивация научного руководителя</c:v>
                </c:pt>
                <c:pt idx="5">
                  <c:v>Недостаточная мотивация аспиранта (соискателя)</c:v>
                </c:pt>
                <c:pt idx="6">
                  <c:v>Ограниченность доступа к источникам информации</c:v>
                </c:pt>
                <c:pt idx="7">
                  <c:v>Отсутствие взаимосвязей между сферами науки и производства</c:v>
                </c:pt>
                <c:pt idx="8">
                  <c:v>Карьерные перспективы в другой сфере</c:v>
                </c:pt>
                <c:pt idx="9">
                  <c:v>Переезд в другую страну, другой город </c:v>
                </c:pt>
              </c:strCache>
            </c:strRef>
          </c:cat>
          <c:val>
            <c:numRef>
              <c:f>'разд. 3.5'!$C$2:$C$13</c:f>
              <c:numCache>
                <c:formatCode>General</c:formatCode>
                <c:ptCount val="11"/>
                <c:pt idx="1">
                  <c:v>19.7</c:v>
                </c:pt>
                <c:pt idx="2">
                  <c:v>28.9</c:v>
                </c:pt>
                <c:pt idx="3">
                  <c:v>7.2</c:v>
                </c:pt>
                <c:pt idx="4">
                  <c:v>45.1</c:v>
                </c:pt>
                <c:pt idx="5" formatCode="0.0">
                  <c:v>6</c:v>
                </c:pt>
                <c:pt idx="6">
                  <c:v>64.7</c:v>
                </c:pt>
                <c:pt idx="7">
                  <c:v>5.7</c:v>
                </c:pt>
                <c:pt idx="8">
                  <c:v>10.9</c:v>
                </c:pt>
                <c:pt idx="9">
                  <c:v>39.200000000000003</c:v>
                </c:pt>
                <c:pt idx="10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08-4467-9C16-748DD3BF9075}"/>
            </c:ext>
          </c:extLst>
        </c:ser>
        <c:ser>
          <c:idx val="1"/>
          <c:order val="1"/>
          <c:tx>
            <c:strRef>
              <c:f>'разд. 3.5'!$B$2:$B$3</c:f>
              <c:strCache>
                <c:ptCount val="2"/>
                <c:pt idx="0">
                  <c:v>Мужчины, %</c:v>
                </c:pt>
              </c:strCache>
            </c:strRef>
          </c:tx>
          <c:spPr>
            <a:solidFill>
              <a:srgbClr val="92C6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'разд. 3.5'!$A$3:$A$13</c:f>
              <c:strCache>
                <c:ptCount val="10"/>
                <c:pt idx="0">
                  <c:v>Психологические </c:v>
                </c:pt>
                <c:pt idx="1">
                  <c:v>Отсутствие финансов на защиту</c:v>
                </c:pt>
                <c:pt idx="2">
                  <c:v>Неактуальные результаты исследования, тема диссертации</c:v>
                </c:pt>
                <c:pt idx="3">
                  <c:v>Снижение интереса в процессе работы к науке</c:v>
                </c:pt>
                <c:pt idx="4">
                  <c:v>Недостаточная мотивация научного руководителя</c:v>
                </c:pt>
                <c:pt idx="5">
                  <c:v>Недостаточная мотивация аспиранта (соискателя)</c:v>
                </c:pt>
                <c:pt idx="6">
                  <c:v>Ограниченность доступа к источникам информации</c:v>
                </c:pt>
                <c:pt idx="7">
                  <c:v>Отсутствие взаимосвязей между сферами науки и производства</c:v>
                </c:pt>
                <c:pt idx="8">
                  <c:v>Карьерные перспективы в другой сфере</c:v>
                </c:pt>
                <c:pt idx="9">
                  <c:v>Переезд в другую страну, другой город </c:v>
                </c:pt>
              </c:strCache>
            </c:strRef>
          </c:cat>
          <c:val>
            <c:numRef>
              <c:f>'разд. 3.5'!$B$2:$B$13</c:f>
              <c:numCache>
                <c:formatCode>General</c:formatCode>
                <c:ptCount val="11"/>
                <c:pt idx="1">
                  <c:v>19.899999999999999</c:v>
                </c:pt>
                <c:pt idx="2">
                  <c:v>25.8</c:v>
                </c:pt>
                <c:pt idx="3">
                  <c:v>9.1999999999999993</c:v>
                </c:pt>
                <c:pt idx="4">
                  <c:v>45.1</c:v>
                </c:pt>
                <c:pt idx="5">
                  <c:v>9.1</c:v>
                </c:pt>
                <c:pt idx="6">
                  <c:v>68.8</c:v>
                </c:pt>
                <c:pt idx="7">
                  <c:v>5.3</c:v>
                </c:pt>
                <c:pt idx="8">
                  <c:v>14.5</c:v>
                </c:pt>
                <c:pt idx="9">
                  <c:v>40.5</c:v>
                </c:pt>
                <c:pt idx="10" formatCode="0.0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08-4467-9C16-748DD3BF907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"/>
        <c:axId val="385238480"/>
        <c:axId val="385243056"/>
      </c:barChart>
      <c:catAx>
        <c:axId val="3852384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243056"/>
        <c:crosses val="autoZero"/>
        <c:auto val="1"/>
        <c:lblAlgn val="ctr"/>
        <c:lblOffset val="100"/>
        <c:noMultiLvlLbl val="0"/>
      </c:catAx>
      <c:valAx>
        <c:axId val="3852430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523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1096898324428601E-3"/>
          <c:y val="0.86676832756559374"/>
          <c:w val="0.65709239377442907"/>
          <c:h val="5.95251025176307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="1">
          <a:solidFill>
            <a:schemeClr val="tx1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602459137528452E-2"/>
          <c:y val="3.0313472114209532E-2"/>
          <c:w val="0.64158720775574141"/>
          <c:h val="0.867723030774358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'разд. 3.5'!$B$16</c:f>
              <c:strCache>
                <c:ptCount val="1"/>
                <c:pt idx="0">
                  <c:v>Кандидаты наук, %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'разд. 3.5'!$A$17:$A$26</c:f>
              <c:strCache>
                <c:ptCount val="10"/>
                <c:pt idx="0">
                  <c:v>Психологические</c:v>
                </c:pt>
                <c:pt idx="1">
                  <c:v>Отсутствие финансов на защиту</c:v>
                </c:pt>
                <c:pt idx="2">
                  <c:v>Неактуальные результаты исследования, тема диссертации</c:v>
                </c:pt>
                <c:pt idx="3">
                  <c:v>Снижение интереса в процессе работы к науке</c:v>
                </c:pt>
                <c:pt idx="4">
                  <c:v>Недостаточная мотивация научного руководителя</c:v>
                </c:pt>
                <c:pt idx="5">
                  <c:v>Недостаточная мотивация аспиранта (соискателя)</c:v>
                </c:pt>
                <c:pt idx="6">
                  <c:v>Ограниченность доступа к источникам информации</c:v>
                </c:pt>
                <c:pt idx="7">
                  <c:v>Отсутствие взаимосвязей между сферами науки и производства</c:v>
                </c:pt>
                <c:pt idx="8">
                  <c:v>Карьерные перспективы в другой сфере</c:v>
                </c:pt>
                <c:pt idx="9">
                  <c:v>Переезд в другую страну, другой город</c:v>
                </c:pt>
              </c:strCache>
            </c:strRef>
          </c:cat>
          <c:val>
            <c:numRef>
              <c:f>'разд. 3.5'!$B$17:$B$26</c:f>
              <c:numCache>
                <c:formatCode>#\ ##0.0</c:formatCode>
                <c:ptCount val="10"/>
                <c:pt idx="0">
                  <c:v>20.8</c:v>
                </c:pt>
                <c:pt idx="1">
                  <c:v>29.2</c:v>
                </c:pt>
                <c:pt idx="2">
                  <c:v>8.9</c:v>
                </c:pt>
                <c:pt idx="3">
                  <c:v>47.1</c:v>
                </c:pt>
                <c:pt idx="4">
                  <c:v>9</c:v>
                </c:pt>
                <c:pt idx="5">
                  <c:v>63.2</c:v>
                </c:pt>
                <c:pt idx="6">
                  <c:v>5.0999999999999996</c:v>
                </c:pt>
                <c:pt idx="7">
                  <c:v>14.5</c:v>
                </c:pt>
                <c:pt idx="8">
                  <c:v>40.299999999999997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76-498E-996C-1D8DBFAC5F19}"/>
            </c:ext>
          </c:extLst>
        </c:ser>
        <c:ser>
          <c:idx val="1"/>
          <c:order val="1"/>
          <c:tx>
            <c:strRef>
              <c:f>'разд. 3.5'!$C$16</c:f>
              <c:strCache>
                <c:ptCount val="1"/>
                <c:pt idx="0">
                  <c:v>Доктора наук, %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'разд. 3.5'!$A$17:$A$26</c:f>
              <c:strCache>
                <c:ptCount val="10"/>
                <c:pt idx="0">
                  <c:v>Психологические</c:v>
                </c:pt>
                <c:pt idx="1">
                  <c:v>Отсутствие финансов на защиту</c:v>
                </c:pt>
                <c:pt idx="2">
                  <c:v>Неактуальные результаты исследования, тема диссертации</c:v>
                </c:pt>
                <c:pt idx="3">
                  <c:v>Снижение интереса в процессе работы к науке</c:v>
                </c:pt>
                <c:pt idx="4">
                  <c:v>Недостаточная мотивация научного руководителя</c:v>
                </c:pt>
                <c:pt idx="5">
                  <c:v>Недостаточная мотивация аспиранта (соискателя)</c:v>
                </c:pt>
                <c:pt idx="6">
                  <c:v>Ограниченность доступа к источникам информации</c:v>
                </c:pt>
                <c:pt idx="7">
                  <c:v>Отсутствие взаимосвязей между сферами науки и производства</c:v>
                </c:pt>
                <c:pt idx="8">
                  <c:v>Карьерные перспективы в другой сфере</c:v>
                </c:pt>
                <c:pt idx="9">
                  <c:v>Переезд в другую страну, другой город</c:v>
                </c:pt>
              </c:strCache>
            </c:strRef>
          </c:cat>
          <c:val>
            <c:numRef>
              <c:f>'разд. 3.5'!$C$17:$C$26</c:f>
              <c:numCache>
                <c:formatCode>General</c:formatCode>
                <c:ptCount val="10"/>
                <c:pt idx="0">
                  <c:v>19</c:v>
                </c:pt>
                <c:pt idx="1">
                  <c:v>26</c:v>
                </c:pt>
                <c:pt idx="2">
                  <c:v>7.9</c:v>
                </c:pt>
                <c:pt idx="3">
                  <c:v>43.5</c:v>
                </c:pt>
                <c:pt idx="4">
                  <c:v>6.8</c:v>
                </c:pt>
                <c:pt idx="5">
                  <c:v>69.5</c:v>
                </c:pt>
                <c:pt idx="6">
                  <c:v>5.6</c:v>
                </c:pt>
                <c:pt idx="7">
                  <c:v>11.6</c:v>
                </c:pt>
                <c:pt idx="8">
                  <c:v>39.799999999999997</c:v>
                </c:pt>
                <c:pt idx="9">
                  <c:v>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76-498E-996C-1D8DBFAC5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289118112"/>
        <c:axId val="121642896"/>
      </c:barChart>
      <c:catAx>
        <c:axId val="289118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642896"/>
        <c:crosses val="autoZero"/>
        <c:auto val="1"/>
        <c:lblAlgn val="ctr"/>
        <c:lblOffset val="100"/>
        <c:noMultiLvlLbl val="0"/>
      </c:catAx>
      <c:valAx>
        <c:axId val="12164289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28911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"/>
          <c:y val="0.8991038756110431"/>
          <c:w val="0.80017970620400203"/>
          <c:h val="4.57807205449394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65828224429909"/>
          <c:y val="4.1277919474668301E-2"/>
          <c:w val="0.36383445546850418"/>
          <c:h val="0.83442320220990795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'Вопрос 14 Женщины-мужчины'!$C$2</c:f>
              <c:strCache>
                <c:ptCount val="1"/>
                <c:pt idx="0">
                  <c:v>Женщины, %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9.64328940954203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EF-4CF4-BB39-2631F317246D}"/>
                </c:ext>
              </c:extLst>
            </c:dLbl>
            <c:dLbl>
              <c:idx val="1"/>
              <c:layout>
                <c:manualLayout>
                  <c:x val="1.795544625646104E-2"/>
                  <c:y val="1.2857719212722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EF-4CF4-BB39-2631F317246D}"/>
                </c:ext>
              </c:extLst>
            </c:dLbl>
            <c:dLbl>
              <c:idx val="2"/>
              <c:layout>
                <c:manualLayout>
                  <c:x val="-5.1301275018461323E-3"/>
                  <c:y val="1.2857719212722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EF-4CF4-BB39-2631F317246D}"/>
                </c:ext>
              </c:extLst>
            </c:dLbl>
            <c:dLbl>
              <c:idx val="3"/>
              <c:layout>
                <c:manualLayout>
                  <c:x val="1.539038250553802E-2"/>
                  <c:y val="-2.946526614388770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EF-4CF4-BB39-2631F31724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'Вопрос 14 Женщины-мужчины'!$A$3:$A$6</c:f>
              <c:strCache>
                <c:ptCount val="4"/>
                <c:pt idx="0">
                  <c:v>Затрудняюсь ответить</c:v>
                </c:pt>
                <c:pt idx="1">
                  <c:v>Позитивно, больших проблем не вижу</c:v>
                </c:pt>
                <c:pt idx="2">
                  <c:v>Система подготовки научных кадров в настоящее время находится в кризисе</c:v>
                </c:pt>
                <c:pt idx="3">
                  <c:v>В целом позитивно, но в системе подготовки научных кадров есть серьезные проблемы</c:v>
                </c:pt>
              </c:strCache>
            </c:strRef>
          </c:cat>
          <c:val>
            <c:numRef>
              <c:f>'Вопрос 14 Женщины-мужчины'!$C$3:$C$6</c:f>
              <c:numCache>
                <c:formatCode>###0.0</c:formatCode>
                <c:ptCount val="4"/>
                <c:pt idx="0">
                  <c:v>5.4095826893353935</c:v>
                </c:pt>
                <c:pt idx="1">
                  <c:v>12.519319938176199</c:v>
                </c:pt>
                <c:pt idx="2">
                  <c:v>29.057187017001546</c:v>
                </c:pt>
                <c:pt idx="3">
                  <c:v>53.013910355486857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17-4665-ACA9-7CAEB6337315}"/>
            </c:ext>
          </c:extLst>
        </c:ser>
        <c:ser>
          <c:idx val="0"/>
          <c:order val="1"/>
          <c:tx>
            <c:strRef>
              <c:f>'Вопрос 14 Женщины-мужчины'!$B$2</c:f>
              <c:strCache>
                <c:ptCount val="1"/>
                <c:pt idx="0">
                  <c:v>Мужчины, %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7.6951912527690571E-3"/>
                  <c:y val="-5.893053228777540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EF-4CF4-BB39-2631F317246D}"/>
                </c:ext>
              </c:extLst>
            </c:dLbl>
            <c:dLbl>
              <c:idx val="3"/>
              <c:layout>
                <c:manualLayout>
                  <c:x val="-5.1301275018460378E-3"/>
                  <c:y val="-3.21442980318071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EF-4CF4-BB39-2631F31724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'Вопрос 14 Женщины-мужчины'!$A$3:$A$6</c:f>
              <c:strCache>
                <c:ptCount val="4"/>
                <c:pt idx="0">
                  <c:v>Затрудняюсь ответить</c:v>
                </c:pt>
                <c:pt idx="1">
                  <c:v>Позитивно, больших проблем не вижу</c:v>
                </c:pt>
                <c:pt idx="2">
                  <c:v>Система подготовки научных кадров в настоящее время находится в кризисе</c:v>
                </c:pt>
                <c:pt idx="3">
                  <c:v>В целом позитивно, но в системе подготовки научных кадров есть серьезные проблемы</c:v>
                </c:pt>
              </c:strCache>
            </c:strRef>
          </c:cat>
          <c:val>
            <c:numRef>
              <c:f>'Вопрос 14 Женщины-мужчины'!$B$3:$B$6</c:f>
              <c:numCache>
                <c:formatCode>###0.0</c:formatCode>
                <c:ptCount val="4"/>
                <c:pt idx="0">
                  <c:v>3.799873337555415</c:v>
                </c:pt>
                <c:pt idx="1">
                  <c:v>8.3597213426219117</c:v>
                </c:pt>
                <c:pt idx="2">
                  <c:v>43.001899936668778</c:v>
                </c:pt>
                <c:pt idx="3">
                  <c:v>44.838505383153894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17-4665-ACA9-7CAEB63373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-11"/>
        <c:axId val="414623040"/>
        <c:axId val="375917216"/>
      </c:barChart>
      <c:catAx>
        <c:axId val="4146230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5917216"/>
        <c:crosses val="autoZero"/>
        <c:auto val="1"/>
        <c:lblAlgn val="ctr"/>
        <c:lblOffset val="100"/>
        <c:noMultiLvlLbl val="0"/>
      </c:catAx>
      <c:valAx>
        <c:axId val="375917216"/>
        <c:scaling>
          <c:orientation val="minMax"/>
        </c:scaling>
        <c:delete val="1"/>
        <c:axPos val="b"/>
        <c:numFmt formatCode="###0.0" sourceLinked="1"/>
        <c:majorTickMark val="none"/>
        <c:minorTickMark val="none"/>
        <c:tickLblPos val="nextTo"/>
        <c:crossAx val="414623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73721406361913"/>
          <c:y val="0.91072384493086711"/>
          <c:w val="0.71030412365303863"/>
          <c:h val="6.6760903634820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791501661105755"/>
          <c:y val="6.2792694894358445E-2"/>
          <c:w val="0.4032619434160839"/>
          <c:h val="0.755424065660392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'Вопрос 14 Отрасли науки'!$A$3</c:f>
              <c:strCache>
                <c:ptCount val="1"/>
                <c:pt idx="0">
                  <c:v>Позитивно, больших проблем не вижу</c:v>
                </c:pt>
              </c:strCache>
            </c:strRef>
          </c:tx>
          <c:spPr>
            <a:solidFill>
              <a:srgbClr val="CFB4D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'Вопрос 14 Отрасли науки'!$B$2:$G$2</c:f>
              <c:strCache>
                <c:ptCount val="6"/>
                <c:pt idx="0">
                  <c:v>Техническое, %</c:v>
                </c:pt>
                <c:pt idx="1">
                  <c:v>Естественнонаучное, %</c:v>
                </c:pt>
                <c:pt idx="2">
                  <c:v>Медицинское, %</c:v>
                </c:pt>
                <c:pt idx="3">
                  <c:v>Сельскохозяйственное, %</c:v>
                </c:pt>
                <c:pt idx="4">
                  <c:v>Общественное, %</c:v>
                </c:pt>
                <c:pt idx="5">
                  <c:v>Гуманитарное, %</c:v>
                </c:pt>
              </c:strCache>
            </c:strRef>
          </c:cat>
          <c:val>
            <c:numRef>
              <c:f>'Вопрос 14 Отрасли науки'!$B$3:$G$3</c:f>
              <c:numCache>
                <c:formatCode>###0.0</c:formatCode>
                <c:ptCount val="6"/>
                <c:pt idx="0">
                  <c:v>7.3232323232323235</c:v>
                </c:pt>
                <c:pt idx="1">
                  <c:v>10.082644628099173</c:v>
                </c:pt>
                <c:pt idx="2">
                  <c:v>14.788732394366196</c:v>
                </c:pt>
                <c:pt idx="3">
                  <c:v>16.402116402116402</c:v>
                </c:pt>
                <c:pt idx="4">
                  <c:v>3.8095238095238098</c:v>
                </c:pt>
                <c:pt idx="5">
                  <c:v>12.048192771084338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7F-4120-86F3-CDC4FAE5D32F}"/>
            </c:ext>
          </c:extLst>
        </c:ser>
        <c:ser>
          <c:idx val="1"/>
          <c:order val="1"/>
          <c:tx>
            <c:strRef>
              <c:f>'Вопрос 14 Отрасли науки'!$A$4</c:f>
              <c:strCache>
                <c:ptCount val="1"/>
                <c:pt idx="0">
                  <c:v>В целом позитивно, но в системе подготовки научных кадров есть серьезные проблемы</c:v>
                </c:pt>
              </c:strCache>
            </c:strRef>
          </c:tx>
          <c:spPr>
            <a:solidFill>
              <a:srgbClr val="93CDD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'Вопрос 14 Отрасли науки'!$B$2:$G$2</c:f>
              <c:strCache>
                <c:ptCount val="6"/>
                <c:pt idx="0">
                  <c:v>Техническое, %</c:v>
                </c:pt>
                <c:pt idx="1">
                  <c:v>Естественнонаучное, %</c:v>
                </c:pt>
                <c:pt idx="2">
                  <c:v>Медицинское, %</c:v>
                </c:pt>
                <c:pt idx="3">
                  <c:v>Сельскохозяйственное, %</c:v>
                </c:pt>
                <c:pt idx="4">
                  <c:v>Общественное, %</c:v>
                </c:pt>
                <c:pt idx="5">
                  <c:v>Гуманитарное, %</c:v>
                </c:pt>
              </c:strCache>
            </c:strRef>
          </c:cat>
          <c:val>
            <c:numRef>
              <c:f>'Вопрос 14 Отрасли науки'!$B$4:$G$4</c:f>
              <c:numCache>
                <c:formatCode>###0.0</c:formatCode>
                <c:ptCount val="6"/>
                <c:pt idx="0">
                  <c:v>46.717171717171716</c:v>
                </c:pt>
                <c:pt idx="1">
                  <c:v>48.595041322314046</c:v>
                </c:pt>
                <c:pt idx="2">
                  <c:v>52.112676056338024</c:v>
                </c:pt>
                <c:pt idx="3">
                  <c:v>57.671957671957671</c:v>
                </c:pt>
                <c:pt idx="4">
                  <c:v>38.571428571428577</c:v>
                </c:pt>
                <c:pt idx="5">
                  <c:v>48.554216867469876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7F-4120-86F3-CDC4FAE5D32F}"/>
            </c:ext>
          </c:extLst>
        </c:ser>
        <c:ser>
          <c:idx val="2"/>
          <c:order val="2"/>
          <c:tx>
            <c:strRef>
              <c:f>'Вопрос 14 Отрасли науки'!$A$5</c:f>
              <c:strCache>
                <c:ptCount val="1"/>
                <c:pt idx="0">
                  <c:v>Система подготовки научных кадров в настоящее время находится в кризисе</c:v>
                </c:pt>
              </c:strCache>
            </c:strRef>
          </c:tx>
          <c:spPr>
            <a:solidFill>
              <a:srgbClr val="E8A2B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'Вопрос 14 Отрасли науки'!$B$2:$G$2</c:f>
              <c:strCache>
                <c:ptCount val="6"/>
                <c:pt idx="0">
                  <c:v>Техническое, %</c:v>
                </c:pt>
                <c:pt idx="1">
                  <c:v>Естественнонаучное, %</c:v>
                </c:pt>
                <c:pt idx="2">
                  <c:v>Медицинское, %</c:v>
                </c:pt>
                <c:pt idx="3">
                  <c:v>Сельскохозяйственное, %</c:v>
                </c:pt>
                <c:pt idx="4">
                  <c:v>Общественное, %</c:v>
                </c:pt>
                <c:pt idx="5">
                  <c:v>Гуманитарное, %</c:v>
                </c:pt>
              </c:strCache>
            </c:strRef>
          </c:cat>
          <c:val>
            <c:numRef>
              <c:f>'Вопрос 14 Отрасли науки'!$B$5:$G$5</c:f>
              <c:numCache>
                <c:formatCode>###0.0</c:formatCode>
                <c:ptCount val="6"/>
                <c:pt idx="0">
                  <c:v>42.045454545454547</c:v>
                </c:pt>
                <c:pt idx="1">
                  <c:v>35.537190082644628</c:v>
                </c:pt>
                <c:pt idx="2">
                  <c:v>28.52112676056338</c:v>
                </c:pt>
                <c:pt idx="3">
                  <c:v>23.280423280423278</c:v>
                </c:pt>
                <c:pt idx="4">
                  <c:v>53.80952380952381</c:v>
                </c:pt>
                <c:pt idx="5">
                  <c:v>34.578313253012048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7F-4120-86F3-CDC4FAE5D32F}"/>
            </c:ext>
          </c:extLst>
        </c:ser>
        <c:ser>
          <c:idx val="3"/>
          <c:order val="3"/>
          <c:tx>
            <c:strRef>
              <c:f>'Вопрос 14 Отрасли науки'!$A$6</c:f>
              <c:strCache>
                <c:ptCount val="1"/>
                <c:pt idx="0">
                  <c:v>Затрудняюсь ответить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'Вопрос 14 Отрасли науки'!$B$2:$G$2</c:f>
              <c:strCache>
                <c:ptCount val="6"/>
                <c:pt idx="0">
                  <c:v>Техническое, %</c:v>
                </c:pt>
                <c:pt idx="1">
                  <c:v>Естественнонаучное, %</c:v>
                </c:pt>
                <c:pt idx="2">
                  <c:v>Медицинское, %</c:v>
                </c:pt>
                <c:pt idx="3">
                  <c:v>Сельскохозяйственное, %</c:v>
                </c:pt>
                <c:pt idx="4">
                  <c:v>Общественное, %</c:v>
                </c:pt>
                <c:pt idx="5">
                  <c:v>Гуманитарное, %</c:v>
                </c:pt>
              </c:strCache>
            </c:strRef>
          </c:cat>
          <c:val>
            <c:numRef>
              <c:f>'Вопрос 14 Отрасли науки'!$B$6:$G$6</c:f>
              <c:numCache>
                <c:formatCode>###0.0</c:formatCode>
                <c:ptCount val="6"/>
                <c:pt idx="0">
                  <c:v>3.9141414141414144</c:v>
                </c:pt>
                <c:pt idx="1">
                  <c:v>5.785123966942149</c:v>
                </c:pt>
                <c:pt idx="2">
                  <c:v>4.5774647887323949</c:v>
                </c:pt>
                <c:pt idx="3">
                  <c:v>2.6455026455026456</c:v>
                </c:pt>
                <c:pt idx="4">
                  <c:v>3.8095238095238098</c:v>
                </c:pt>
                <c:pt idx="5">
                  <c:v>4.8192771084337354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7F-4120-86F3-CDC4FAE5D3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5"/>
        <c:axId val="1873961695"/>
        <c:axId val="1878065759"/>
      </c:barChart>
      <c:catAx>
        <c:axId val="18739616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878065759"/>
        <c:crosses val="autoZero"/>
        <c:auto val="1"/>
        <c:lblAlgn val="ctr"/>
        <c:lblOffset val="1000"/>
        <c:noMultiLvlLbl val="0"/>
      </c:catAx>
      <c:valAx>
        <c:axId val="1878065759"/>
        <c:scaling>
          <c:orientation val="minMax"/>
        </c:scaling>
        <c:delete val="1"/>
        <c:axPos val="b"/>
        <c:numFmt formatCode="###0.0" sourceLinked="1"/>
        <c:majorTickMark val="none"/>
        <c:minorTickMark val="none"/>
        <c:tickLblPos val="nextTo"/>
        <c:crossAx val="1873961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0285716435412835"/>
          <c:w val="0.82415155783168659"/>
          <c:h val="0.115239320566273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921367991672009"/>
          <c:y val="2.6042581558463201E-2"/>
          <c:w val="0.35531529000162931"/>
          <c:h val="0.816518480135853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'22'!$B$2</c:f>
              <c:strCache>
                <c:ptCount val="1"/>
                <c:pt idx="0">
                  <c:v>Мужчины, %</c:v>
                </c:pt>
              </c:strCache>
            </c:strRef>
          </c:tx>
          <c:spPr>
            <a:solidFill>
              <a:srgbClr val="D1D1D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'22'!$A$3:$A$8</c:f>
              <c:strCache>
                <c:ptCount val="6"/>
                <c:pt idx="1">
                  <c:v>Расширение целевой аспирантуры </c:v>
                </c:pt>
                <c:pt idx="2">
                  <c:v>Повышение стипендий аспирантов до минимального уровня оплаты труда</c:v>
                </c:pt>
                <c:pt idx="3">
                  <c:v>Грантовая поддержка аспирантов со значимыми научными результатами</c:v>
                </c:pt>
                <c:pt idx="4">
                  <c:v>Грантовая поддержка аспирантов по тематике приоритетных направлений НТР</c:v>
                </c:pt>
                <c:pt idx="5">
                  <c:v>Стимулирование научных руководителей после защиты аспиранта (соискателя)</c:v>
                </c:pt>
              </c:strCache>
            </c:strRef>
          </c:cat>
          <c:val>
            <c:numRef>
              <c:f>'22'!$B$3:$B$8</c:f>
              <c:numCache>
                <c:formatCode>General</c:formatCode>
                <c:ptCount val="6"/>
                <c:pt idx="1">
                  <c:v>35.700000000000003</c:v>
                </c:pt>
                <c:pt idx="2">
                  <c:v>73.599999999999994</c:v>
                </c:pt>
                <c:pt idx="3">
                  <c:v>58.4</c:v>
                </c:pt>
                <c:pt idx="4">
                  <c:v>43.2</c:v>
                </c:pt>
                <c:pt idx="5">
                  <c:v>70.400000000000006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4E-4789-B84F-636E9D803E5C}"/>
            </c:ext>
          </c:extLst>
        </c:ser>
        <c:ser>
          <c:idx val="1"/>
          <c:order val="1"/>
          <c:tx>
            <c:strRef>
              <c:f>'22'!$C$2</c:f>
              <c:strCache>
                <c:ptCount val="1"/>
                <c:pt idx="0">
                  <c:v>Женщины, %</c:v>
                </c:pt>
              </c:strCache>
            </c:strRef>
          </c:tx>
          <c:spPr>
            <a:solidFill>
              <a:srgbClr val="E8A0C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'22'!$A$3:$A$8</c:f>
              <c:strCache>
                <c:ptCount val="6"/>
                <c:pt idx="1">
                  <c:v>Расширение целевой аспирантуры </c:v>
                </c:pt>
                <c:pt idx="2">
                  <c:v>Повышение стипендий аспирантов до минимального уровня оплаты труда</c:v>
                </c:pt>
                <c:pt idx="3">
                  <c:v>Грантовая поддержка аспирантов со значимыми научными результатами</c:v>
                </c:pt>
                <c:pt idx="4">
                  <c:v>Грантовая поддержка аспирантов по тематике приоритетных направлений НТР</c:v>
                </c:pt>
                <c:pt idx="5">
                  <c:v>Стимулирование научных руководителей после защиты аспиранта (соискателя)</c:v>
                </c:pt>
              </c:strCache>
            </c:strRef>
          </c:cat>
          <c:val>
            <c:numRef>
              <c:f>'22'!$C$3:$C$8</c:f>
              <c:numCache>
                <c:formatCode>General</c:formatCode>
                <c:ptCount val="6"/>
                <c:pt idx="1">
                  <c:v>44.3</c:v>
                </c:pt>
                <c:pt idx="2">
                  <c:v>68.900000000000006</c:v>
                </c:pt>
                <c:pt idx="3">
                  <c:v>57.5</c:v>
                </c:pt>
                <c:pt idx="4">
                  <c:v>38.799999999999997</c:v>
                </c:pt>
                <c:pt idx="5">
                  <c:v>69.599999999999994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4E-4789-B84F-636E9D803E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-10"/>
        <c:axId val="386886176"/>
        <c:axId val="386889088"/>
      </c:barChart>
      <c:catAx>
        <c:axId val="386886176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386889088"/>
        <c:crosses val="autoZero"/>
        <c:auto val="1"/>
        <c:lblAlgn val="ctr"/>
        <c:lblOffset val="100"/>
        <c:noMultiLvlLbl val="0"/>
      </c:catAx>
      <c:valAx>
        <c:axId val="386889088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38688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8124966056148899E-2"/>
          <c:y val="0.8720727692763014"/>
          <c:w val="0.80632659516685412"/>
          <c:h val="4.14243532340382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556258966381392"/>
          <c:y val="7.1632995398567111E-3"/>
          <c:w val="0.40223962966776944"/>
          <c:h val="0.850743723464299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'23'!$B$2</c:f>
              <c:strCache>
                <c:ptCount val="1"/>
                <c:pt idx="0">
                  <c:v>Мужчины, %</c:v>
                </c:pt>
              </c:strCache>
            </c:strRef>
          </c:tx>
          <c:spPr>
            <a:solidFill>
              <a:srgbClr val="D1D1D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'23'!$A$3:$A$8</c:f>
              <c:strCache>
                <c:ptCount val="6"/>
                <c:pt idx="1">
                  <c:v>Сближение научной подготовки с практикой </c:v>
                </c:pt>
                <c:pt idx="2">
                  <c:v>Назначение консультанта наряду с научным руководителем</c:v>
                </c:pt>
                <c:pt idx="3">
                  <c:v>Многообразие аспирантских программ с индивидуальной траекторией подготовки</c:v>
                </c:pt>
                <c:pt idx="4">
                  <c:v>Расширение мобильности в период обучения в аспирантуре (получение сертификата для научной или производственной стажировки в другой организации)</c:v>
                </c:pt>
                <c:pt idx="5">
                  <c:v>Нет, не требует</c:v>
                </c:pt>
              </c:strCache>
            </c:strRef>
          </c:cat>
          <c:val>
            <c:numRef>
              <c:f>'23'!$B$3:$B$8</c:f>
              <c:numCache>
                <c:formatCode>General</c:formatCode>
                <c:ptCount val="6"/>
                <c:pt idx="1">
                  <c:v>64.599999999999994</c:v>
                </c:pt>
                <c:pt idx="2" formatCode="0.0">
                  <c:v>21</c:v>
                </c:pt>
                <c:pt idx="3" formatCode="0.0">
                  <c:v>31</c:v>
                </c:pt>
                <c:pt idx="4">
                  <c:v>43.9</c:v>
                </c:pt>
                <c:pt idx="5" formatCode="0.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1E-49C7-AA37-BDF407E452FA}"/>
            </c:ext>
          </c:extLst>
        </c:ser>
        <c:ser>
          <c:idx val="1"/>
          <c:order val="1"/>
          <c:tx>
            <c:strRef>
              <c:f>'23'!$C$2</c:f>
              <c:strCache>
                <c:ptCount val="1"/>
                <c:pt idx="0">
                  <c:v>Женщины, %</c:v>
                </c:pt>
              </c:strCache>
            </c:strRef>
          </c:tx>
          <c:spPr>
            <a:solidFill>
              <a:srgbClr val="E8A0C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'23'!$A$3:$A$8</c:f>
              <c:strCache>
                <c:ptCount val="6"/>
                <c:pt idx="1">
                  <c:v>Сближение научной подготовки с практикой </c:v>
                </c:pt>
                <c:pt idx="2">
                  <c:v>Назначение консультанта наряду с научным руководителем</c:v>
                </c:pt>
                <c:pt idx="3">
                  <c:v>Многообразие аспирантских программ с индивидуальной траекторией подготовки</c:v>
                </c:pt>
                <c:pt idx="4">
                  <c:v>Расширение мобильности в период обучения в аспирантуре (получение сертификата для научной или производственной стажировки в другой организации)</c:v>
                </c:pt>
                <c:pt idx="5">
                  <c:v>Нет, не требует</c:v>
                </c:pt>
              </c:strCache>
            </c:strRef>
          </c:cat>
          <c:val>
            <c:numRef>
              <c:f>'23'!$C$3:$C$8</c:f>
              <c:numCache>
                <c:formatCode>General</c:formatCode>
                <c:ptCount val="6"/>
                <c:pt idx="1">
                  <c:v>54.9</c:v>
                </c:pt>
                <c:pt idx="2">
                  <c:v>19.899999999999999</c:v>
                </c:pt>
                <c:pt idx="3">
                  <c:v>39.4</c:v>
                </c:pt>
                <c:pt idx="4">
                  <c:v>51.3</c:v>
                </c:pt>
                <c:pt idx="5" formatCode="0.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1E-49C7-AA37-BDF407E452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-10"/>
        <c:axId val="385035984"/>
        <c:axId val="385040144"/>
      </c:barChart>
      <c:catAx>
        <c:axId val="38503598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385040144"/>
        <c:crosses val="autoZero"/>
        <c:auto val="1"/>
        <c:lblAlgn val="ctr"/>
        <c:lblOffset val="100"/>
        <c:noMultiLvlLbl val="0"/>
      </c:catAx>
      <c:valAx>
        <c:axId val="385040144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38503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779939023959544"/>
          <c:y val="0.8438763565616012"/>
          <c:w val="0.71272931537832684"/>
          <c:h val="4.38986173139770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48432807266403"/>
          <c:y val="0.21756292067105637"/>
          <c:w val="0.4487597308996496"/>
          <c:h val="0.4029171724180609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E8A2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9E-4EE7-9B1E-2C1C5845E221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29E-4EE7-9B1E-2C1C5845E221}"/>
              </c:ext>
            </c:extLst>
          </c:dPt>
          <c:dPt>
            <c:idx val="2"/>
            <c:bubble3D val="0"/>
            <c:spPr>
              <a:solidFill>
                <a:srgbClr val="93CD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9E-4EE7-9B1E-2C1C5845E221}"/>
              </c:ext>
            </c:extLst>
          </c:dPt>
          <c:dLbls>
            <c:dLbl>
              <c:idx val="0"/>
              <c:layout>
                <c:manualLayout>
                  <c:x val="5.2569611401396668E-2"/>
                  <c:y val="-0.198028775569174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9E-4EE7-9B1E-2C1C5845E221}"/>
                </c:ext>
              </c:extLst>
            </c:dLbl>
            <c:dLbl>
              <c:idx val="1"/>
              <c:layout>
                <c:manualLayout>
                  <c:x val="-0.1084248235153806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9E-4EE7-9B1E-2C1C5845E221}"/>
                </c:ext>
              </c:extLst>
            </c:dLbl>
            <c:dLbl>
              <c:idx val="2"/>
              <c:layout>
                <c:manualLayout>
                  <c:x val="-2.2999204988111102E-2"/>
                  <c:y val="-8.35433896932454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5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9E-4EE7-9B1E-2C1C5845E2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E8849C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Нет</c:v>
                </c:pt>
                <c:pt idx="1">
                  <c:v>Затрудняюсь ответить</c:v>
                </c:pt>
                <c:pt idx="2">
                  <c:v>Да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57.4</c:v>
                </c:pt>
                <c:pt idx="1">
                  <c:v>34.9</c:v>
                </c:pt>
                <c:pt idx="2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E-4EE7-9B1E-2C1C5845E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959732505534425"/>
          <c:y val="0.72115877044790855"/>
          <c:w val="0.51294106537341033"/>
          <c:h val="0.210768837950187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48432807266403"/>
          <c:y val="0.21756292067105637"/>
          <c:w val="0.4487597308996496"/>
          <c:h val="0.4029171724180609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E8A2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9E-4EE7-9B1E-2C1C5845E221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29E-4EE7-9B1E-2C1C5845E221}"/>
              </c:ext>
            </c:extLst>
          </c:dPt>
          <c:dPt>
            <c:idx val="2"/>
            <c:bubble3D val="0"/>
            <c:spPr>
              <a:solidFill>
                <a:srgbClr val="93CD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9E-4EE7-9B1E-2C1C5845E221}"/>
              </c:ext>
            </c:extLst>
          </c:dPt>
          <c:dLbls>
            <c:dLbl>
              <c:idx val="0"/>
              <c:layout>
                <c:manualLayout>
                  <c:x val="7.5568816389507701E-2"/>
                  <c:y val="-6.4978191983635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9E-4EE7-9B1E-2C1C5845E221}"/>
                </c:ext>
              </c:extLst>
            </c:dLbl>
            <c:dLbl>
              <c:idx val="1"/>
              <c:layout>
                <c:manualLayout>
                  <c:x val="6.5712014251745832E-2"/>
                  <c:y val="8.97317889297820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9E-4EE7-9B1E-2C1C5845E221}"/>
                </c:ext>
              </c:extLst>
            </c:dLbl>
            <c:dLbl>
              <c:idx val="2"/>
              <c:layout>
                <c:manualLayout>
                  <c:x val="-7.5568816389507742E-2"/>
                  <c:y val="-0.167086779386490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5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9E-4EE7-9B1E-2C1C5845E2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E8849C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Нет</c:v>
                </c:pt>
                <c:pt idx="1">
                  <c:v>Затрудняюсь ответить</c:v>
                </c:pt>
                <c:pt idx="2">
                  <c:v>Да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20.100000000000001</c:v>
                </c:pt>
                <c:pt idx="1">
                  <c:v>24.2</c:v>
                </c:pt>
                <c:pt idx="2">
                  <c:v>55.6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E-4EE7-9B1E-2C1C5845E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959732505534425"/>
          <c:y val="0.72115877044790855"/>
          <c:w val="0.51294106537341033"/>
          <c:h val="0.210768837950187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48432807266403"/>
          <c:y val="0.21756292067105637"/>
          <c:w val="0.4487597308996496"/>
          <c:h val="0.4029171724180609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E8A2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9E-4EE7-9B1E-2C1C5845E221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29E-4EE7-9B1E-2C1C5845E221}"/>
              </c:ext>
            </c:extLst>
          </c:dPt>
          <c:dPt>
            <c:idx val="2"/>
            <c:bubble3D val="0"/>
            <c:spPr>
              <a:solidFill>
                <a:srgbClr val="93CD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9E-4EE7-9B1E-2C1C5845E221}"/>
              </c:ext>
            </c:extLst>
          </c:dPt>
          <c:dLbls>
            <c:dLbl>
              <c:idx val="0"/>
              <c:layout>
                <c:manualLayout>
                  <c:x val="8.5425618527269459E-2"/>
                  <c:y val="-9.2825988548050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9E-4EE7-9B1E-2C1C5845E221}"/>
                </c:ext>
              </c:extLst>
            </c:dLbl>
            <c:dLbl>
              <c:idx val="1"/>
              <c:layout>
                <c:manualLayout>
                  <c:x val="9.8568021377618744E-3"/>
                  <c:y val="0.142333182440344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9E-4EE7-9B1E-2C1C5845E221}"/>
                </c:ext>
              </c:extLst>
            </c:dLbl>
            <c:dLbl>
              <c:idx val="2"/>
              <c:layout>
                <c:manualLayout>
                  <c:x val="-2.2999204988111102E-2"/>
                  <c:y val="-8.35433896932454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5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9E-4EE7-9B1E-2C1C5845E2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E8849C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Нет</c:v>
                </c:pt>
                <c:pt idx="1">
                  <c:v>Затрудняюсь ответить</c:v>
                </c:pt>
                <c:pt idx="2">
                  <c:v>Да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46.7</c:v>
                </c:pt>
                <c:pt idx="1">
                  <c:v>44.4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E-4EE7-9B1E-2C1C5845E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773752902543197"/>
          <c:y val="0.11465600125689714"/>
          <c:w val="0.48186857029113572"/>
          <c:h val="0.7951337360185847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A8-4E4E-B0C7-F3B8995CFE8A}"/>
              </c:ext>
            </c:extLst>
          </c:dPt>
          <c:dPt>
            <c:idx val="1"/>
            <c:bubble3D val="0"/>
            <c:spPr>
              <a:solidFill>
                <a:srgbClr val="B585BD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A8-4E4E-B0C7-F3B8995CFE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BA8-4E4E-B0C7-F3B8995CFE8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BA8-4E4E-B0C7-F3B8995CFE8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A8-4E4E-B0C7-F3B8995CFE8A}"/>
                </c:ext>
              </c:extLst>
            </c:dLbl>
            <c:dLbl>
              <c:idx val="1"/>
              <c:layout>
                <c:manualLayout>
                  <c:x val="-0.17109654345893949"/>
                  <c:y val="-0.101212097407251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69448536694774"/>
                      <c:h val="0.376292119289101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BA8-4E4E-B0C7-F3B8995CFE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Всего</c:v>
                </c:pt>
                <c:pt idx="1">
                  <c:v>Женщины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16.600000000000001</c:v>
                </c:pt>
                <c:pt idx="1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BA8-4E4E-B0C7-F3B8995CF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48432807266403"/>
          <c:y val="0.21756292067105637"/>
          <c:w val="0.4487597308996496"/>
          <c:h val="0.4029171724180609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E8A2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9E-4EE7-9B1E-2C1C5845E221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29E-4EE7-9B1E-2C1C5845E221}"/>
              </c:ext>
            </c:extLst>
          </c:dPt>
          <c:dPt>
            <c:idx val="2"/>
            <c:bubble3D val="0"/>
            <c:spPr>
              <a:solidFill>
                <a:srgbClr val="93CD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9E-4EE7-9B1E-2C1C5845E221}"/>
              </c:ext>
            </c:extLst>
          </c:dPt>
          <c:dLbls>
            <c:dLbl>
              <c:idx val="0"/>
              <c:layout>
                <c:manualLayout>
                  <c:x val="5.5855212113983838E-2"/>
                  <c:y val="-8.044919007497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9E-4EE7-9B1E-2C1C5845E221}"/>
                </c:ext>
              </c:extLst>
            </c:dLbl>
            <c:dLbl>
              <c:idx val="1"/>
              <c:layout>
                <c:manualLayout>
                  <c:x val="4.9284010688809374E-2"/>
                  <c:y val="0.139238982822075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9E-4EE7-9B1E-2C1C5845E221}"/>
                </c:ext>
              </c:extLst>
            </c:dLbl>
            <c:dLbl>
              <c:idx val="2"/>
              <c:layout>
                <c:manualLayout>
                  <c:x val="-2.2999204988111071E-2"/>
                  <c:y val="-0.2196881728970528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5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9E-4EE7-9B1E-2C1C5845E2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E8849C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Нет</c:v>
                </c:pt>
                <c:pt idx="1">
                  <c:v>Затрудняюсь ответить</c:v>
                </c:pt>
                <c:pt idx="2">
                  <c:v>Да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12.2</c:v>
                </c:pt>
                <c:pt idx="1">
                  <c:v>31.4</c:v>
                </c:pt>
                <c:pt idx="2">
                  <c:v>56.4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E-4EE7-9B1E-2C1C5845E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880915236609463E-2"/>
          <c:y val="0.17314148681055155"/>
          <c:w val="0.95423816952678109"/>
          <c:h val="0.61737646103589572"/>
        </c:manualLayout>
      </c:layout>
      <c:barChart>
        <c:barDir val="col"/>
        <c:grouping val="stacked"/>
        <c:varyColors val="0"/>
        <c:ser>
          <c:idx val="2"/>
          <c:order val="1"/>
          <c:tx>
            <c:strRef>
              <c:f>'1.4'!$D$3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'1.4'!$A$4:$A$15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'1.4'!$D$4:$D$15</c:f>
              <c:numCache>
                <c:formatCode>0.0</c:formatCode>
                <c:ptCount val="12"/>
                <c:pt idx="0">
                  <c:v>84.7</c:v>
                </c:pt>
                <c:pt idx="1">
                  <c:v>84.6</c:v>
                </c:pt>
                <c:pt idx="2">
                  <c:v>79.7</c:v>
                </c:pt>
                <c:pt idx="3">
                  <c:v>70.400000000000006</c:v>
                </c:pt>
                <c:pt idx="4">
                  <c:v>63.2</c:v>
                </c:pt>
                <c:pt idx="5">
                  <c:v>57.4</c:v>
                </c:pt>
                <c:pt idx="6">
                  <c:v>51.2</c:v>
                </c:pt>
                <c:pt idx="7">
                  <c:v>49.6</c:v>
                </c:pt>
                <c:pt idx="8">
                  <c:v>49.8</c:v>
                </c:pt>
                <c:pt idx="9">
                  <c:v>46.9</c:v>
                </c:pt>
                <c:pt idx="10">
                  <c:v>49.3</c:v>
                </c:pt>
                <c:pt idx="11">
                  <c:v>50.8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9B-4A40-85A4-C44DE384F037}"/>
            </c:ext>
          </c:extLst>
        </c:ser>
        <c:ser>
          <c:idx val="1"/>
          <c:order val="2"/>
          <c:tx>
            <c:strRef>
              <c:f>'1.4'!$C$3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'1.4'!$A$4:$A$15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'1.4'!$C$4:$C$15</c:f>
              <c:numCache>
                <c:formatCode>0.0</c:formatCode>
                <c:ptCount val="12"/>
                <c:pt idx="0">
                  <c:v>72.8</c:v>
                </c:pt>
                <c:pt idx="1">
                  <c:v>71.7</c:v>
                </c:pt>
                <c:pt idx="2">
                  <c:v>67</c:v>
                </c:pt>
                <c:pt idx="3">
                  <c:v>61.6</c:v>
                </c:pt>
                <c:pt idx="4">
                  <c:v>56.7</c:v>
                </c:pt>
                <c:pt idx="5">
                  <c:v>52.6</c:v>
                </c:pt>
                <c:pt idx="6">
                  <c:v>47.2</c:v>
                </c:pt>
                <c:pt idx="7">
                  <c:v>44</c:v>
                </c:pt>
                <c:pt idx="8">
                  <c:v>41</c:v>
                </c:pt>
                <c:pt idx="9">
                  <c:v>37.4</c:v>
                </c:pt>
                <c:pt idx="10">
                  <c:v>38.5</c:v>
                </c:pt>
                <c:pt idx="11">
                  <c:v>39.4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9B-4A40-85A4-C44DE384F0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7"/>
        <c:overlap val="100"/>
        <c:axId val="489532080"/>
        <c:axId val="489539152"/>
      </c:barChart>
      <c:lineChart>
        <c:grouping val="standard"/>
        <c:varyColors val="0"/>
        <c:ser>
          <c:idx val="0"/>
          <c:order val="0"/>
          <c:tx>
            <c:strRef>
              <c:f>'1.4'!$B$3</c:f>
              <c:strCache>
                <c:ptCount val="1"/>
                <c:pt idx="0">
                  <c:v>Всего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8917083296766E-2"/>
                  <c:y val="-7.194255890427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9B-4A40-85A4-C44DE384F037}"/>
                </c:ext>
              </c:extLst>
            </c:dLbl>
            <c:dLbl>
              <c:idx val="1"/>
              <c:layout>
                <c:manualLayout>
                  <c:x val="-3.5361414456578262E-2"/>
                  <c:y val="-6.7146282973621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9B-4A40-85A4-C44DE384F037}"/>
                </c:ext>
              </c:extLst>
            </c:dLbl>
            <c:dLbl>
              <c:idx val="2"/>
              <c:layout>
                <c:manualLayout>
                  <c:x val="-3.7441497659906398E-2"/>
                  <c:y val="-7.6738609112709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9B-4A40-85A4-C44DE384F037}"/>
                </c:ext>
              </c:extLst>
            </c:dLbl>
            <c:dLbl>
              <c:idx val="3"/>
              <c:layout>
                <c:manualLayout>
                  <c:x val="-3.7441497659906432E-2"/>
                  <c:y val="-6.7146282973621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9B-4A40-85A4-C44DE384F037}"/>
                </c:ext>
              </c:extLst>
            </c:dLbl>
            <c:dLbl>
              <c:idx val="4"/>
              <c:layout>
                <c:manualLayout>
                  <c:x val="-3.963656962392844E-2"/>
                  <c:y val="-6.2350137267324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9B-4A40-85A4-C44DE384F037}"/>
                </c:ext>
              </c:extLst>
            </c:dLbl>
            <c:dLbl>
              <c:idx val="5"/>
              <c:layout>
                <c:manualLayout>
                  <c:x val="-3.1201248049921998E-2"/>
                  <c:y val="-7.1942446043165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9B-4A40-85A4-C44DE384F037}"/>
                </c:ext>
              </c:extLst>
            </c:dLbl>
            <c:dLbl>
              <c:idx val="6"/>
              <c:layout>
                <c:manualLayout>
                  <c:x val="-3.1201248049921998E-2"/>
                  <c:y val="-6.235011990407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89B-4A40-85A4-C44DE384F037}"/>
                </c:ext>
              </c:extLst>
            </c:dLbl>
            <c:dLbl>
              <c:idx val="7"/>
              <c:layout>
                <c:manualLayout>
                  <c:x val="-3.7441497659906474E-2"/>
                  <c:y val="-7.6738609112709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89B-4A40-85A4-C44DE384F037}"/>
                </c:ext>
              </c:extLst>
            </c:dLbl>
            <c:dLbl>
              <c:idx val="8"/>
              <c:layout>
                <c:manualLayout>
                  <c:x val="-3.645891109308378E-2"/>
                  <c:y val="-6.2350137267324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89B-4A40-85A4-C44DE384F037}"/>
                </c:ext>
              </c:extLst>
            </c:dLbl>
            <c:dLbl>
              <c:idx val="9"/>
              <c:layout>
                <c:manualLayout>
                  <c:x val="-3.5361414456578262E-2"/>
                  <c:y val="-7.1942446043165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89B-4A40-85A4-C44DE384F037}"/>
                </c:ext>
              </c:extLst>
            </c:dLbl>
            <c:dLbl>
              <c:idx val="10"/>
              <c:layout>
                <c:manualLayout>
                  <c:x val="-3.744149765990655E-2"/>
                  <c:y val="-6.7146282973621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89B-4A40-85A4-C44DE384F037}"/>
                </c:ext>
              </c:extLst>
            </c:dLbl>
            <c:dLbl>
              <c:idx val="11"/>
              <c:layout>
                <c:manualLayout>
                  <c:x val="-3.2413829193076928E-2"/>
                  <c:y val="-6.2350137267324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89B-4A40-85A4-C44DE384F0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'1.4'!$A$4:$A$15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'1.4'!$B$4:$B$15</c:f>
              <c:numCache>
                <c:formatCode>General</c:formatCode>
                <c:ptCount val="12"/>
                <c:pt idx="0" formatCode="0.0">
                  <c:v>157.4</c:v>
                </c:pt>
                <c:pt idx="1">
                  <c:v>156.30000000000001</c:v>
                </c:pt>
                <c:pt idx="2">
                  <c:v>146.80000000000001</c:v>
                </c:pt>
                <c:pt idx="3" formatCode="0.0">
                  <c:v>132</c:v>
                </c:pt>
                <c:pt idx="4">
                  <c:v>119.9</c:v>
                </c:pt>
                <c:pt idx="5">
                  <c:v>109.9</c:v>
                </c:pt>
                <c:pt idx="6">
                  <c:v>98.4</c:v>
                </c:pt>
                <c:pt idx="7">
                  <c:v>93.5</c:v>
                </c:pt>
                <c:pt idx="8">
                  <c:v>90.8</c:v>
                </c:pt>
                <c:pt idx="9">
                  <c:v>84.3</c:v>
                </c:pt>
                <c:pt idx="10">
                  <c:v>87.8</c:v>
                </c:pt>
                <c:pt idx="11">
                  <c:v>90.2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A89B-4A40-85A4-C44DE384F0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89532080"/>
        <c:axId val="489539152"/>
      </c:lineChart>
      <c:catAx>
        <c:axId val="48953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89539152"/>
        <c:crosses val="autoZero"/>
        <c:auto val="1"/>
        <c:lblAlgn val="ctr"/>
        <c:lblOffset val="100"/>
        <c:noMultiLvlLbl val="0"/>
      </c:catAx>
      <c:valAx>
        <c:axId val="48953915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895320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8662964663530405"/>
          <c:y val="0.90911434921209566"/>
          <c:w val="0.4313345297682723"/>
          <c:h val="9.08856507879043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711108641139922E-2"/>
          <c:y val="0.15112110986126734"/>
          <c:w val="0.95573331397687444"/>
          <c:h val="0.58409631228528869"/>
        </c:manualLayout>
      </c:layout>
      <c:barChart>
        <c:barDir val="col"/>
        <c:grouping val="stacked"/>
        <c:varyColors val="0"/>
        <c:ser>
          <c:idx val="2"/>
          <c:order val="1"/>
          <c:tx>
            <c:strRef>
              <c:f>'1.4'!$D$17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'1.4'!$A$18:$A$29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'1.4'!$D$18:$D$29</c:f>
              <c:numCache>
                <c:formatCode>General</c:formatCode>
                <c:ptCount val="12"/>
                <c:pt idx="0">
                  <c:v>2.2999999999999998</c:v>
                </c:pt>
                <c:pt idx="1">
                  <c:v>2.4</c:v>
                </c:pt>
                <c:pt idx="2">
                  <c:v>2.4</c:v>
                </c:pt>
                <c:pt idx="3">
                  <c:v>2.4</c:v>
                </c:pt>
                <c:pt idx="4">
                  <c:v>1.6</c:v>
                </c:pt>
                <c:pt idx="5" formatCode="0.0">
                  <c:v>1</c:v>
                </c:pt>
                <c:pt idx="6">
                  <c:v>0.5</c:v>
                </c:pt>
                <c:pt idx="7">
                  <c:v>0.6</c:v>
                </c:pt>
                <c:pt idx="8">
                  <c:v>0.6</c:v>
                </c:pt>
                <c:pt idx="9">
                  <c:v>0.5</c:v>
                </c:pt>
                <c:pt idx="10">
                  <c:v>0.6</c:v>
                </c:pt>
                <c:pt idx="1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9E-443B-8FD4-F41A33A33F65}"/>
            </c:ext>
          </c:extLst>
        </c:ser>
        <c:ser>
          <c:idx val="1"/>
          <c:order val="2"/>
          <c:tx>
            <c:strRef>
              <c:f>'1.4'!$C$17</c:f>
              <c:strCache>
                <c:ptCount val="1"/>
                <c:pt idx="0">
                  <c:v>Женщины 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'1.4'!$A$18:$A$29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'1.4'!$C$18:$C$29</c:f>
              <c:numCache>
                <c:formatCode>General</c:formatCode>
                <c:ptCount val="12"/>
                <c:pt idx="0">
                  <c:v>2.1</c:v>
                </c:pt>
                <c:pt idx="1">
                  <c:v>2.2000000000000002</c:v>
                </c:pt>
                <c:pt idx="2">
                  <c:v>2.2000000000000002</c:v>
                </c:pt>
                <c:pt idx="3">
                  <c:v>2.2000000000000002</c:v>
                </c:pt>
                <c:pt idx="4">
                  <c:v>1.6</c:v>
                </c:pt>
                <c:pt idx="5" formatCode="0.0">
                  <c:v>1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0.4</c:v>
                </c:pt>
                <c:pt idx="10">
                  <c:v>0.4</c:v>
                </c:pt>
                <c:pt idx="1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9E-443B-8FD4-F41A33A33F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7"/>
        <c:overlap val="100"/>
        <c:axId val="332129648"/>
        <c:axId val="332120080"/>
      </c:barChart>
      <c:lineChart>
        <c:grouping val="standard"/>
        <c:varyColors val="0"/>
        <c:ser>
          <c:idx val="0"/>
          <c:order val="0"/>
          <c:tx>
            <c:strRef>
              <c:f>'1.4'!$B$17</c:f>
              <c:strCache>
                <c:ptCount val="1"/>
                <c:pt idx="0">
                  <c:v>Всего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125717266562346E-2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9E-443B-8FD4-F41A33A33F65}"/>
                </c:ext>
              </c:extLst>
            </c:dLbl>
            <c:dLbl>
              <c:idx val="1"/>
              <c:layout>
                <c:manualLayout>
                  <c:x val="-2.9212310902451768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9E-443B-8FD4-F41A33A33F65}"/>
                </c:ext>
              </c:extLst>
            </c:dLbl>
            <c:dLbl>
              <c:idx val="2"/>
              <c:layout>
                <c:manualLayout>
                  <c:x val="-2.7125717266562377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9E-443B-8FD4-F41A33A33F65}"/>
                </c:ext>
              </c:extLst>
            </c:dLbl>
            <c:dLbl>
              <c:idx val="3"/>
              <c:layout>
                <c:manualLayout>
                  <c:x val="-1.8779342723004733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9E-443B-8FD4-F41A33A33F65}"/>
                </c:ext>
              </c:extLst>
            </c:dLbl>
            <c:dLbl>
              <c:idx val="4"/>
              <c:layout>
                <c:manualLayout>
                  <c:x val="-1.251956181533654E-2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9E-443B-8FD4-F41A33A33F65}"/>
                </c:ext>
              </c:extLst>
            </c:dLbl>
            <c:dLbl>
              <c:idx val="5"/>
              <c:layout>
                <c:manualLayout>
                  <c:x val="-1.6692749087115284E-2"/>
                  <c:y val="-6.9444444444444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9E-443B-8FD4-F41A33A33F65}"/>
                </c:ext>
              </c:extLst>
            </c:dLbl>
            <c:dLbl>
              <c:idx val="6"/>
              <c:layout>
                <c:manualLayout>
                  <c:x val="-1.8779342723004772E-2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9E-443B-8FD4-F41A33A33F65}"/>
                </c:ext>
              </c:extLst>
            </c:dLbl>
            <c:dLbl>
              <c:idx val="7"/>
              <c:layout>
                <c:manualLayout>
                  <c:x val="-2.5039123630673003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D9E-443B-8FD4-F41A33A33F65}"/>
                </c:ext>
              </c:extLst>
            </c:dLbl>
            <c:dLbl>
              <c:idx val="8"/>
              <c:layout>
                <c:manualLayout>
                  <c:x val="-2.5039123630672927E-2"/>
                  <c:y val="-6.4814814814814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D9E-443B-8FD4-F41A33A33F65}"/>
                </c:ext>
              </c:extLst>
            </c:dLbl>
            <c:dLbl>
              <c:idx val="9"/>
              <c:layout>
                <c:manualLayout>
                  <c:x val="-2.5039123630672927E-2"/>
                  <c:y val="-6.4814814814814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D9E-443B-8FD4-F41A33A33F65}"/>
                </c:ext>
              </c:extLst>
            </c:dLbl>
            <c:dLbl>
              <c:idx val="10"/>
              <c:layout>
                <c:manualLayout>
                  <c:x val="-3.1298904538341159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D9E-443B-8FD4-F41A33A33F65}"/>
                </c:ext>
              </c:extLst>
            </c:dLbl>
            <c:dLbl>
              <c:idx val="11"/>
              <c:layout>
                <c:manualLayout>
                  <c:x val="-3.1298904538341159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D9E-443B-8FD4-F41A33A33F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'1.4'!$A$18:$A$29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'1.4'!$B$18:$B$29</c:f>
              <c:numCache>
                <c:formatCode>General</c:formatCode>
                <c:ptCount val="12"/>
                <c:pt idx="0">
                  <c:v>4.4000000000000004</c:v>
                </c:pt>
                <c:pt idx="1">
                  <c:v>4.5999999999999996</c:v>
                </c:pt>
                <c:pt idx="2">
                  <c:v>4.5999999999999996</c:v>
                </c:pt>
                <c:pt idx="3">
                  <c:v>4.5999999999999996</c:v>
                </c:pt>
                <c:pt idx="4">
                  <c:v>3.2</c:v>
                </c:pt>
                <c:pt idx="5" formatCode="0.0">
                  <c:v>2</c:v>
                </c:pt>
                <c:pt idx="6">
                  <c:v>0.9</c:v>
                </c:pt>
                <c:pt idx="7" formatCode="0.0">
                  <c:v>1</c:v>
                </c:pt>
                <c:pt idx="8" formatCode="0.0">
                  <c:v>1</c:v>
                </c:pt>
                <c:pt idx="9" formatCode="0.0">
                  <c:v>1</c:v>
                </c:pt>
                <c:pt idx="10" formatCode="0.0">
                  <c:v>1</c:v>
                </c:pt>
                <c:pt idx="11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2D9E-443B-8FD4-F41A33A33F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32129648"/>
        <c:axId val="332120080"/>
      </c:lineChart>
      <c:catAx>
        <c:axId val="33212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332120080"/>
        <c:crosses val="autoZero"/>
        <c:auto val="1"/>
        <c:lblAlgn val="ctr"/>
        <c:lblOffset val="100"/>
        <c:noMultiLvlLbl val="0"/>
      </c:catAx>
      <c:valAx>
        <c:axId val="3321200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2129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623767352084664"/>
          <c:y val="0.90841252951489171"/>
          <c:w val="0.37229636885735468"/>
          <c:h val="9.15874704851082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4E4-4412-A925-3256DFDAFBB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E4-4412-A925-3256DFDAFBB7}"/>
              </c:ext>
            </c:extLst>
          </c:dPt>
          <c:dLbls>
            <c:dLbl>
              <c:idx val="0"/>
              <c:layout>
                <c:manualLayout>
                  <c:x val="6.8153539142060612E-2"/>
                  <c:y val="-0.356856764847917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E4-4412-A925-3256DFDAFBB7}"/>
                </c:ext>
              </c:extLst>
            </c:dLbl>
            <c:dLbl>
              <c:idx val="1"/>
              <c:layout>
                <c:manualLayout>
                  <c:x val="-7.4349315427702484E-2"/>
                  <c:y val="-0.278227308186512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E4-4412-A925-3256DFDAFB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84.7</c:v>
                </c:pt>
                <c:pt idx="1">
                  <c:v>72.8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E4-4412-A925-3256DFDAFB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4E4-4412-A925-3256DFDAFBB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E4-4412-A925-3256DFDAFBB7}"/>
              </c:ext>
            </c:extLst>
          </c:dPt>
          <c:dLbls>
            <c:dLbl>
              <c:idx val="0"/>
              <c:layout>
                <c:manualLayout>
                  <c:x val="6.8153539142060501E-2"/>
                  <c:y val="-0.3931472833070282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49,3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4E4-4412-A925-3256DFDAFBB7}"/>
                </c:ext>
              </c:extLst>
            </c:dLbl>
            <c:dLbl>
              <c:idx val="1"/>
              <c:layout>
                <c:manualLayout>
                  <c:x val="-8.9838756141807197E-2"/>
                  <c:y val="-0.2600820489569571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38,5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4E4-4412-A925-3256DFDAFB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50.8</c:v>
                </c:pt>
                <c:pt idx="1">
                  <c:v>39.4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E4-4412-A925-3256DFDAFB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4E4-4412-A925-3256DFDAFBB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E4-4412-A925-3256DFDAFBB7}"/>
              </c:ext>
            </c:extLst>
          </c:dPt>
          <c:dLbls>
            <c:dLbl>
              <c:idx val="0"/>
              <c:layout>
                <c:manualLayout>
                  <c:x val="6.8153539142060612E-2"/>
                  <c:y val="-0.3568567648479179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50,8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4E4-4412-A925-3256DFDAFBB7}"/>
                </c:ext>
              </c:extLst>
            </c:dLbl>
            <c:dLbl>
              <c:idx val="1"/>
              <c:layout>
                <c:manualLayout>
                  <c:x val="-7.4349315427702484E-2"/>
                  <c:y val="-0.2782273081865123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39,4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4E4-4412-A925-3256DFDAFB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2.2999999999999998</c:v>
                </c:pt>
                <c:pt idx="1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E4-4412-A925-3256DFDAFB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0.3401</cdr:x>
      <cdr:y>0.52458</cdr:y>
    </cdr:from>
    <cdr:to>
      <cdr:x>0.68754</cdr:x>
      <cdr:y>0.72382</cdr:y>
    </cdr:to>
    <cdr:sp macro="" textlink="">
      <cdr:nvSpPr>
        <cdr:cNvPr id="2" name="TextBox 88">
          <a:extLst xmlns:a="http://schemas.openxmlformats.org/drawingml/2006/main">
            <a:ext uri="{FF2B5EF4-FFF2-40B4-BE49-F238E27FC236}">
              <a16:creationId xmlns:a16="http://schemas.microsoft.com/office/drawing/2014/main" id="{A39C642B-CBDD-4131-852D-9BBC7681431A}"/>
            </a:ext>
          </a:extLst>
        </cdr:cNvPr>
        <cdr:cNvSpPr txBox="1"/>
      </cdr:nvSpPr>
      <cdr:spPr>
        <a:xfrm xmlns:a="http://schemas.openxmlformats.org/drawingml/2006/main">
          <a:off x="985865" y="1539627"/>
          <a:ext cx="1007135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33699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67399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1098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134797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68496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202196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735895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269594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spc="-40" dirty="0">
              <a:latin typeface="Century Gothic" panose="020B0502020202020204" pitchFamily="34" charset="0"/>
            </a:rPr>
            <a:t>14,5 </a:t>
          </a:r>
        </a:p>
        <a:p xmlns:a="http://schemas.openxmlformats.org/drawingml/2006/main">
          <a:pPr algn="ctr"/>
          <a:r>
            <a:rPr lang="ru-RU" sz="1600" spc="-40" dirty="0">
              <a:latin typeface="Century Gothic" panose="020B0502020202020204" pitchFamily="34" charset="0"/>
            </a:rPr>
            <a:t>тыс. чел.</a:t>
          </a:r>
          <a:endParaRPr lang="ru-RU" sz="1000" spc="-40" dirty="0">
            <a:latin typeface="Century Gothic" panose="020B0502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0.34958</cdr:x>
      <cdr:y>0.51914</cdr:y>
    </cdr:from>
    <cdr:to>
      <cdr:x>0.68791</cdr:x>
      <cdr:y>0.7137</cdr:y>
    </cdr:to>
    <cdr:sp macro="" textlink="">
      <cdr:nvSpPr>
        <cdr:cNvPr id="2" name="TextBox 88">
          <a:extLst xmlns:a="http://schemas.openxmlformats.org/drawingml/2006/main">
            <a:ext uri="{FF2B5EF4-FFF2-40B4-BE49-F238E27FC236}">
              <a16:creationId xmlns:a16="http://schemas.microsoft.com/office/drawing/2014/main" id="{A39C642B-CBDD-4131-852D-9BBC7681431A}"/>
            </a:ext>
          </a:extLst>
        </cdr:cNvPr>
        <cdr:cNvSpPr txBox="1"/>
      </cdr:nvSpPr>
      <cdr:spPr>
        <a:xfrm xmlns:a="http://schemas.openxmlformats.org/drawingml/2006/main">
          <a:off x="1037775" y="1560425"/>
          <a:ext cx="100439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33699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67399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1098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134797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68496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202196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735895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269594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spc="-40" dirty="0">
              <a:latin typeface="Century Gothic" panose="020B0502020202020204" pitchFamily="34" charset="0"/>
            </a:rPr>
            <a:t>27,0 </a:t>
          </a:r>
        </a:p>
        <a:p xmlns:a="http://schemas.openxmlformats.org/drawingml/2006/main">
          <a:pPr algn="ctr"/>
          <a:r>
            <a:rPr lang="ru-RU" sz="1600" spc="-40" dirty="0">
              <a:latin typeface="Century Gothic" panose="020B0502020202020204" pitchFamily="34" charset="0"/>
            </a:rPr>
            <a:t>тыс. чел.</a:t>
          </a:r>
          <a:endParaRPr lang="ru-RU" sz="1000" spc="-40" dirty="0">
            <a:latin typeface="Century Gothic" panose="020B0502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0.33021</cdr:x>
      <cdr:y>0.52319</cdr:y>
    </cdr:from>
    <cdr:to>
      <cdr:x>0.67265</cdr:x>
      <cdr:y>0.72243</cdr:y>
    </cdr:to>
    <cdr:sp macro="" textlink="">
      <cdr:nvSpPr>
        <cdr:cNvPr id="2" name="TextBox 88">
          <a:extLst xmlns:a="http://schemas.openxmlformats.org/drawingml/2006/main">
            <a:ext uri="{FF2B5EF4-FFF2-40B4-BE49-F238E27FC236}">
              <a16:creationId xmlns:a16="http://schemas.microsoft.com/office/drawing/2014/main" id="{A39C642B-CBDD-4131-852D-9BBC7681431A}"/>
            </a:ext>
          </a:extLst>
        </cdr:cNvPr>
        <cdr:cNvSpPr txBox="1"/>
      </cdr:nvSpPr>
      <cdr:spPr>
        <a:xfrm xmlns:a="http://schemas.openxmlformats.org/drawingml/2006/main">
          <a:off x="957191" y="1535555"/>
          <a:ext cx="992664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33699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67399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1098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134797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68496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202196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735895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269594" algn="l" defTabSz="1067399" rtl="0" eaLnBrk="1" latinLnBrk="0" hangingPunct="1">
            <a:defRPr sz="2102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spc="-40" dirty="0">
              <a:latin typeface="Century Gothic" panose="020B0502020202020204" pitchFamily="34" charset="0"/>
            </a:rPr>
            <a:t>20,2</a:t>
          </a:r>
        </a:p>
        <a:p xmlns:a="http://schemas.openxmlformats.org/drawingml/2006/main">
          <a:pPr algn="ctr"/>
          <a:r>
            <a:rPr lang="ru-RU" sz="1600" spc="-40" dirty="0">
              <a:latin typeface="Century Gothic" panose="020B0502020202020204" pitchFamily="34" charset="0"/>
            </a:rPr>
            <a:t>тыс. чел.</a:t>
          </a:r>
          <a:endParaRPr lang="ru-RU" sz="1000" spc="-40" dirty="0">
            <a:latin typeface="Century Gothic" panose="020B0502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0.3924</cdr:x>
      <cdr:y>0</cdr:y>
    </cdr:from>
    <cdr:to>
      <cdr:x>0.57589</cdr:x>
      <cdr:y>0.06897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25CA149A-B0C9-47F0-A132-FCB731D001B6}"/>
            </a:ext>
          </a:extLst>
        </cdr:cNvPr>
        <cdr:cNvSpPr/>
      </cdr:nvSpPr>
      <cdr:spPr>
        <a:xfrm xmlns:a="http://schemas.openxmlformats.org/drawingml/2006/main">
          <a:off x="2145407" y="0"/>
          <a:ext cx="1003162" cy="27198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0.42206</cdr:x>
      <cdr:y>0.00312</cdr:y>
    </cdr:from>
    <cdr:to>
      <cdr:x>0.60555</cdr:x>
      <cdr:y>0.15301</cdr:y>
    </cdr:to>
    <cdr:sp macro="" textlink="">
      <cdr:nvSpPr>
        <cdr:cNvPr id="3" name="Прямоугольник 2">
          <a:extLst xmlns:a="http://schemas.openxmlformats.org/drawingml/2006/main">
            <a:ext uri="{FF2B5EF4-FFF2-40B4-BE49-F238E27FC236}">
              <a16:creationId xmlns:a16="http://schemas.microsoft.com/office/drawing/2014/main" id="{BD711AFA-31D8-4D97-9134-55B7B2111308}"/>
            </a:ext>
          </a:extLst>
        </cdr:cNvPr>
        <cdr:cNvSpPr/>
      </cdr:nvSpPr>
      <cdr:spPr>
        <a:xfrm xmlns:a="http://schemas.openxmlformats.org/drawingml/2006/main">
          <a:off x="2307570" y="13136"/>
          <a:ext cx="1003162" cy="63060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2950475" cy="497046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43" y="1"/>
            <a:ext cx="2950475" cy="497046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9704EDF0-B1D7-4AD2-9E04-5D15BD9FCFF4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9442155"/>
            <a:ext cx="2950475" cy="497046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43" y="9442155"/>
            <a:ext cx="2950475" cy="497046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799213A7-8F20-49B6-BA45-256A3D99F1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286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17:58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1217,'14'-12'5990,"6"9"-5253,15 3-3620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50475" cy="498772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43" y="3"/>
            <a:ext cx="2950475" cy="498772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E292C1C7-66F5-46D4-8C5B-DF667A355E86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4100" y="1243013"/>
            <a:ext cx="4700588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1" tIns="45930" rIns="91861" bIns="4593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84070"/>
            <a:ext cx="5447030" cy="3914239"/>
          </a:xfrm>
          <a:prstGeom prst="rect">
            <a:avLst/>
          </a:prstGeom>
        </p:spPr>
        <p:txBody>
          <a:bodyPr vert="horz" lIns="91861" tIns="45930" rIns="91861" bIns="4593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42154"/>
            <a:ext cx="2950475" cy="498771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43" y="9442154"/>
            <a:ext cx="2950475" cy="498771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754CEFDD-616A-46A0-9290-DBCCDBF03CC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00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67399" rtl="0" eaLnBrk="1" latinLnBrk="0" hangingPunct="1">
      <a:defRPr sz="1401" kern="1200">
        <a:solidFill>
          <a:schemeClr val="tx1"/>
        </a:solidFill>
        <a:latin typeface="+mn-lt"/>
        <a:ea typeface="+mn-ea"/>
        <a:cs typeface="+mn-cs"/>
      </a:defRPr>
    </a:lvl1pPr>
    <a:lvl2pPr marL="533699" algn="l" defTabSz="1067399" rtl="0" eaLnBrk="1" latinLnBrk="0" hangingPunct="1">
      <a:defRPr sz="1401" kern="1200">
        <a:solidFill>
          <a:schemeClr val="tx1"/>
        </a:solidFill>
        <a:latin typeface="+mn-lt"/>
        <a:ea typeface="+mn-ea"/>
        <a:cs typeface="+mn-cs"/>
      </a:defRPr>
    </a:lvl2pPr>
    <a:lvl3pPr marL="1067399" algn="l" defTabSz="1067399" rtl="0" eaLnBrk="1" latinLnBrk="0" hangingPunct="1">
      <a:defRPr sz="1401" kern="1200">
        <a:solidFill>
          <a:schemeClr val="tx1"/>
        </a:solidFill>
        <a:latin typeface="+mn-lt"/>
        <a:ea typeface="+mn-ea"/>
        <a:cs typeface="+mn-cs"/>
      </a:defRPr>
    </a:lvl3pPr>
    <a:lvl4pPr marL="1601098" algn="l" defTabSz="1067399" rtl="0" eaLnBrk="1" latinLnBrk="0" hangingPunct="1">
      <a:defRPr sz="1401" kern="1200">
        <a:solidFill>
          <a:schemeClr val="tx1"/>
        </a:solidFill>
        <a:latin typeface="+mn-lt"/>
        <a:ea typeface="+mn-ea"/>
        <a:cs typeface="+mn-cs"/>
      </a:defRPr>
    </a:lvl4pPr>
    <a:lvl5pPr marL="2134797" algn="l" defTabSz="1067399" rtl="0" eaLnBrk="1" latinLnBrk="0" hangingPunct="1">
      <a:defRPr sz="1401" kern="1200">
        <a:solidFill>
          <a:schemeClr val="tx1"/>
        </a:solidFill>
        <a:latin typeface="+mn-lt"/>
        <a:ea typeface="+mn-ea"/>
        <a:cs typeface="+mn-cs"/>
      </a:defRPr>
    </a:lvl5pPr>
    <a:lvl6pPr marL="2668496" algn="l" defTabSz="1067399" rtl="0" eaLnBrk="1" latinLnBrk="0" hangingPunct="1">
      <a:defRPr sz="1401" kern="1200">
        <a:solidFill>
          <a:schemeClr val="tx1"/>
        </a:solidFill>
        <a:latin typeface="+mn-lt"/>
        <a:ea typeface="+mn-ea"/>
        <a:cs typeface="+mn-cs"/>
      </a:defRPr>
    </a:lvl6pPr>
    <a:lvl7pPr marL="3202196" algn="l" defTabSz="1067399" rtl="0" eaLnBrk="1" latinLnBrk="0" hangingPunct="1">
      <a:defRPr sz="1401" kern="1200">
        <a:solidFill>
          <a:schemeClr val="tx1"/>
        </a:solidFill>
        <a:latin typeface="+mn-lt"/>
        <a:ea typeface="+mn-ea"/>
        <a:cs typeface="+mn-cs"/>
      </a:defRPr>
    </a:lvl7pPr>
    <a:lvl8pPr marL="3735895" algn="l" defTabSz="1067399" rtl="0" eaLnBrk="1" latinLnBrk="0" hangingPunct="1">
      <a:defRPr sz="1401" kern="1200">
        <a:solidFill>
          <a:schemeClr val="tx1"/>
        </a:solidFill>
        <a:latin typeface="+mn-lt"/>
        <a:ea typeface="+mn-ea"/>
        <a:cs typeface="+mn-cs"/>
      </a:defRPr>
    </a:lvl8pPr>
    <a:lvl9pPr marL="4269594" algn="l" defTabSz="1067399" rtl="0" eaLnBrk="1" latinLnBrk="0" hangingPunct="1">
      <a:defRPr sz="140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4100" y="1243013"/>
            <a:ext cx="4700588" cy="33528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368" indent="-287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8258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7561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864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748BC9-D49A-4F7E-BC82-3FC1D064D340}" type="slidenum">
              <a:rPr lang="ru-RU" altLang="ru-RU" smtClean="0"/>
              <a:t>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39380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4100" y="1243013"/>
            <a:ext cx="4700588" cy="33528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368" indent="-287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8258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7561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864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748BC9-D49A-4F7E-BC82-3FC1D064D340}" type="slidenum">
              <a:rPr lang="ru-RU" altLang="ru-RU" smtClean="0"/>
              <a:t>10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27215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4100" y="1243013"/>
            <a:ext cx="4700588" cy="33528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368" indent="-287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8258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7561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864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309">
              <a:defRPr/>
            </a:pPr>
            <a:fld id="{67748BC9-D49A-4F7E-BC82-3FC1D064D340}" type="slidenum">
              <a:rPr lang="ru-RU" altLang="ru-RU">
                <a:solidFill>
                  <a:prstClr val="black"/>
                </a:solidFill>
              </a:rPr>
              <a:pPr defTabSz="1072309">
                <a:defRPr/>
              </a:pPr>
              <a:t>11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24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4100" y="1243013"/>
            <a:ext cx="4700588" cy="33528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368" indent="-287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8258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7561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864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309">
              <a:defRPr/>
            </a:pPr>
            <a:fld id="{67748BC9-D49A-4F7E-BC82-3FC1D064D340}" type="slidenum">
              <a:rPr lang="ru-RU" altLang="ru-RU">
                <a:solidFill>
                  <a:prstClr val="black"/>
                </a:solidFill>
              </a:rPr>
              <a:pPr defTabSz="1072309">
                <a:defRPr/>
              </a:pPr>
              <a:t>12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89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4100" y="1243013"/>
            <a:ext cx="4700588" cy="33528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368" indent="-287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8258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7561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864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309">
              <a:defRPr/>
            </a:pPr>
            <a:fld id="{67748BC9-D49A-4F7E-BC82-3FC1D064D340}" type="slidenum">
              <a:rPr lang="ru-RU" altLang="ru-RU">
                <a:solidFill>
                  <a:prstClr val="black"/>
                </a:solidFill>
              </a:rPr>
              <a:pPr defTabSz="1072309">
                <a:defRPr/>
              </a:pPr>
              <a:t>13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79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4100" y="1243013"/>
            <a:ext cx="4700588" cy="33528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368" indent="-287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8258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7561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864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309">
              <a:defRPr/>
            </a:pPr>
            <a:fld id="{67748BC9-D49A-4F7E-BC82-3FC1D064D340}" type="slidenum">
              <a:rPr lang="ru-RU" altLang="ru-RU">
                <a:solidFill>
                  <a:prstClr val="black"/>
                </a:solidFill>
              </a:rPr>
              <a:pPr defTabSz="1072309">
                <a:defRPr/>
              </a:pPr>
              <a:t>14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06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4100" y="1243013"/>
            <a:ext cx="4700588" cy="33528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368" indent="-287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8258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7561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864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309">
              <a:defRPr/>
            </a:pPr>
            <a:fld id="{67748BC9-D49A-4F7E-BC82-3FC1D064D340}" type="slidenum">
              <a:rPr lang="ru-RU" altLang="ru-RU">
                <a:solidFill>
                  <a:prstClr val="black"/>
                </a:solidFill>
              </a:rPr>
              <a:pPr defTabSz="1072309">
                <a:defRPr/>
              </a:pPr>
              <a:t>15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72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4100" y="1243013"/>
            <a:ext cx="4700588" cy="33528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368" indent="-287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8258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7561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864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748BC9-D49A-4F7E-BC82-3FC1D064D340}" type="slidenum">
              <a:rPr lang="ru-RU" altLang="ru-RU" smtClean="0"/>
              <a:t>16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8684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4100" y="1243013"/>
            <a:ext cx="4700588" cy="33528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368" indent="-287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8258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7561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864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309">
              <a:defRPr/>
            </a:pPr>
            <a:fld id="{67748BC9-D49A-4F7E-BC82-3FC1D064D340}" type="slidenum">
              <a:rPr lang="ru-RU" altLang="ru-RU">
                <a:solidFill>
                  <a:prstClr val="black"/>
                </a:solidFill>
              </a:rPr>
              <a:pPr defTabSz="1072309">
                <a:defRPr/>
              </a:pPr>
              <a:t>17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51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4100" y="1243013"/>
            <a:ext cx="4700588" cy="33528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368" indent="-287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8258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7561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864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309">
              <a:defRPr/>
            </a:pPr>
            <a:fld id="{67748BC9-D49A-4F7E-BC82-3FC1D064D340}" type="slidenum">
              <a:rPr lang="ru-RU" altLang="ru-RU">
                <a:solidFill>
                  <a:prstClr val="black"/>
                </a:solidFill>
              </a:rPr>
              <a:pPr defTabSz="1072309">
                <a:defRPr/>
              </a:pPr>
              <a:t>18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1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62038" y="1235075"/>
            <a:ext cx="4673600" cy="333057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748BC9-D49A-4F7E-BC82-3FC1D064D340}" type="slidenum">
              <a:rPr lang="ru-RU" altLang="ru-RU" smtClean="0"/>
              <a:t>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09001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4100" y="1243013"/>
            <a:ext cx="4700588" cy="33528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368" indent="-287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8258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7561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864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748BC9-D49A-4F7E-BC82-3FC1D064D340}" type="slidenum">
              <a:rPr lang="ru-RU" altLang="ru-RU" smtClean="0"/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73456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62038" y="1235075"/>
            <a:ext cx="4673600" cy="333057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748BC9-D49A-4F7E-BC82-3FC1D064D340}" type="slidenum">
              <a:rPr lang="ru-RU" altLang="ru-RU" smtClean="0"/>
              <a:t>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30423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4100" y="1243013"/>
            <a:ext cx="4700588" cy="33528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368" indent="-287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8258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7561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864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748BC9-D49A-4F7E-BC82-3FC1D064D340}" type="slidenum">
              <a:rPr lang="ru-RU" altLang="ru-RU" smtClean="0"/>
              <a:t>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78929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62038" y="1235075"/>
            <a:ext cx="4673600" cy="333057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748BC9-D49A-4F7E-BC82-3FC1D064D340}" type="slidenum">
              <a:rPr lang="ru-RU" altLang="ru-RU" smtClean="0"/>
              <a:t>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31151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4100" y="1243013"/>
            <a:ext cx="4700588" cy="33528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368" indent="-287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8258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7561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864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748BC9-D49A-4F7E-BC82-3FC1D064D340}" type="slidenum">
              <a:rPr lang="ru-RU" altLang="ru-RU" smtClean="0"/>
              <a:t>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37711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62038" y="1235075"/>
            <a:ext cx="4673600" cy="333057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748BC9-D49A-4F7E-BC82-3FC1D064D340}" type="slidenum">
              <a:rPr lang="ru-RU" altLang="ru-RU" smtClean="0"/>
              <a:t>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17032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4100" y="1243013"/>
            <a:ext cx="4700588" cy="33528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368" indent="-287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8258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7561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864" indent="-2296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748BC9-D49A-4F7E-BC82-3FC1D064D340}" type="slidenum">
              <a:rPr lang="ru-RU" altLang="ru-RU" smtClean="0"/>
              <a:t>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7554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8079" y="2415470"/>
            <a:ext cx="9271556" cy="166670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6157" y="4406159"/>
            <a:ext cx="7635399" cy="19870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4861-9B6F-4FB2-8718-B4050B2B37A3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46FF-23D6-44F1-B1B0-9BBDE6B92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00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4861-9B6F-4FB2-8718-B4050B2B37A3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46FF-23D6-44F1-B1B0-9BBDE6B92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4651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08092" y="311385"/>
            <a:ext cx="2454235" cy="663443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5387" y="311385"/>
            <a:ext cx="7180911" cy="6634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4861-9B6F-4FB2-8718-B4050B2B37A3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46FF-23D6-44F1-B1B0-9BBDE6B92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369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4861-9B6F-4FB2-8718-B4050B2B37A3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46FF-23D6-44F1-B1B0-9BBDE6B92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63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4861-9B6F-4FB2-8718-B4050B2B37A3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949985-00C4-4647-A73B-39BB0FA77559}"/>
              </a:ext>
            </a:extLst>
          </p:cNvPr>
          <p:cNvSpPr/>
          <p:nvPr userDrawn="1"/>
        </p:nvSpPr>
        <p:spPr>
          <a:xfrm>
            <a:off x="10330283" y="7457456"/>
            <a:ext cx="454679" cy="2308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424077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634" y="4996527"/>
            <a:ext cx="9271556" cy="154431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1634" y="3295621"/>
            <a:ext cx="9271556" cy="170090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4861-9B6F-4FB2-8718-B4050B2B37A3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46FF-23D6-44F1-B1B0-9BBDE6B92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8302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5387" y="1814301"/>
            <a:ext cx="4817573" cy="5131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44754" y="1814301"/>
            <a:ext cx="4817573" cy="5131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4861-9B6F-4FB2-8718-B4050B2B37A3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46FF-23D6-44F1-B1B0-9BBDE6B92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70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5385" y="1740505"/>
            <a:ext cx="4819468" cy="7253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5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6" indent="0">
              <a:buNone/>
              <a:defRPr sz="1600" b="1"/>
            </a:lvl4pPr>
            <a:lvl5pPr marL="1828821" indent="0">
              <a:buNone/>
              <a:defRPr sz="1600" b="1"/>
            </a:lvl5pPr>
            <a:lvl6pPr marL="2286027" indent="0">
              <a:buNone/>
              <a:defRPr sz="1600" b="1"/>
            </a:lvl6pPr>
            <a:lvl7pPr marL="2743232" indent="0">
              <a:buNone/>
              <a:defRPr sz="1600" b="1"/>
            </a:lvl7pPr>
            <a:lvl8pPr marL="3200438" indent="0">
              <a:buNone/>
              <a:defRPr sz="1600" b="1"/>
            </a:lvl8pPr>
            <a:lvl9pPr marL="365764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5385" y="2465865"/>
            <a:ext cx="4819468" cy="44799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40968" y="1740505"/>
            <a:ext cx="4821361" cy="7253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5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6" indent="0">
              <a:buNone/>
              <a:defRPr sz="1600" b="1"/>
            </a:lvl4pPr>
            <a:lvl5pPr marL="1828821" indent="0">
              <a:buNone/>
              <a:defRPr sz="1600" b="1"/>
            </a:lvl5pPr>
            <a:lvl6pPr marL="2286027" indent="0">
              <a:buNone/>
              <a:defRPr sz="1600" b="1"/>
            </a:lvl6pPr>
            <a:lvl7pPr marL="2743232" indent="0">
              <a:buNone/>
              <a:defRPr sz="1600" b="1"/>
            </a:lvl7pPr>
            <a:lvl8pPr marL="3200438" indent="0">
              <a:buNone/>
              <a:defRPr sz="1600" b="1"/>
            </a:lvl8pPr>
            <a:lvl9pPr marL="365764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40968" y="2465865"/>
            <a:ext cx="4821361" cy="44799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4861-9B6F-4FB2-8718-B4050B2B37A3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46FF-23D6-44F1-B1B0-9BBDE6B92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75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4861-9B6F-4FB2-8718-B4050B2B37A3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46FF-23D6-44F1-B1B0-9BBDE6B92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11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4861-9B6F-4FB2-8718-B4050B2B37A3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726802" y="7206808"/>
            <a:ext cx="3454109" cy="4139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817194" y="7206808"/>
            <a:ext cx="2545133" cy="413977"/>
          </a:xfrm>
        </p:spPr>
        <p:txBody>
          <a:bodyPr/>
          <a:lstStyle/>
          <a:p>
            <a:fld id="{759F46FF-23D6-44F1-B1B0-9BBDE6B92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8801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7988" y="5442904"/>
            <a:ext cx="6544628" cy="6425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37988" y="694762"/>
            <a:ext cx="6544628" cy="4665345"/>
          </a:xfrm>
        </p:spPr>
        <p:txBody>
          <a:bodyPr/>
          <a:lstStyle>
            <a:lvl1pPr marL="0" indent="0">
              <a:buNone/>
              <a:defRPr sz="3200"/>
            </a:lvl1pPr>
            <a:lvl2pPr marL="457205" indent="0">
              <a:buNone/>
              <a:defRPr sz="2800"/>
            </a:lvl2pPr>
            <a:lvl3pPr marL="914411" indent="0">
              <a:buNone/>
              <a:defRPr sz="2400"/>
            </a:lvl3pPr>
            <a:lvl4pPr marL="1371616" indent="0">
              <a:buNone/>
              <a:defRPr sz="2000"/>
            </a:lvl4pPr>
            <a:lvl5pPr marL="1828821" indent="0">
              <a:buNone/>
              <a:defRPr sz="2000"/>
            </a:lvl5pPr>
            <a:lvl6pPr marL="2286027" indent="0">
              <a:buNone/>
              <a:defRPr sz="2000"/>
            </a:lvl6pPr>
            <a:lvl7pPr marL="2743232" indent="0">
              <a:buNone/>
              <a:defRPr sz="2000"/>
            </a:lvl7pPr>
            <a:lvl8pPr marL="3200438" indent="0">
              <a:buNone/>
              <a:defRPr sz="2000"/>
            </a:lvl8pPr>
            <a:lvl9pPr marL="3657643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37988" y="6085468"/>
            <a:ext cx="6544628" cy="912550"/>
          </a:xfrm>
        </p:spPr>
        <p:txBody>
          <a:bodyPr/>
          <a:lstStyle>
            <a:lvl1pPr marL="0" indent="0">
              <a:buNone/>
              <a:defRPr sz="1400"/>
            </a:lvl1pPr>
            <a:lvl2pPr marL="457205" indent="0">
              <a:buNone/>
              <a:defRPr sz="1200"/>
            </a:lvl2pPr>
            <a:lvl3pPr marL="914411" indent="0">
              <a:buNone/>
              <a:defRPr sz="1000"/>
            </a:lvl3pPr>
            <a:lvl4pPr marL="1371616" indent="0">
              <a:buNone/>
              <a:defRPr sz="900"/>
            </a:lvl4pPr>
            <a:lvl5pPr marL="1828821" indent="0">
              <a:buNone/>
              <a:defRPr sz="900"/>
            </a:lvl5pPr>
            <a:lvl6pPr marL="2286027" indent="0">
              <a:buNone/>
              <a:defRPr sz="900"/>
            </a:lvl6pPr>
            <a:lvl7pPr marL="2743232" indent="0">
              <a:buNone/>
              <a:defRPr sz="900"/>
            </a:lvl7pPr>
            <a:lvl8pPr marL="3200438" indent="0">
              <a:buNone/>
              <a:defRPr sz="900"/>
            </a:lvl8pPr>
            <a:lvl9pPr marL="365764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4861-9B6F-4FB2-8718-B4050B2B37A3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46FF-23D6-44F1-B1B0-9BBDE6B92CD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26" name="Picture 2" descr="C:\Users\Андрей\Desktop\Справка\05-11-2019_16-02-49\Справка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85" y="-13415"/>
            <a:ext cx="10942898" cy="778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33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386" y="309583"/>
            <a:ext cx="3588562" cy="13175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4614" y="309585"/>
            <a:ext cx="6097715" cy="6636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5386" y="1627113"/>
            <a:ext cx="3588562" cy="5318710"/>
          </a:xfrm>
        </p:spPr>
        <p:txBody>
          <a:bodyPr/>
          <a:lstStyle>
            <a:lvl1pPr marL="0" indent="0">
              <a:buNone/>
              <a:defRPr sz="1400"/>
            </a:lvl1pPr>
            <a:lvl2pPr marL="457205" indent="0">
              <a:buNone/>
              <a:defRPr sz="1200"/>
            </a:lvl2pPr>
            <a:lvl3pPr marL="914411" indent="0">
              <a:buNone/>
              <a:defRPr sz="1000"/>
            </a:lvl3pPr>
            <a:lvl4pPr marL="1371616" indent="0">
              <a:buNone/>
              <a:defRPr sz="900"/>
            </a:lvl4pPr>
            <a:lvl5pPr marL="1828821" indent="0">
              <a:buNone/>
              <a:defRPr sz="900"/>
            </a:lvl5pPr>
            <a:lvl6pPr marL="2286027" indent="0">
              <a:buNone/>
              <a:defRPr sz="900"/>
            </a:lvl6pPr>
            <a:lvl7pPr marL="2743232" indent="0">
              <a:buNone/>
              <a:defRPr sz="900"/>
            </a:lvl7pPr>
            <a:lvl8pPr marL="3200438" indent="0">
              <a:buNone/>
              <a:defRPr sz="900"/>
            </a:lvl8pPr>
            <a:lvl9pPr marL="365764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4861-9B6F-4FB2-8718-B4050B2B37A3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46FF-23D6-44F1-B1B0-9BBDE6B92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56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386" y="311385"/>
            <a:ext cx="9816942" cy="1295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5386" y="1814301"/>
            <a:ext cx="9816942" cy="513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5387" y="7206808"/>
            <a:ext cx="2545133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B4861-9B6F-4FB2-8718-B4050B2B37A3}" type="datetimeFigureOut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726802" y="7206808"/>
            <a:ext cx="3454109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817194" y="7206808"/>
            <a:ext cx="2545133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F46FF-23D6-44F1-B1B0-9BBDE6B92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34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0" r:id="rId9"/>
    <p:sldLayoutId id="2147483672" r:id="rId10"/>
    <p:sldLayoutId id="2147483673" r:id="rId11"/>
    <p:sldLayoutId id="2147483674" r:id="rId12"/>
  </p:sldLayoutIdLst>
  <p:txStyles>
    <p:titleStyle>
      <a:lvl1pPr algn="ctr" defTabSz="9144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4" indent="-3429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9" indent="-285753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3" indent="-228603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9" indent="-228603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4" indent="-228603" algn="l" defTabSz="9144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9" indent="-228603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5" indent="-228603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0" indent="-228603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5" indent="-228603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2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8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13" Type="http://schemas.openxmlformats.org/officeDocument/2006/relationships/image" Target="../media/image21.png"/><Relationship Id="rId3" Type="http://schemas.openxmlformats.org/officeDocument/2006/relationships/chart" Target="../charts/chart23.xml"/><Relationship Id="rId7" Type="http://schemas.openxmlformats.org/officeDocument/2006/relationships/image" Target="../media/image8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chart" Target="../charts/chart25.xml"/><Relationship Id="rId10" Type="http://schemas.openxmlformats.org/officeDocument/2006/relationships/image" Target="../media/image18.svg"/><Relationship Id="rId4" Type="http://schemas.openxmlformats.org/officeDocument/2006/relationships/chart" Target="../charts/chart24.xml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chart" Target="../charts/chart27.xml"/><Relationship Id="rId21" Type="http://schemas.openxmlformats.org/officeDocument/2006/relationships/image" Target="../media/image36.svg"/><Relationship Id="rId7" Type="http://schemas.openxmlformats.org/officeDocument/2006/relationships/chart" Target="../charts/chart29.xml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chart" Target="../charts/chart28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chart" Target="../charts/chart30.xml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svg"/><Relationship Id="rId10" Type="http://schemas.openxmlformats.org/officeDocument/2006/relationships/image" Target="../media/image41.svg"/><Relationship Id="rId4" Type="http://schemas.openxmlformats.org/officeDocument/2006/relationships/image" Target="../media/image7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chart" Target="../charts/chart31.xm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chart" Target="../charts/chart32.xml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chart" Target="../charts/chart33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chart" Target="../charts/chart34.xml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chart" Target="../charts/chart35.xml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svg"/><Relationship Id="rId10" Type="http://schemas.openxmlformats.org/officeDocument/2006/relationships/image" Target="../media/image41.svg"/><Relationship Id="rId4" Type="http://schemas.openxmlformats.org/officeDocument/2006/relationships/image" Target="../media/image7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chart" Target="../charts/chart36.xml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svg"/><Relationship Id="rId10" Type="http://schemas.openxmlformats.org/officeDocument/2006/relationships/image" Target="../media/image38.svg"/><Relationship Id="rId4" Type="http://schemas.openxmlformats.org/officeDocument/2006/relationships/image" Target="../media/image7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0.xml"/><Relationship Id="rId13" Type="http://schemas.openxmlformats.org/officeDocument/2006/relationships/image" Target="../media/image33.png"/><Relationship Id="rId3" Type="http://schemas.openxmlformats.org/officeDocument/2006/relationships/chart" Target="../charts/chart37.xml"/><Relationship Id="rId7" Type="http://schemas.openxmlformats.org/officeDocument/2006/relationships/chart" Target="../charts/chart39.xml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svg"/><Relationship Id="rId4" Type="http://schemas.openxmlformats.org/officeDocument/2006/relationships/chart" Target="../charts/chart38.xml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11" Type="http://schemas.openxmlformats.org/officeDocument/2006/relationships/image" Target="../media/image6.png"/><Relationship Id="rId5" Type="http://schemas.openxmlformats.org/officeDocument/2006/relationships/chart" Target="../charts/chart1.xml"/><Relationship Id="rId10" Type="http://schemas.openxmlformats.org/officeDocument/2006/relationships/chart" Target="../charts/chart4.xml"/><Relationship Id="rId4" Type="http://schemas.openxmlformats.org/officeDocument/2006/relationships/image" Target="../media/image8.svg"/><Relationship Id="rId9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12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chart" Target="../charts/chart10.xml"/><Relationship Id="rId4" Type="http://schemas.openxmlformats.org/officeDocument/2006/relationships/chart" Target="../charts/chart7.xml"/><Relationship Id="rId9" Type="http://schemas.openxmlformats.org/officeDocument/2006/relationships/chart" Target="../charts/char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13" Type="http://schemas.microsoft.com/office/2007/relationships/hdphoto" Target="../media/hdphoto2.wdp"/><Relationship Id="rId3" Type="http://schemas.openxmlformats.org/officeDocument/2006/relationships/chart" Target="../charts/chart11.xml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chart" Target="../charts/chart14.xml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chart" Target="../charts/chart1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chart" Target="../charts/chart15.xml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11" Type="http://schemas.openxmlformats.org/officeDocument/2006/relationships/image" Target="../media/image14.png"/><Relationship Id="rId5" Type="http://schemas.openxmlformats.org/officeDocument/2006/relationships/chart" Target="../charts/chart16.xml"/><Relationship Id="rId10" Type="http://schemas.openxmlformats.org/officeDocument/2006/relationships/chart" Target="../charts/chart20.xml"/><Relationship Id="rId4" Type="http://schemas.openxmlformats.org/officeDocument/2006/relationships/image" Target="../media/image11.png"/><Relationship Id="rId9" Type="http://schemas.openxmlformats.org/officeDocument/2006/relationships/chart" Target="../charts/char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chart" Target="../charts/char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36A2C4-9A72-4731-A93F-DEDDCA76B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907713" cy="777557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52FA403-007B-4F71-878A-9A44CD75D1C3}"/>
              </a:ext>
            </a:extLst>
          </p:cNvPr>
          <p:cNvSpPr/>
          <p:nvPr/>
        </p:nvSpPr>
        <p:spPr>
          <a:xfrm>
            <a:off x="0" y="-1"/>
            <a:ext cx="10907713" cy="39597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100000">
                <a:srgbClr val="061B32">
                  <a:alpha val="0"/>
                </a:srgbClr>
              </a:gs>
              <a:gs pos="0">
                <a:schemeClr val="accent1">
                  <a:shade val="30000"/>
                  <a:satMod val="115000"/>
                </a:schemeClr>
              </a:gs>
              <a:gs pos="0">
                <a:srgbClr val="061B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8" name="Прямоугольник 217">
            <a:extLst>
              <a:ext uri="{FF2B5EF4-FFF2-40B4-BE49-F238E27FC236}">
                <a16:creationId xmlns:a16="http://schemas.microsoft.com/office/drawing/2014/main" id="{5215DC82-2D59-4433-B9EB-0A2F33C6E000}"/>
              </a:ext>
            </a:extLst>
          </p:cNvPr>
          <p:cNvSpPr/>
          <p:nvPr/>
        </p:nvSpPr>
        <p:spPr>
          <a:xfrm>
            <a:off x="565222" y="2745165"/>
            <a:ext cx="872733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ВОСПРОИЗВОДСТВО ЧЕЛОВЕЧЕСКОГО </a:t>
            </a:r>
          </a:p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ПОТЕНЦИАЛА В СФЕРЕ НАУКИ В УСЛОВИЯХ ТЕХНОЛОГИЧЕСКИХ ИЗМЕНЕНИЙ</a:t>
            </a:r>
          </a:p>
          <a:p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Зав. центром анализа и прогноза 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развития научно-технологического </a:t>
            </a:r>
          </a:p>
          <a:p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комплекса РИЭПП</a:t>
            </a:r>
          </a:p>
          <a:p>
            <a:r>
              <a:rPr lang="ru-RU" sz="20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д.с.н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И.М. Фадеева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4395400-E919-4A24-A921-305E81AE9718}"/>
              </a:ext>
            </a:extLst>
          </p:cNvPr>
          <p:cNvSpPr/>
          <p:nvPr/>
        </p:nvSpPr>
        <p:spPr>
          <a:xfrm>
            <a:off x="614957" y="6820951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МОСКВА</a:t>
            </a:r>
            <a:b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04393F2A-5041-436B-9B26-0B2BBBF9C422}"/>
                  </a:ext>
                </a:extLst>
              </p14:cNvPr>
              <p14:cNvContentPartPr/>
              <p14:nvPr/>
            </p14:nvContentPartPr>
            <p14:xfrm>
              <a:off x="565222" y="3285765"/>
              <a:ext cx="25200" cy="612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04393F2A-5041-436B-9B26-0B2BBBF9C42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6582" y="3277125"/>
                <a:ext cx="42840" cy="237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0B201B-D59A-4F1C-B44E-82EA1FE9C9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36" y="791443"/>
            <a:ext cx="3528392" cy="611632"/>
          </a:xfrm>
          <a:prstGeom prst="rect">
            <a:avLst/>
          </a:prstGeom>
        </p:spPr>
      </p:pic>
      <p:pic>
        <p:nvPicPr>
          <p:cNvPr id="6" name="Рисунок 5" hidden="1">
            <a:extLst>
              <a:ext uri="{FF2B5EF4-FFF2-40B4-BE49-F238E27FC236}">
                <a16:creationId xmlns:a16="http://schemas.microsoft.com/office/drawing/2014/main" id="{3EF43697-47F1-42C6-AC7E-6CCBCE1C03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48" y="438508"/>
            <a:ext cx="1873014" cy="14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16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9D655-6BEA-4CA2-A2DB-942B35AE8A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r="3022"/>
          <a:stretch/>
        </p:blipFill>
        <p:spPr>
          <a:xfrm>
            <a:off x="0" y="4094"/>
            <a:ext cx="10921078" cy="777160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722432F-4033-4E86-88C4-4216114D50DE}"/>
              </a:ext>
            </a:extLst>
          </p:cNvPr>
          <p:cNvSpPr/>
          <p:nvPr/>
        </p:nvSpPr>
        <p:spPr>
          <a:xfrm>
            <a:off x="-1" y="0"/>
            <a:ext cx="10907713" cy="7775575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99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AFCC86-77D6-48AA-A8DB-19943B06C81F}"/>
              </a:ext>
            </a:extLst>
          </p:cNvPr>
          <p:cNvSpPr/>
          <p:nvPr/>
        </p:nvSpPr>
        <p:spPr>
          <a:xfrm>
            <a:off x="2067974" y="4579453"/>
            <a:ext cx="79223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РЕЗУЛЬТАТЫ СОЦИОЛОГИЧЕСКОГО ОПРОСА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B4C7313-AF1A-4000-813E-07967AF0776A}"/>
              </a:ext>
            </a:extLst>
          </p:cNvPr>
          <p:cNvGrpSpPr/>
          <p:nvPr/>
        </p:nvGrpSpPr>
        <p:grpSpPr>
          <a:xfrm>
            <a:off x="-13367" y="6138362"/>
            <a:ext cx="8131519" cy="67434"/>
            <a:chOff x="1565424" y="1200901"/>
            <a:chExt cx="11407035" cy="94598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582D22FE-B5E5-45C9-8F5E-60BD8589CE0F}"/>
                </a:ext>
              </a:extLst>
            </p:cNvPr>
            <p:cNvCxnSpPr/>
            <p:nvPr/>
          </p:nvCxnSpPr>
          <p:spPr>
            <a:xfrm>
              <a:off x="1565424" y="1295499"/>
              <a:ext cx="1140703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D837254-EAE9-47CD-834D-0AF43540573B}"/>
                </a:ext>
              </a:extLst>
            </p:cNvPr>
            <p:cNvSpPr/>
            <p:nvPr/>
          </p:nvSpPr>
          <p:spPr>
            <a:xfrm>
              <a:off x="12877861" y="1200901"/>
              <a:ext cx="94598" cy="945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99"/>
            </a:p>
          </p:txBody>
        </p:sp>
      </p:grpSp>
    </p:spTree>
    <p:extLst>
      <p:ext uri="{BB962C8B-B14F-4D97-AF65-F5344CB8AC3E}">
        <p14:creationId xmlns:p14="http://schemas.microsoft.com/office/powerpoint/2010/main" val="3422175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" name="Диаграмма 86">
            <a:extLst>
              <a:ext uri="{FF2B5EF4-FFF2-40B4-BE49-F238E27FC236}">
                <a16:creationId xmlns:a16="http://schemas.microsoft.com/office/drawing/2014/main" id="{B3204182-1FFB-44FA-90A5-BFC70229F3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687293"/>
              </p:ext>
            </p:extLst>
          </p:nvPr>
        </p:nvGraphicFramePr>
        <p:xfrm>
          <a:off x="76201" y="4181075"/>
          <a:ext cx="4997832" cy="2195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50DC2F16-1387-40EC-AC4D-38799FE23B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5336512"/>
              </p:ext>
            </p:extLst>
          </p:nvPr>
        </p:nvGraphicFramePr>
        <p:xfrm>
          <a:off x="5599960" y="4189479"/>
          <a:ext cx="4727201" cy="2081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D012A159-18A6-4BD6-A663-01AB4BD4537E}"/>
              </a:ext>
            </a:extLst>
          </p:cNvPr>
          <p:cNvGraphicFramePr/>
          <p:nvPr/>
        </p:nvGraphicFramePr>
        <p:xfrm>
          <a:off x="5599960" y="1579769"/>
          <a:ext cx="4707657" cy="2359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763D08-2E51-4205-87B2-27BDC95F3C79}"/>
              </a:ext>
            </a:extLst>
          </p:cNvPr>
          <p:cNvSpPr/>
          <p:nvPr/>
        </p:nvSpPr>
        <p:spPr>
          <a:xfrm>
            <a:off x="5581480" y="1429457"/>
            <a:ext cx="4320480" cy="3937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67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Состав респондентов по возрасту, %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665E8863-9603-4829-8CDB-43A0FB2F6496}"/>
              </a:ext>
            </a:extLst>
          </p:cNvPr>
          <p:cNvSpPr/>
          <p:nvPr/>
        </p:nvSpPr>
        <p:spPr>
          <a:xfrm>
            <a:off x="1001552" y="6286168"/>
            <a:ext cx="9219119" cy="68944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ts val="1200"/>
              </a:lnSpc>
              <a:defRPr/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2023 г. РИЭПП провел опрос 3 000 научных руководителей соискателей ученых степеней — докторов наук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и кандидатов наук из вузов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82,8 %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и научных организаций России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17,2 %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Среди опрошенных </a:t>
            </a:r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—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54,9 %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мужчин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и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45,1 %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женщин;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59,7 %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докторов наук и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40,3 %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кандидатов наук;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72,3 %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преподавателей,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13,5 %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научных работников и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14,2 %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представителей администрации и управления. Цель опроса </a:t>
            </a:r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—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выявление тенденций в подготовке кадров высшей квалификации, а также проблем, с которыми сталкиваются научные руководители.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3763D08-2E51-4205-87B2-27BDC95F3C79}"/>
              </a:ext>
            </a:extLst>
          </p:cNvPr>
          <p:cNvSpPr/>
          <p:nvPr/>
        </p:nvSpPr>
        <p:spPr>
          <a:xfrm>
            <a:off x="487866" y="1458625"/>
            <a:ext cx="4320480" cy="34084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67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Гендерный состав респондентов, %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3763D08-2E51-4205-87B2-27BDC95F3C79}"/>
              </a:ext>
            </a:extLst>
          </p:cNvPr>
          <p:cNvSpPr/>
          <p:nvPr/>
        </p:nvSpPr>
        <p:spPr>
          <a:xfrm>
            <a:off x="887435" y="3940946"/>
            <a:ext cx="4320480" cy="34084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67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Квалификационный состав респондентов, %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3763D08-2E51-4205-87B2-27BDC95F3C79}"/>
              </a:ext>
            </a:extLst>
          </p:cNvPr>
          <p:cNvSpPr/>
          <p:nvPr/>
        </p:nvSpPr>
        <p:spPr>
          <a:xfrm>
            <a:off x="5724542" y="3890695"/>
            <a:ext cx="4320480" cy="34084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Состав респондентов по должностям, %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65CE780-938F-4B7C-96F7-7D5BE113C2A5}"/>
              </a:ext>
            </a:extLst>
          </p:cNvPr>
          <p:cNvGrpSpPr/>
          <p:nvPr/>
        </p:nvGrpSpPr>
        <p:grpSpPr>
          <a:xfrm>
            <a:off x="6746171" y="3621786"/>
            <a:ext cx="1695677" cy="89817"/>
            <a:chOff x="11546521" y="7995927"/>
            <a:chExt cx="1271752" cy="89816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2CC750F2-D7AB-42A7-A2A5-DDF5FC8798BC}"/>
                </a:ext>
              </a:extLst>
            </p:cNvPr>
            <p:cNvSpPr/>
            <p:nvPr/>
          </p:nvSpPr>
          <p:spPr>
            <a:xfrm>
              <a:off x="11546521" y="7999164"/>
              <a:ext cx="162018" cy="86579"/>
            </a:xfrm>
            <a:prstGeom prst="rect">
              <a:avLst/>
            </a:prstGeom>
            <a:solidFill>
              <a:srgbClr val="8D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1EC7F156-1A4B-4C80-AEBB-C365BEB3763E}"/>
                </a:ext>
              </a:extLst>
            </p:cNvPr>
            <p:cNvSpPr/>
            <p:nvPr/>
          </p:nvSpPr>
          <p:spPr>
            <a:xfrm>
              <a:off x="12656255" y="7995927"/>
              <a:ext cx="162018" cy="8657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C904615B-DB37-4B2A-BE6E-A5CAB9DA7783}"/>
              </a:ext>
            </a:extLst>
          </p:cNvPr>
          <p:cNvGrpSpPr/>
          <p:nvPr/>
        </p:nvGrpSpPr>
        <p:grpSpPr>
          <a:xfrm>
            <a:off x="6596687" y="5969766"/>
            <a:ext cx="1879852" cy="90390"/>
            <a:chOff x="11101675" y="7992117"/>
            <a:chExt cx="1409883" cy="90389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8AA01F42-CC8A-4BC1-8204-ADFE478A7910}"/>
                </a:ext>
              </a:extLst>
            </p:cNvPr>
            <p:cNvSpPr/>
            <p:nvPr/>
          </p:nvSpPr>
          <p:spPr>
            <a:xfrm>
              <a:off x="11101675" y="7992117"/>
              <a:ext cx="162018" cy="86579"/>
            </a:xfrm>
            <a:prstGeom prst="rect">
              <a:avLst/>
            </a:prstGeom>
            <a:solidFill>
              <a:srgbClr val="8E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E2A77DCE-9D79-4129-A785-0D166868DE3A}"/>
                </a:ext>
              </a:extLst>
            </p:cNvPr>
            <p:cNvSpPr/>
            <p:nvPr/>
          </p:nvSpPr>
          <p:spPr>
            <a:xfrm>
              <a:off x="12349540" y="7995927"/>
              <a:ext cx="162018" cy="86579"/>
            </a:xfrm>
            <a:prstGeom prst="rect">
              <a:avLst/>
            </a:prstGeom>
            <a:solidFill>
              <a:srgbClr val="E8A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88C9118-44A2-4BDF-BC25-2675B673BBAE}"/>
              </a:ext>
            </a:extLst>
          </p:cNvPr>
          <p:cNvSpPr txBox="1"/>
          <p:nvPr/>
        </p:nvSpPr>
        <p:spPr>
          <a:xfrm>
            <a:off x="6666433" y="3100046"/>
            <a:ext cx="7072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dirty="0">
                <a:latin typeface="Century Gothic" panose="020B0502020202020204" pitchFamily="34" charset="0"/>
              </a:rPr>
              <a:t>От 40</a:t>
            </a:r>
            <a:br>
              <a:rPr lang="ru-RU" sz="900" dirty="0">
                <a:latin typeface="Century Gothic" panose="020B0502020202020204" pitchFamily="34" charset="0"/>
              </a:rPr>
            </a:br>
            <a:r>
              <a:rPr lang="ru-RU" sz="900" dirty="0">
                <a:latin typeface="Century Gothic" panose="020B0502020202020204" pitchFamily="34" charset="0"/>
              </a:rPr>
              <a:t>до 50 лет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86B585-D129-4EBD-93A3-3059AE834ED4}"/>
              </a:ext>
            </a:extLst>
          </p:cNvPr>
          <p:cNvSpPr txBox="1"/>
          <p:nvPr/>
        </p:nvSpPr>
        <p:spPr>
          <a:xfrm>
            <a:off x="7592357" y="3100046"/>
            <a:ext cx="7072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dirty="0">
                <a:latin typeface="Century Gothic" panose="020B0502020202020204" pitchFamily="34" charset="0"/>
              </a:rPr>
              <a:t>От 51</a:t>
            </a:r>
            <a:br>
              <a:rPr lang="ru-RU" sz="900" dirty="0">
                <a:latin typeface="Century Gothic" panose="020B0502020202020204" pitchFamily="34" charset="0"/>
              </a:rPr>
            </a:br>
            <a:r>
              <a:rPr lang="ru-RU" sz="900" dirty="0">
                <a:latin typeface="Century Gothic" panose="020B0502020202020204" pitchFamily="34" charset="0"/>
              </a:rPr>
              <a:t>до 60 лет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88D969-7FB4-4A2F-9B32-E08E607F9011}"/>
              </a:ext>
            </a:extLst>
          </p:cNvPr>
          <p:cNvSpPr txBox="1"/>
          <p:nvPr/>
        </p:nvSpPr>
        <p:spPr>
          <a:xfrm>
            <a:off x="8542758" y="3100046"/>
            <a:ext cx="7072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dirty="0">
                <a:latin typeface="Century Gothic" panose="020B0502020202020204" pitchFamily="34" charset="0"/>
              </a:rPr>
              <a:t>От 61</a:t>
            </a:r>
            <a:br>
              <a:rPr lang="ru-RU" sz="900" dirty="0">
                <a:latin typeface="Century Gothic" panose="020B0502020202020204" pitchFamily="34" charset="0"/>
              </a:rPr>
            </a:br>
            <a:r>
              <a:rPr lang="ru-RU" sz="900" dirty="0">
                <a:latin typeface="Century Gothic" panose="020B0502020202020204" pitchFamily="34" charset="0"/>
              </a:rPr>
              <a:t>до 70 лет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8A690A-D357-4A0F-8E13-F04BEAC30BA8}"/>
              </a:ext>
            </a:extLst>
          </p:cNvPr>
          <p:cNvSpPr txBox="1"/>
          <p:nvPr/>
        </p:nvSpPr>
        <p:spPr>
          <a:xfrm>
            <a:off x="9505819" y="3107120"/>
            <a:ext cx="6655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dirty="0">
                <a:latin typeface="Century Gothic" panose="020B0502020202020204" pitchFamily="34" charset="0"/>
              </a:rPr>
              <a:t>Старше</a:t>
            </a:r>
            <a:br>
              <a:rPr lang="ru-RU" sz="900" dirty="0">
                <a:latin typeface="Century Gothic" panose="020B0502020202020204" pitchFamily="34" charset="0"/>
              </a:rPr>
            </a:br>
            <a:r>
              <a:rPr lang="ru-RU" sz="900" dirty="0">
                <a:latin typeface="Century Gothic" panose="020B0502020202020204" pitchFamily="34" charset="0"/>
              </a:rPr>
              <a:t>71 года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573F67-E55C-406B-A90F-486177F73E6C}"/>
              </a:ext>
            </a:extLst>
          </p:cNvPr>
          <p:cNvSpPr txBox="1"/>
          <p:nvPr/>
        </p:nvSpPr>
        <p:spPr>
          <a:xfrm>
            <a:off x="5793555" y="3100046"/>
            <a:ext cx="5293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dirty="0">
                <a:latin typeface="Century Gothic" panose="020B0502020202020204" pitchFamily="34" charset="0"/>
              </a:rPr>
              <a:t>До</a:t>
            </a:r>
            <a:br>
              <a:rPr lang="ru-RU" sz="900" dirty="0">
                <a:latin typeface="Century Gothic" panose="020B0502020202020204" pitchFamily="34" charset="0"/>
              </a:rPr>
            </a:br>
            <a:r>
              <a:rPr lang="ru-RU" sz="900" dirty="0">
                <a:latin typeface="Century Gothic" panose="020B0502020202020204" pitchFamily="34" charset="0"/>
              </a:rPr>
              <a:t>40 лет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9CB3D1E-7818-4070-AF12-6EE9BE505876}"/>
              </a:ext>
            </a:extLst>
          </p:cNvPr>
          <p:cNvSpPr/>
          <p:nvPr/>
        </p:nvSpPr>
        <p:spPr>
          <a:xfrm>
            <a:off x="986293" y="1076098"/>
            <a:ext cx="956224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Выборка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425C3CC-B912-4C5D-B6A2-2BD942797C76}"/>
              </a:ext>
            </a:extLst>
          </p:cNvPr>
          <p:cNvSpPr/>
          <p:nvPr/>
        </p:nvSpPr>
        <p:spPr>
          <a:xfrm>
            <a:off x="1556505" y="2448692"/>
            <a:ext cx="1105209" cy="25573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lvl="0">
              <a:lnSpc>
                <a:spcPts val="1000"/>
              </a:lnSpc>
              <a:defRPr/>
            </a:pPr>
            <a:r>
              <a:rPr lang="ru-RU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Мужчины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7367C58-8D28-4867-8E8D-0317421984CA}"/>
              </a:ext>
            </a:extLst>
          </p:cNvPr>
          <p:cNvGrpSpPr/>
          <p:nvPr/>
        </p:nvGrpSpPr>
        <p:grpSpPr>
          <a:xfrm>
            <a:off x="4983956" y="7238716"/>
            <a:ext cx="939800" cy="237869"/>
            <a:chOff x="4969352" y="7238716"/>
            <a:chExt cx="939800" cy="237869"/>
          </a:xfrm>
        </p:grpSpPr>
        <p:sp>
          <p:nvSpPr>
            <p:cNvPr id="80" name="Номер слайда 2">
              <a:extLst>
                <a:ext uri="{FF2B5EF4-FFF2-40B4-BE49-F238E27FC236}">
                  <a16:creationId xmlns:a16="http://schemas.microsoft.com/office/drawing/2014/main" id="{B32BF957-AE53-463E-9879-512D6D9E952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32014" y="7238716"/>
              <a:ext cx="439874" cy="237869"/>
            </a:xfrm>
            <a:prstGeom prst="rect">
              <a:avLst/>
            </a:prstGeom>
            <a:ln>
              <a:noFill/>
            </a:ln>
          </p:spPr>
          <p:txBody>
            <a:bodyPr vert="horz" lIns="100687" tIns="50343" rIns="118921" bIns="50343" rtlCol="0" anchor="ctr"/>
            <a:lstStyle>
              <a:defPPr>
                <a:defRPr lang="ru-RU"/>
              </a:defPPr>
              <a:lvl1pPr marL="0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42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84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266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688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7109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53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95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375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25C68B6-61C2-468F-89AB-4B9F7531AA68}" type="slidenum">
                <a:rPr lang="ru-RU" sz="1101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latin typeface="Century Gothic" panose="020B0502020202020204" pitchFamily="34" charset="0"/>
                  <a:cs typeface="Gotham Pro" panose="02000503040000020004" pitchFamily="2" charset="0"/>
                </a:rPr>
                <a:pPr algn="ctr"/>
                <a:t>11</a:t>
              </a:fld>
              <a:endParaRPr lang="ru-RU" sz="110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endParaRPr>
            </a:p>
          </p:txBody>
        </p: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14602D36-0DF2-4BDC-8B57-0A21A5B64A11}"/>
                </a:ext>
              </a:extLst>
            </p:cNvPr>
            <p:cNvCxnSpPr/>
            <p:nvPr/>
          </p:nvCxnSpPr>
          <p:spPr>
            <a:xfrm>
              <a:off x="5607527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3C0D8018-6065-4C38-81C7-AE013ED02DF6}"/>
                </a:ext>
              </a:extLst>
            </p:cNvPr>
            <p:cNvCxnSpPr/>
            <p:nvPr/>
          </p:nvCxnSpPr>
          <p:spPr>
            <a:xfrm>
              <a:off x="4969352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A9608AF-B4B4-4DF6-8091-52808627544F}"/>
              </a:ext>
            </a:extLst>
          </p:cNvPr>
          <p:cNvGrpSpPr/>
          <p:nvPr/>
        </p:nvGrpSpPr>
        <p:grpSpPr>
          <a:xfrm>
            <a:off x="-1" y="400175"/>
            <a:ext cx="10908758" cy="422274"/>
            <a:chOff x="-1" y="400175"/>
            <a:chExt cx="10908758" cy="422274"/>
          </a:xfrm>
        </p:grpSpPr>
        <p:cxnSp>
          <p:nvCxnSpPr>
            <p:cNvPr id="88" name="Прямая соединительная линия 87">
              <a:extLst>
                <a:ext uri="{FF2B5EF4-FFF2-40B4-BE49-F238E27FC236}">
                  <a16:creationId xmlns:a16="http://schemas.microsoft.com/office/drawing/2014/main" id="{BB6D570C-9E36-4A0C-B44B-22DC35AB7C3D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652048"/>
              <a:ext cx="9777321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F7404147-69B3-46ED-8C46-9E8F7383FF44}"/>
                </a:ext>
              </a:extLst>
            </p:cNvPr>
            <p:cNvSpPr/>
            <p:nvPr/>
          </p:nvSpPr>
          <p:spPr>
            <a:xfrm>
              <a:off x="1767544" y="409460"/>
              <a:ext cx="756220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ln w="0"/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Gotham Pro" panose="02000503040000020004" pitchFamily="2" charset="0"/>
                </a:rPr>
                <a:t>ВОСПРОИЗВОДСТВО ЧЕЛОВЕЧЕСКОГО ПОТЕНЦИАЛА  в СФЕРЕ НАУКИ В УСЛОВИЯХ ТЕХНОЛОГИЧЕСКИХ ИЗМЕНЕНИЙ</a:t>
              </a:r>
            </a:p>
          </p:txBody>
        </p:sp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17974695-3973-4E69-864C-ABC6D41505D9}"/>
                </a:ext>
              </a:extLst>
            </p:cNvPr>
            <p:cNvSpPr/>
            <p:nvPr/>
          </p:nvSpPr>
          <p:spPr>
            <a:xfrm>
              <a:off x="-1" y="643959"/>
              <a:ext cx="424213" cy="178490"/>
            </a:xfrm>
            <a:prstGeom prst="rect">
              <a:avLst/>
            </a:prstGeom>
            <a:solidFill>
              <a:srgbClr val="2A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DD655F54-51A9-4670-9649-9033274A9316}"/>
                </a:ext>
              </a:extLst>
            </p:cNvPr>
            <p:cNvGrpSpPr/>
            <p:nvPr/>
          </p:nvGrpSpPr>
          <p:grpSpPr>
            <a:xfrm>
              <a:off x="9533381" y="400175"/>
              <a:ext cx="1375376" cy="340630"/>
              <a:chOff x="9533381" y="400175"/>
              <a:chExt cx="1375376" cy="340630"/>
            </a:xfrm>
          </p:grpSpPr>
          <p:sp>
            <p:nvSpPr>
              <p:cNvPr id="92" name="Прямоугольник 91">
                <a:extLst>
                  <a:ext uri="{FF2B5EF4-FFF2-40B4-BE49-F238E27FC236}">
                    <a16:creationId xmlns:a16="http://schemas.microsoft.com/office/drawing/2014/main" id="{5AE728C7-14AA-44E4-909D-67820D788182}"/>
                  </a:ext>
                </a:extLst>
              </p:cNvPr>
              <p:cNvSpPr/>
              <p:nvPr/>
            </p:nvSpPr>
            <p:spPr>
              <a:xfrm>
                <a:off x="9533381" y="474544"/>
                <a:ext cx="244097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93" name="Рисунок 92">
                <a:extLst>
                  <a:ext uri="{FF2B5EF4-FFF2-40B4-BE49-F238E27FC236}">
                    <a16:creationId xmlns:a16="http://schemas.microsoft.com/office/drawing/2014/main" id="{57728F1F-48BD-4CE3-AAA2-9ECBFE0E5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21788" y="400175"/>
                <a:ext cx="408216" cy="340630"/>
              </a:xfrm>
              <a:prstGeom prst="rect">
                <a:avLst/>
              </a:prstGeom>
            </p:spPr>
          </p:pic>
          <p:sp>
            <p:nvSpPr>
              <p:cNvPr id="94" name="Прямоугольник 93">
                <a:extLst>
                  <a:ext uri="{FF2B5EF4-FFF2-40B4-BE49-F238E27FC236}">
                    <a16:creationId xmlns:a16="http://schemas.microsoft.com/office/drawing/2014/main" id="{86C664EB-3AED-40A3-B1A0-7F25F62FC873}"/>
                  </a:ext>
                </a:extLst>
              </p:cNvPr>
              <p:cNvSpPr/>
              <p:nvPr/>
            </p:nvSpPr>
            <p:spPr>
              <a:xfrm>
                <a:off x="10483360" y="474544"/>
                <a:ext cx="424353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95" name="Прямая соединительная линия 94">
                <a:extLst>
                  <a:ext uri="{FF2B5EF4-FFF2-40B4-BE49-F238E27FC236}">
                    <a16:creationId xmlns:a16="http://schemas.microsoft.com/office/drawing/2014/main" id="{5E45CBEC-F907-4C6E-ACAE-E301ABF434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3360" y="652048"/>
                <a:ext cx="425397" cy="0"/>
              </a:xfrm>
              <a:prstGeom prst="line">
                <a:avLst/>
              </a:prstGeom>
              <a:ln w="12700">
                <a:solidFill>
                  <a:srgbClr val="2A59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502547E1-2011-4EB1-B9FE-25E5BE80337D}"/>
              </a:ext>
            </a:extLst>
          </p:cNvPr>
          <p:cNvSpPr/>
          <p:nvPr/>
        </p:nvSpPr>
        <p:spPr>
          <a:xfrm>
            <a:off x="1517406" y="2014109"/>
            <a:ext cx="1589374" cy="2557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just">
              <a:lnSpc>
                <a:spcPts val="1100"/>
              </a:lnSpc>
              <a:defRPr/>
            </a:pPr>
            <a:r>
              <a:rPr lang="en-US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54</a:t>
            </a:r>
            <a:r>
              <a:rPr lang="ru-RU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,</a:t>
            </a:r>
            <a:r>
              <a:rPr lang="en-US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9 %</a:t>
            </a:r>
            <a:endParaRPr kumimoji="0" lang="ru-RU" sz="32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DBBB2450-6BE4-4DB6-82D3-94A029F7AE29}"/>
              </a:ext>
            </a:extLst>
          </p:cNvPr>
          <p:cNvCxnSpPr>
            <a:cxnSpLocks/>
          </p:cNvCxnSpPr>
          <p:nvPr/>
        </p:nvCxnSpPr>
        <p:spPr>
          <a:xfrm>
            <a:off x="1951128" y="2336855"/>
            <a:ext cx="2403198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A89DC1C-5D33-44AE-A601-6F7DA2108859}"/>
              </a:ext>
            </a:extLst>
          </p:cNvPr>
          <p:cNvCxnSpPr>
            <a:cxnSpLocks/>
          </p:cNvCxnSpPr>
          <p:nvPr/>
        </p:nvCxnSpPr>
        <p:spPr>
          <a:xfrm>
            <a:off x="1540162" y="2336855"/>
            <a:ext cx="14367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4D23E226-5F7D-4525-A091-2E429BEC91F4}"/>
              </a:ext>
            </a:extLst>
          </p:cNvPr>
          <p:cNvSpPr/>
          <p:nvPr/>
        </p:nvSpPr>
        <p:spPr>
          <a:xfrm>
            <a:off x="1517406" y="3020976"/>
            <a:ext cx="1589374" cy="2557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just">
              <a:lnSpc>
                <a:spcPts val="1100"/>
              </a:lnSpc>
              <a:defRPr/>
            </a:pPr>
            <a:r>
              <a:rPr lang="ru-RU" sz="3200" b="1" dirty="0">
                <a:solidFill>
                  <a:srgbClr val="E8849C"/>
                </a:solidFill>
                <a:latin typeface="Century Gothic" panose="020B0502020202020204" pitchFamily="34" charset="0"/>
              </a:rPr>
              <a:t>45,1 %</a:t>
            </a:r>
            <a:endParaRPr kumimoji="0" lang="ru-RU" sz="3200" b="1" u="none" strike="noStrike" kern="1200" cap="none" spc="0" normalizeH="0" baseline="0" noProof="0" dirty="0">
              <a:ln>
                <a:noFill/>
              </a:ln>
              <a:solidFill>
                <a:srgbClr val="E8849C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86510636-8827-4E24-AA11-59F118761970}"/>
              </a:ext>
            </a:extLst>
          </p:cNvPr>
          <p:cNvCxnSpPr>
            <a:cxnSpLocks/>
          </p:cNvCxnSpPr>
          <p:nvPr/>
        </p:nvCxnSpPr>
        <p:spPr>
          <a:xfrm>
            <a:off x="1951128" y="3343722"/>
            <a:ext cx="2403198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A4A3342D-97CF-4623-900A-A0D5DDD83080}"/>
              </a:ext>
            </a:extLst>
          </p:cNvPr>
          <p:cNvCxnSpPr>
            <a:cxnSpLocks/>
          </p:cNvCxnSpPr>
          <p:nvPr/>
        </p:nvCxnSpPr>
        <p:spPr>
          <a:xfrm>
            <a:off x="1540162" y="3343722"/>
            <a:ext cx="1182740" cy="0"/>
          </a:xfrm>
          <a:prstGeom prst="line">
            <a:avLst/>
          </a:prstGeom>
          <a:ln w="57150">
            <a:solidFill>
              <a:srgbClr val="E88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1CD965F0-3BF6-4F5E-90BA-300EAE2BFD0A}"/>
              </a:ext>
            </a:extLst>
          </p:cNvPr>
          <p:cNvSpPr/>
          <p:nvPr/>
        </p:nvSpPr>
        <p:spPr>
          <a:xfrm>
            <a:off x="2895981" y="2239226"/>
            <a:ext cx="185262" cy="1852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8C296D90-E97F-4A66-B919-DA5EEDCBCF42}"/>
              </a:ext>
            </a:extLst>
          </p:cNvPr>
          <p:cNvSpPr/>
          <p:nvPr/>
        </p:nvSpPr>
        <p:spPr>
          <a:xfrm>
            <a:off x="2628853" y="3235819"/>
            <a:ext cx="185262" cy="1852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E88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6C64E522-2F2B-4A11-9CAC-BDE3E1D4252D}"/>
              </a:ext>
            </a:extLst>
          </p:cNvPr>
          <p:cNvSpPr/>
          <p:nvPr/>
        </p:nvSpPr>
        <p:spPr>
          <a:xfrm>
            <a:off x="1556505" y="3455560"/>
            <a:ext cx="1105209" cy="25573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lvl="0">
              <a:lnSpc>
                <a:spcPts val="1000"/>
              </a:lnSpc>
              <a:defRPr/>
            </a:pPr>
            <a:r>
              <a:rPr lang="ru-RU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Женщины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7F84B7AD-8369-4EA9-9984-7437A3E15ED9}"/>
              </a:ext>
            </a:extLst>
          </p:cNvPr>
          <p:cNvSpPr/>
          <p:nvPr/>
        </p:nvSpPr>
        <p:spPr>
          <a:xfrm>
            <a:off x="5556819" y="4259796"/>
            <a:ext cx="1669931" cy="3312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lvl="0" algn="r"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Административно-управленческая</a:t>
            </a:r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093F8A90-6E7B-4983-AE2E-289642254A54}"/>
              </a:ext>
            </a:extLst>
          </p:cNvPr>
          <p:cNvSpPr/>
          <p:nvPr/>
        </p:nvSpPr>
        <p:spPr>
          <a:xfrm>
            <a:off x="5556819" y="4860436"/>
            <a:ext cx="1669931" cy="3312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lvl="0" algn="r"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Научная</a:t>
            </a: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CF2250B7-7601-4093-8DF9-257B399316D7}"/>
              </a:ext>
            </a:extLst>
          </p:cNvPr>
          <p:cNvSpPr/>
          <p:nvPr/>
        </p:nvSpPr>
        <p:spPr>
          <a:xfrm>
            <a:off x="5556819" y="5321753"/>
            <a:ext cx="1669931" cy="3312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lvl="0" algn="r"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Научно-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педагогическая</a:t>
            </a:r>
          </a:p>
        </p:txBody>
      </p:sp>
      <p:graphicFrame>
        <p:nvGraphicFramePr>
          <p:cNvPr id="111" name="Диаграмма 110">
            <a:extLst>
              <a:ext uri="{FF2B5EF4-FFF2-40B4-BE49-F238E27FC236}">
                <a16:creationId xmlns:a16="http://schemas.microsoft.com/office/drawing/2014/main" id="{01D24C8F-FE2C-4934-B2D6-859F371A11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7029150"/>
              </p:ext>
            </p:extLst>
          </p:nvPr>
        </p:nvGraphicFramePr>
        <p:xfrm>
          <a:off x="2645544" y="4178023"/>
          <a:ext cx="3086100" cy="2157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F5AE452E-315A-4488-8F69-F637006DBC13}"/>
              </a:ext>
            </a:extLst>
          </p:cNvPr>
          <p:cNvGrpSpPr/>
          <p:nvPr/>
        </p:nvGrpSpPr>
        <p:grpSpPr>
          <a:xfrm>
            <a:off x="1767544" y="6009163"/>
            <a:ext cx="1430269" cy="90390"/>
            <a:chOff x="12324396" y="7992117"/>
            <a:chExt cx="1072696" cy="90389"/>
          </a:xfrm>
        </p:grpSpPr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97B05CEF-6D86-40C9-AD54-4397D2D949EF}"/>
                </a:ext>
              </a:extLst>
            </p:cNvPr>
            <p:cNvSpPr/>
            <p:nvPr/>
          </p:nvSpPr>
          <p:spPr>
            <a:xfrm>
              <a:off x="13235074" y="7992117"/>
              <a:ext cx="162018" cy="86579"/>
            </a:xfrm>
            <a:prstGeom prst="rect">
              <a:avLst/>
            </a:prstGeom>
            <a:solidFill>
              <a:srgbClr val="CCC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B2990129-4484-4C4C-9056-C54014959621}"/>
                </a:ext>
              </a:extLst>
            </p:cNvPr>
            <p:cNvSpPr/>
            <p:nvPr/>
          </p:nvSpPr>
          <p:spPr>
            <a:xfrm>
              <a:off x="12324396" y="7995927"/>
              <a:ext cx="162018" cy="8657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grpSp>
        <p:nvGrpSpPr>
          <p:cNvPr id="84" name="Рисунок 652">
            <a:extLst>
              <a:ext uri="{FF2B5EF4-FFF2-40B4-BE49-F238E27FC236}">
                <a16:creationId xmlns:a16="http://schemas.microsoft.com/office/drawing/2014/main" id="{2F77610A-DD12-4342-AC0D-A1992EBA0BAB}"/>
              </a:ext>
            </a:extLst>
          </p:cNvPr>
          <p:cNvGrpSpPr/>
          <p:nvPr/>
        </p:nvGrpSpPr>
        <p:grpSpPr>
          <a:xfrm>
            <a:off x="664073" y="1007467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A610EF12-CBAB-4A8A-A564-4C386288B030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: фигура 85">
              <a:extLst>
                <a:ext uri="{FF2B5EF4-FFF2-40B4-BE49-F238E27FC236}">
                  <a16:creationId xmlns:a16="http://schemas.microsoft.com/office/drawing/2014/main" id="{E82BF6DC-60CB-46CD-ADBA-D9F97D62FAAD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A894C465-9914-4127-A3CC-5B67AA88785B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199594-1D78-4E79-9BAB-3EACED60A3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45102" y="4296211"/>
            <a:ext cx="263038" cy="2816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5603AC-9FD7-44F7-AE99-78DC4694FF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59389" y="4845420"/>
            <a:ext cx="210577" cy="29859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AFB655B-A620-4CEA-8C1B-ECF214D56F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39281" y="5415818"/>
            <a:ext cx="259657" cy="259657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B250810E-0A9C-48F2-AF52-7A186A43956B}"/>
              </a:ext>
            </a:extLst>
          </p:cNvPr>
          <p:cNvCxnSpPr>
            <a:cxnSpLocks/>
          </p:cNvCxnSpPr>
          <p:nvPr/>
        </p:nvCxnSpPr>
        <p:spPr>
          <a:xfrm>
            <a:off x="957263" y="6305550"/>
            <a:ext cx="0" cy="82153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715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" name="Диаграмма 86">
            <a:extLst>
              <a:ext uri="{FF2B5EF4-FFF2-40B4-BE49-F238E27FC236}">
                <a16:creationId xmlns:a16="http://schemas.microsoft.com/office/drawing/2014/main" id="{98BDA9D5-3264-4012-91B4-C405FDA469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74080"/>
              </p:ext>
            </p:extLst>
          </p:nvPr>
        </p:nvGraphicFramePr>
        <p:xfrm>
          <a:off x="4814521" y="2087587"/>
          <a:ext cx="6093191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39C79B1-68E5-43C1-9BF5-FA3FB3D6DA3E}"/>
              </a:ext>
            </a:extLst>
          </p:cNvPr>
          <p:cNvSpPr/>
          <p:nvPr/>
        </p:nvSpPr>
        <p:spPr>
          <a:xfrm>
            <a:off x="986293" y="1076098"/>
            <a:ext cx="956224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1067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30000" noProof="0" dirty="0">
                <a:ln>
                  <a:noFill/>
                </a:ln>
                <a:solidFill>
                  <a:srgbClr val="4F4B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otham Pro" panose="02000503040000020004" pitchFamily="2" charset="0"/>
              </a:rPr>
              <a:t>Проблемы подготовки научных кадров</a:t>
            </a:r>
            <a:endParaRPr kumimoji="0" lang="ru-RU" sz="2400" b="1" i="0" u="none" strike="noStrike" kern="1200" cap="none" spc="0" normalizeH="0" baseline="30000" noProof="0" dirty="0">
              <a:ln>
                <a:noFill/>
              </a:ln>
              <a:solidFill>
                <a:srgbClr val="4F4B68"/>
              </a:solidFill>
              <a:effectLst/>
              <a:highlight>
                <a:srgbClr val="FFFF00"/>
              </a:highlight>
              <a:uLnTx/>
              <a:uFillTx/>
              <a:latin typeface="Century Gothic" panose="020B0502020202020204" pitchFamily="34" charset="0"/>
              <a:ea typeface="+mn-ea"/>
              <a:cs typeface="Gotham Pro" panose="02000503040000020004" pitchFamily="2" charset="0"/>
            </a:endParaRP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5451628"/>
              </p:ext>
            </p:extLst>
          </p:nvPr>
        </p:nvGraphicFramePr>
        <p:xfrm>
          <a:off x="424212" y="1492959"/>
          <a:ext cx="5467350" cy="4207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DACD994-EE64-432E-97F7-F3E5B06BE6BB}"/>
              </a:ext>
            </a:extLst>
          </p:cNvPr>
          <p:cNvSpPr/>
          <p:nvPr/>
        </p:nvSpPr>
        <p:spPr>
          <a:xfrm>
            <a:off x="985454" y="5692951"/>
            <a:ext cx="4756434" cy="80018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Мотивация к занятию наукой у молодых исследователей связана с их собственным выбором и будущими карьерными целями </a:t>
            </a:r>
            <a:r>
              <a:rPr lang="ru-RU" sz="1200" spc="-40" dirty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ru-RU" sz="1200" b="1" spc="-40" dirty="0">
                <a:solidFill>
                  <a:schemeClr val="tx1"/>
                </a:solidFill>
                <a:latin typeface="Century Gothic" panose="020B0502020202020204" pitchFamily="34" charset="0"/>
              </a:rPr>
              <a:t>68,6 %</a:t>
            </a:r>
            <a:r>
              <a:rPr lang="ru-RU" sz="1200" spc="-4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  <a:r>
              <a:rPr lang="ru-RU" sz="1200" b="1" spc="-4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spc="-40" dirty="0">
                <a:solidFill>
                  <a:schemeClr val="tx1"/>
                </a:solidFill>
                <a:latin typeface="Century Gothic" panose="020B0502020202020204" pitchFamily="34" charset="0"/>
              </a:rPr>
              <a:t>Причем женщины так считают несколько чаще (</a:t>
            </a:r>
            <a:r>
              <a:rPr lang="ru-RU" sz="1200" b="1" spc="-40" dirty="0">
                <a:solidFill>
                  <a:schemeClr val="tx1"/>
                </a:solidFill>
                <a:latin typeface="Century Gothic" panose="020B0502020202020204" pitchFamily="34" charset="0"/>
              </a:rPr>
              <a:t>72,2</a:t>
            </a:r>
            <a:r>
              <a:rPr lang="ru-RU" sz="1200" spc="-4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spc="-40" dirty="0">
                <a:solidFill>
                  <a:schemeClr val="tx1"/>
                </a:solidFill>
                <a:latin typeface="Century Gothic" panose="020B0502020202020204" pitchFamily="34" charset="0"/>
              </a:rPr>
              <a:t>%</a:t>
            </a:r>
            <a:r>
              <a:rPr lang="ru-RU" sz="1200" spc="-40" dirty="0">
                <a:solidFill>
                  <a:schemeClr val="tx1"/>
                </a:solidFill>
                <a:latin typeface="Century Gothic" panose="020B0502020202020204" pitchFamily="34" charset="0"/>
              </a:rPr>
              <a:t>),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чем мужчины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67,1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Выбор этой сферы должен быть одобрен научным руководителем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57,3 %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руководством кафедры, факультета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24,6 %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),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членами семьи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16,4 %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Влияние случайных обстоятельств имеет место, но минимальное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11,3 %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159536D-E760-4FE0-B779-9B0953C05583}"/>
              </a:ext>
            </a:extLst>
          </p:cNvPr>
          <p:cNvSpPr/>
          <p:nvPr/>
        </p:nvSpPr>
        <p:spPr>
          <a:xfrm>
            <a:off x="5847524" y="5686293"/>
            <a:ext cx="4862916" cy="80018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Процесс подготовки научных кадров сопряжен с тратой значительного ресурса времени, причем в нагрузке научного руководителя его выделяется недостаточно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83,3 %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Треть опрошенных отметили, что времени «совсем не хватает»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34,7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%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женщин,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31,0 % </a:t>
            </a:r>
            <a:r>
              <a:rPr lang="ru-RU" sz="1200" spc="-50" dirty="0">
                <a:solidFill>
                  <a:schemeClr val="tx1"/>
                </a:solidFill>
                <a:latin typeface="Century Gothic" panose="020B0502020202020204" pitchFamily="34" charset="0"/>
              </a:rPr>
              <a:t>мужчин), и около половины </a:t>
            </a:r>
            <a:r>
              <a:rPr lang="en-US" sz="1200" spc="-50" dirty="0">
                <a:solidFill>
                  <a:schemeClr val="tx1"/>
                </a:solidFill>
                <a:latin typeface="Century Gothic" panose="020B0502020202020204" pitchFamily="34" charset="0"/>
              </a:rPr>
              <a:t>—</a:t>
            </a:r>
            <a:r>
              <a:rPr lang="ru-RU" sz="1200" spc="-5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«не всегда хватает»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52,2 %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женщин,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49,3 %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мужчин). В полной мере хватает времени всего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14,2 %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опрошенным научным руководителям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10,7 %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женщин,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17,2 %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мужчин).</a:t>
            </a:r>
            <a:endParaRPr lang="ru-RU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C2873AA-DB5F-4571-A40D-6B54BE49228E}"/>
              </a:ext>
            </a:extLst>
          </p:cNvPr>
          <p:cNvGrpSpPr/>
          <p:nvPr/>
        </p:nvGrpSpPr>
        <p:grpSpPr>
          <a:xfrm>
            <a:off x="1967125" y="5486261"/>
            <a:ext cx="1652883" cy="86580"/>
            <a:chOff x="2024275" y="6229325"/>
            <a:chExt cx="1652883" cy="86580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CEE3DA77-0B47-4A99-9EE9-DBF0978AEC9D}"/>
                </a:ext>
              </a:extLst>
            </p:cNvPr>
            <p:cNvSpPr/>
            <p:nvPr/>
          </p:nvSpPr>
          <p:spPr>
            <a:xfrm>
              <a:off x="2024275" y="6229325"/>
              <a:ext cx="216025" cy="865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45917549-E3A8-4E9D-AE86-493B5065B3AB}"/>
                </a:ext>
              </a:extLst>
            </p:cNvPr>
            <p:cNvSpPr/>
            <p:nvPr/>
          </p:nvSpPr>
          <p:spPr>
            <a:xfrm>
              <a:off x="3461133" y="6229325"/>
              <a:ext cx="216025" cy="8658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61BA39A-0709-4232-8923-DB4D4F136B59}"/>
              </a:ext>
            </a:extLst>
          </p:cNvPr>
          <p:cNvGrpSpPr/>
          <p:nvPr/>
        </p:nvGrpSpPr>
        <p:grpSpPr>
          <a:xfrm>
            <a:off x="4983956" y="7238716"/>
            <a:ext cx="939800" cy="237869"/>
            <a:chOff x="4969352" y="7238716"/>
            <a:chExt cx="939800" cy="237869"/>
          </a:xfrm>
        </p:grpSpPr>
        <p:sp>
          <p:nvSpPr>
            <p:cNvPr id="61" name="Номер слайда 2">
              <a:extLst>
                <a:ext uri="{FF2B5EF4-FFF2-40B4-BE49-F238E27FC236}">
                  <a16:creationId xmlns:a16="http://schemas.microsoft.com/office/drawing/2014/main" id="{7F3FDF5B-0A2B-4119-8BF0-152B45F608F0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32014" y="7238716"/>
              <a:ext cx="439874" cy="237869"/>
            </a:xfrm>
            <a:prstGeom prst="rect">
              <a:avLst/>
            </a:prstGeom>
            <a:ln>
              <a:noFill/>
            </a:ln>
          </p:spPr>
          <p:txBody>
            <a:bodyPr vert="horz" lIns="100687" tIns="50343" rIns="118921" bIns="50343" rtlCol="0" anchor="ctr"/>
            <a:lstStyle>
              <a:defPPr>
                <a:defRPr lang="ru-RU"/>
              </a:defPPr>
              <a:lvl1pPr marL="0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42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84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266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688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7109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53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95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375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25C68B6-61C2-468F-89AB-4B9F7531AA68}" type="slidenum">
                <a:rPr lang="ru-RU" sz="1101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latin typeface="Century Gothic" panose="020B0502020202020204" pitchFamily="34" charset="0"/>
                  <a:cs typeface="Gotham Pro" panose="02000503040000020004" pitchFamily="2" charset="0"/>
                </a:rPr>
                <a:pPr algn="ctr"/>
                <a:t>12</a:t>
              </a:fld>
              <a:endParaRPr lang="ru-RU" sz="110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endParaRPr>
            </a:p>
          </p:txBody>
        </p: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BA198CB3-110E-4B7A-BC05-31A3A232D1E0}"/>
                </a:ext>
              </a:extLst>
            </p:cNvPr>
            <p:cNvCxnSpPr/>
            <p:nvPr/>
          </p:nvCxnSpPr>
          <p:spPr>
            <a:xfrm>
              <a:off x="5607527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9E3458B1-9746-4130-B1C5-C80072BD9F0E}"/>
                </a:ext>
              </a:extLst>
            </p:cNvPr>
            <p:cNvCxnSpPr/>
            <p:nvPr/>
          </p:nvCxnSpPr>
          <p:spPr>
            <a:xfrm>
              <a:off x="4969352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39A4B15D-8CDC-47A5-A002-FB08809D441F}"/>
              </a:ext>
            </a:extLst>
          </p:cNvPr>
          <p:cNvGrpSpPr/>
          <p:nvPr/>
        </p:nvGrpSpPr>
        <p:grpSpPr>
          <a:xfrm>
            <a:off x="-1" y="400175"/>
            <a:ext cx="10908758" cy="422274"/>
            <a:chOff x="-1" y="400175"/>
            <a:chExt cx="10908758" cy="422274"/>
          </a:xfrm>
        </p:grpSpPr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9B070EB6-303A-406D-BCF1-1298EE7B9607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652048"/>
              <a:ext cx="9777321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07BF404A-2738-42E2-95FE-184FBE474D17}"/>
                </a:ext>
              </a:extLst>
            </p:cNvPr>
            <p:cNvSpPr/>
            <p:nvPr/>
          </p:nvSpPr>
          <p:spPr>
            <a:xfrm>
              <a:off x="1781448" y="409460"/>
              <a:ext cx="754829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ln w="0"/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Gotham Pro" panose="02000503040000020004" pitchFamily="2" charset="0"/>
                </a:rPr>
                <a:t>ВОСПРОИЗВОДСТВО ЧЕЛОВЕЧЕСКОГО ПОТЕНЦИАЛА  в СФЕРЕ НАУКИ В УСЛОВИЯХ ТЕХНОЛОГИЧЕСКИХ ИЗМЕНЕНИЙ</a:t>
              </a: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ECA89AD4-0BB0-47EB-B7C3-3E1CEC9B4C2D}"/>
                </a:ext>
              </a:extLst>
            </p:cNvPr>
            <p:cNvSpPr/>
            <p:nvPr/>
          </p:nvSpPr>
          <p:spPr>
            <a:xfrm>
              <a:off x="-1" y="643959"/>
              <a:ext cx="424213" cy="178490"/>
            </a:xfrm>
            <a:prstGeom prst="rect">
              <a:avLst/>
            </a:prstGeom>
            <a:solidFill>
              <a:srgbClr val="2A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D3BA37B6-2BD0-4561-877A-7D0EA9F25C5F}"/>
                </a:ext>
              </a:extLst>
            </p:cNvPr>
            <p:cNvGrpSpPr/>
            <p:nvPr/>
          </p:nvGrpSpPr>
          <p:grpSpPr>
            <a:xfrm>
              <a:off x="9533381" y="400175"/>
              <a:ext cx="1375376" cy="340630"/>
              <a:chOff x="9533381" y="400175"/>
              <a:chExt cx="1375376" cy="340630"/>
            </a:xfrm>
          </p:grpSpPr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id="{A55E0D34-947E-4041-9316-9D6472FBDB0E}"/>
                  </a:ext>
                </a:extLst>
              </p:cNvPr>
              <p:cNvSpPr/>
              <p:nvPr/>
            </p:nvSpPr>
            <p:spPr>
              <a:xfrm>
                <a:off x="9533381" y="474544"/>
                <a:ext cx="244097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79A7CC8E-B5DD-45FA-9425-AE39B7A2B1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21788" y="400175"/>
                <a:ext cx="408216" cy="340630"/>
              </a:xfrm>
              <a:prstGeom prst="rect">
                <a:avLst/>
              </a:prstGeom>
            </p:spPr>
          </p:pic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id="{8C3182D9-7EF9-4901-A4B8-0F3D1A4F6F55}"/>
                  </a:ext>
                </a:extLst>
              </p:cNvPr>
              <p:cNvSpPr/>
              <p:nvPr/>
            </p:nvSpPr>
            <p:spPr>
              <a:xfrm>
                <a:off x="10483360" y="474544"/>
                <a:ext cx="424353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72" name="Прямая соединительная линия 71">
                <a:extLst>
                  <a:ext uri="{FF2B5EF4-FFF2-40B4-BE49-F238E27FC236}">
                    <a16:creationId xmlns:a16="http://schemas.microsoft.com/office/drawing/2014/main" id="{67A7DAED-B568-4ECB-BE51-D9C4D90860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3360" y="652048"/>
                <a:ext cx="425397" cy="0"/>
              </a:xfrm>
              <a:prstGeom prst="line">
                <a:avLst/>
              </a:prstGeom>
              <a:ln w="12700">
                <a:solidFill>
                  <a:srgbClr val="2A59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CA353DA6-5318-4202-BCA3-0208721E0CF0}"/>
              </a:ext>
            </a:extLst>
          </p:cNvPr>
          <p:cNvGrpSpPr/>
          <p:nvPr/>
        </p:nvGrpSpPr>
        <p:grpSpPr>
          <a:xfrm>
            <a:off x="594347" y="2238247"/>
            <a:ext cx="2359764" cy="3081452"/>
            <a:chOff x="423358" y="1794708"/>
            <a:chExt cx="3162256" cy="3081452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4DF58480-2501-4C54-815A-EAE055D0E65D}"/>
                </a:ext>
              </a:extLst>
            </p:cNvPr>
            <p:cNvSpPr/>
            <p:nvPr/>
          </p:nvSpPr>
          <p:spPr>
            <a:xfrm>
              <a:off x="423358" y="1794708"/>
              <a:ext cx="3162256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В</a:t>
              </a:r>
              <a:r>
                <a:rPr lang="ru-RU" sz="11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ы, как руководитель темы курсовой, выпускной работы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D22625D1-07C9-4C09-91F4-679D0A404608}"/>
                </a:ext>
              </a:extLst>
            </p:cNvPr>
            <p:cNvSpPr/>
            <p:nvPr/>
          </p:nvSpPr>
          <p:spPr>
            <a:xfrm>
              <a:off x="664073" y="2334356"/>
              <a:ext cx="2921541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Руководство кафедры, факультета</a:t>
              </a: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8E7B5E6E-89F3-4B08-BFFD-8035E62CFDA7}"/>
                </a:ext>
              </a:extLst>
            </p:cNvPr>
            <p:cNvSpPr/>
            <p:nvPr/>
          </p:nvSpPr>
          <p:spPr>
            <a:xfrm>
              <a:off x="664073" y="2854196"/>
              <a:ext cx="2921541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Он сам, так как имел карьерные цели</a:t>
              </a:r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D9F9D440-845B-4B97-A9F8-EC0C06BB2AA6}"/>
                </a:ext>
              </a:extLst>
            </p:cNvPr>
            <p:cNvSpPr/>
            <p:nvPr/>
          </p:nvSpPr>
          <p:spPr>
            <a:xfrm>
              <a:off x="664070" y="3394804"/>
              <a:ext cx="2921543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Советы со стороны родителей, членов семьи</a:t>
              </a:r>
            </a:p>
          </p:txBody>
        </p:sp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3D5FA208-9378-4A71-91A8-EF04A2A85DCF}"/>
                </a:ext>
              </a:extLst>
            </p:cNvPr>
            <p:cNvSpPr/>
            <p:nvPr/>
          </p:nvSpPr>
          <p:spPr>
            <a:xfrm>
              <a:off x="423358" y="4020742"/>
              <a:ext cx="3162256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lang="ru-RU" sz="11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Случайные обстоятельства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BD767862-A7B7-4AA4-BF50-B52E2A486B76}"/>
                </a:ext>
              </a:extLst>
            </p:cNvPr>
            <p:cNvSpPr/>
            <p:nvPr/>
          </p:nvSpPr>
          <p:spPr>
            <a:xfrm>
              <a:off x="423358" y="4544950"/>
              <a:ext cx="3162256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Затрудняюсь ответить</a:t>
              </a:r>
            </a:p>
          </p:txBody>
        </p:sp>
      </p:grpSp>
      <p:graphicFrame>
        <p:nvGraphicFramePr>
          <p:cNvPr id="88" name="Диаграмма 87">
            <a:extLst>
              <a:ext uri="{FF2B5EF4-FFF2-40B4-BE49-F238E27FC236}">
                <a16:creationId xmlns:a16="http://schemas.microsoft.com/office/drawing/2014/main" id="{AEA9BEDD-AE3C-481F-8A07-527351026824}"/>
              </a:ext>
            </a:extLst>
          </p:cNvPr>
          <p:cNvGraphicFramePr>
            <a:graphicFrameLocks/>
          </p:cNvGraphicFramePr>
          <p:nvPr/>
        </p:nvGraphicFramePr>
        <p:xfrm>
          <a:off x="7672387" y="2092920"/>
          <a:ext cx="2833688" cy="263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44496062-0268-4A84-A563-62F481E110C3}"/>
              </a:ext>
            </a:extLst>
          </p:cNvPr>
          <p:cNvGrpSpPr/>
          <p:nvPr/>
        </p:nvGrpSpPr>
        <p:grpSpPr>
          <a:xfrm>
            <a:off x="6808931" y="4632841"/>
            <a:ext cx="225550" cy="892119"/>
            <a:chOff x="12312727" y="7959415"/>
            <a:chExt cx="169162" cy="892108"/>
          </a:xfrm>
        </p:grpSpPr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7709F0B7-7E99-49E8-95AA-20BBBFE2DB46}"/>
                </a:ext>
              </a:extLst>
            </p:cNvPr>
            <p:cNvSpPr/>
            <p:nvPr/>
          </p:nvSpPr>
          <p:spPr>
            <a:xfrm>
              <a:off x="12312727" y="8233138"/>
              <a:ext cx="162018" cy="86579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F6C5BEBE-C071-440F-9C16-3FDB410B73C3}"/>
                </a:ext>
              </a:extLst>
            </p:cNvPr>
            <p:cNvSpPr/>
            <p:nvPr/>
          </p:nvSpPr>
          <p:spPr>
            <a:xfrm>
              <a:off x="12317686" y="7959415"/>
              <a:ext cx="162018" cy="86579"/>
            </a:xfrm>
            <a:prstGeom prst="rect">
              <a:avLst/>
            </a:prstGeom>
            <a:solidFill>
              <a:srgbClr val="93C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4F3FC51C-1D87-42B6-B7FB-DCB0BD8DA70B}"/>
                </a:ext>
              </a:extLst>
            </p:cNvPr>
            <p:cNvSpPr/>
            <p:nvPr/>
          </p:nvSpPr>
          <p:spPr>
            <a:xfrm>
              <a:off x="12312727" y="8503010"/>
              <a:ext cx="162018" cy="86579"/>
            </a:xfrm>
            <a:prstGeom prst="rect">
              <a:avLst/>
            </a:prstGeom>
            <a:solidFill>
              <a:srgbClr val="E8A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E3708D6B-E43C-4140-A6FA-7D7C0A3CB0C1}"/>
                </a:ext>
              </a:extLst>
            </p:cNvPr>
            <p:cNvSpPr/>
            <p:nvPr/>
          </p:nvSpPr>
          <p:spPr>
            <a:xfrm>
              <a:off x="12319871" y="8764944"/>
              <a:ext cx="162018" cy="8657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grpSp>
        <p:nvGrpSpPr>
          <p:cNvPr id="54" name="Рисунок 652">
            <a:extLst>
              <a:ext uri="{FF2B5EF4-FFF2-40B4-BE49-F238E27FC236}">
                <a16:creationId xmlns:a16="http://schemas.microsoft.com/office/drawing/2014/main" id="{35125F55-1286-422C-AEFC-67FC9C9510D1}"/>
              </a:ext>
            </a:extLst>
          </p:cNvPr>
          <p:cNvGrpSpPr/>
          <p:nvPr/>
        </p:nvGrpSpPr>
        <p:grpSpPr>
          <a:xfrm>
            <a:off x="664073" y="1007467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B0E12163-8CA9-42E6-B663-BBE9E5998B57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A49C42CC-ACB1-489E-91D6-B7CA2E1EA25B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: фигура 77">
              <a:extLst>
                <a:ext uri="{FF2B5EF4-FFF2-40B4-BE49-F238E27FC236}">
                  <a16:creationId xmlns:a16="http://schemas.microsoft.com/office/drawing/2014/main" id="{3AC7E598-4D3E-43DB-93FC-C7324AD068D0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4F6478D8-BA5F-456D-9146-BC8FD44DC9DD}"/>
              </a:ext>
            </a:extLst>
          </p:cNvPr>
          <p:cNvSpPr/>
          <p:nvPr/>
        </p:nvSpPr>
        <p:spPr>
          <a:xfrm>
            <a:off x="995425" y="1627581"/>
            <a:ext cx="4065559" cy="4531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</a:pPr>
            <a:r>
              <a:rPr lang="ru-RU" sz="2000" b="1" spc="-50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Кто чаще всего влиял на решение Ваших аспирантов (соискателей) связать жизнь </a:t>
            </a:r>
          </a:p>
          <a:p>
            <a:pPr>
              <a:lnSpc>
                <a:spcPts val="1400"/>
              </a:lnSpc>
            </a:pPr>
            <a:r>
              <a:rPr lang="ru-RU" sz="2000" b="1" spc="-50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с наукой?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EEFCAA2F-71C7-4457-A1EA-A245043F34A4}"/>
              </a:ext>
            </a:extLst>
          </p:cNvPr>
          <p:cNvSpPr/>
          <p:nvPr/>
        </p:nvSpPr>
        <p:spPr>
          <a:xfrm>
            <a:off x="5846730" y="1451795"/>
            <a:ext cx="4216434" cy="79593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400"/>
              </a:lnSpc>
            </a:pPr>
            <a: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Хватает ли Вам бюджета времени, выделенного в нагрузке, на работу </a:t>
            </a:r>
            <a:b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с аспирантами (соискателями)?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2B01362-8FB2-4307-B43A-8B3F48760124}"/>
              </a:ext>
            </a:extLst>
          </p:cNvPr>
          <p:cNvGrpSpPr/>
          <p:nvPr/>
        </p:nvGrpSpPr>
        <p:grpSpPr>
          <a:xfrm>
            <a:off x="2920488" y="2248486"/>
            <a:ext cx="399931" cy="3023228"/>
            <a:chOff x="2920488" y="2318381"/>
            <a:chExt cx="399931" cy="302322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E10E96E-B1B4-475F-BCFB-D9D55A546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029" y="2318381"/>
              <a:ext cx="382849" cy="382849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31BE230-E83E-4951-A2CA-68B8C8BEF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471" y="2853887"/>
              <a:ext cx="369964" cy="369964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1BBDFC2-E823-4188-8309-0A6C15341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488" y="3372947"/>
              <a:ext cx="399931" cy="39993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E9A56CF-12E1-484F-B2F6-C41859A4E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815" y="3916666"/>
              <a:ext cx="385277" cy="38527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C16F8DF-A0DE-4FC8-B5B8-592C43E4E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763" y="4455367"/>
              <a:ext cx="387381" cy="38738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3B7F653-760F-448C-B367-F549115C8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962" y="4990627"/>
              <a:ext cx="350982" cy="350982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3A1EBBA-3D7F-4C8A-AD2D-91F2104BC1D6}"/>
              </a:ext>
            </a:extLst>
          </p:cNvPr>
          <p:cNvGrpSpPr/>
          <p:nvPr/>
        </p:nvGrpSpPr>
        <p:grpSpPr>
          <a:xfrm>
            <a:off x="819149" y="2699894"/>
            <a:ext cx="4427469" cy="2137597"/>
            <a:chOff x="5515214" y="2657727"/>
            <a:chExt cx="4835286" cy="2137597"/>
          </a:xfrm>
        </p:grpSpPr>
        <p:cxnSp>
          <p:nvCxnSpPr>
            <p:cNvPr id="107" name="Прямая соединительная линия 106">
              <a:extLst>
                <a:ext uri="{FF2B5EF4-FFF2-40B4-BE49-F238E27FC236}">
                  <a16:creationId xmlns:a16="http://schemas.microsoft.com/office/drawing/2014/main" id="{2A8546C6-7D8B-4A68-8C68-94FB01DFC9B6}"/>
                </a:ext>
              </a:extLst>
            </p:cNvPr>
            <p:cNvCxnSpPr/>
            <p:nvPr/>
          </p:nvCxnSpPr>
          <p:spPr>
            <a:xfrm>
              <a:off x="5515214" y="2657727"/>
              <a:ext cx="48352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6358DBDE-05C2-4930-91B7-79F2EB83B445}"/>
                </a:ext>
              </a:extLst>
            </p:cNvPr>
            <p:cNvCxnSpPr/>
            <p:nvPr/>
          </p:nvCxnSpPr>
          <p:spPr>
            <a:xfrm>
              <a:off x="5515214" y="3204960"/>
              <a:ext cx="48352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>
              <a:extLst>
                <a:ext uri="{FF2B5EF4-FFF2-40B4-BE49-F238E27FC236}">
                  <a16:creationId xmlns:a16="http://schemas.microsoft.com/office/drawing/2014/main" id="{2B8D8EF4-6B33-4344-BC19-9818E4A1686C}"/>
                </a:ext>
              </a:extLst>
            </p:cNvPr>
            <p:cNvCxnSpPr/>
            <p:nvPr/>
          </p:nvCxnSpPr>
          <p:spPr>
            <a:xfrm>
              <a:off x="5515214" y="3733012"/>
              <a:ext cx="48352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>
              <a:extLst>
                <a:ext uri="{FF2B5EF4-FFF2-40B4-BE49-F238E27FC236}">
                  <a16:creationId xmlns:a16="http://schemas.microsoft.com/office/drawing/2014/main" id="{ED6F3B2B-F185-464E-882A-32F2A8BC20FB}"/>
                </a:ext>
              </a:extLst>
            </p:cNvPr>
            <p:cNvCxnSpPr/>
            <p:nvPr/>
          </p:nvCxnSpPr>
          <p:spPr>
            <a:xfrm>
              <a:off x="5515214" y="4264536"/>
              <a:ext cx="48352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0B0A645D-8F96-4483-8698-C85F02B5A2E5}"/>
                </a:ext>
              </a:extLst>
            </p:cNvPr>
            <p:cNvCxnSpPr/>
            <p:nvPr/>
          </p:nvCxnSpPr>
          <p:spPr>
            <a:xfrm>
              <a:off x="5515214" y="4795324"/>
              <a:ext cx="48352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96A777E6-D6B6-46A3-B49B-4126FCB5839F}"/>
              </a:ext>
            </a:extLst>
          </p:cNvPr>
          <p:cNvGrpSpPr/>
          <p:nvPr/>
        </p:nvGrpSpPr>
        <p:grpSpPr>
          <a:xfrm>
            <a:off x="953342" y="5736431"/>
            <a:ext cx="4874371" cy="1385888"/>
            <a:chOff x="953342" y="6070410"/>
            <a:chExt cx="4874371" cy="1144778"/>
          </a:xfrm>
        </p:grpSpPr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5BF2A90C-26B4-41E7-98D5-8A42B09D7515}"/>
                </a:ext>
              </a:extLst>
            </p:cNvPr>
            <p:cNvCxnSpPr>
              <a:cxnSpLocks/>
            </p:cNvCxnSpPr>
            <p:nvPr/>
          </p:nvCxnSpPr>
          <p:spPr>
            <a:xfrm>
              <a:off x="953342" y="6070410"/>
              <a:ext cx="3921" cy="1144778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A06694DB-B7D3-46FC-A640-E93D8D55D086}"/>
                </a:ext>
              </a:extLst>
            </p:cNvPr>
            <p:cNvCxnSpPr>
              <a:cxnSpLocks/>
            </p:cNvCxnSpPr>
            <p:nvPr/>
          </p:nvCxnSpPr>
          <p:spPr>
            <a:xfrm>
              <a:off x="5823792" y="6070410"/>
              <a:ext cx="3921" cy="1144778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BE89BFA-3E30-4BCE-AA9C-9014CD3344C4}"/>
              </a:ext>
            </a:extLst>
          </p:cNvPr>
          <p:cNvGrpSpPr/>
          <p:nvPr/>
        </p:nvGrpSpPr>
        <p:grpSpPr>
          <a:xfrm>
            <a:off x="6562302" y="4551269"/>
            <a:ext cx="260723" cy="1070042"/>
            <a:chOff x="6562302" y="4617944"/>
            <a:chExt cx="260723" cy="1070042"/>
          </a:xfrm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02A88F6E-5023-4D97-9CB5-BE175627BAE9}"/>
                </a:ext>
              </a:extLst>
            </p:cNvPr>
            <p:cNvGrpSpPr/>
            <p:nvPr/>
          </p:nvGrpSpPr>
          <p:grpSpPr>
            <a:xfrm>
              <a:off x="6578177" y="4617944"/>
              <a:ext cx="238187" cy="238187"/>
              <a:chOff x="1853455" y="5492687"/>
              <a:chExt cx="238187" cy="238187"/>
            </a:xfrm>
          </p:grpSpPr>
          <p:sp>
            <p:nvSpPr>
              <p:cNvPr id="100" name="Овал 99">
                <a:extLst>
                  <a:ext uri="{FF2B5EF4-FFF2-40B4-BE49-F238E27FC236}">
                    <a16:creationId xmlns:a16="http://schemas.microsoft.com/office/drawing/2014/main" id="{D8E58D35-6ADF-4D52-8084-567178992FDD}"/>
                  </a:ext>
                </a:extLst>
              </p:cNvPr>
              <p:cNvSpPr/>
              <p:nvPr/>
            </p:nvSpPr>
            <p:spPr>
              <a:xfrm>
                <a:off x="1853455" y="5492687"/>
                <a:ext cx="238187" cy="2381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3C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1" name="Рисунок 100">
                <a:extLst>
                  <a:ext uri="{FF2B5EF4-FFF2-40B4-BE49-F238E27FC236}">
                    <a16:creationId xmlns:a16="http://schemas.microsoft.com/office/drawing/2014/main" id="{C67EE0CF-70E1-4803-99E6-4BC082FB9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893265" y="5526751"/>
                <a:ext cx="161754" cy="157142"/>
              </a:xfrm>
              <a:prstGeom prst="rect">
                <a:avLst/>
              </a:prstGeom>
            </p:spPr>
          </p:pic>
        </p:grp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26F7019B-EB12-4A1B-9C91-53082F71A63A}"/>
                </a:ext>
              </a:extLst>
            </p:cNvPr>
            <p:cNvGrpSpPr/>
            <p:nvPr/>
          </p:nvGrpSpPr>
          <p:grpSpPr>
            <a:xfrm>
              <a:off x="6581352" y="5162456"/>
              <a:ext cx="238187" cy="238187"/>
              <a:chOff x="1853455" y="4943412"/>
              <a:chExt cx="238187" cy="238187"/>
            </a:xfrm>
          </p:grpSpPr>
          <p:sp>
            <p:nvSpPr>
              <p:cNvPr id="96" name="Овал 95">
                <a:extLst>
                  <a:ext uri="{FF2B5EF4-FFF2-40B4-BE49-F238E27FC236}">
                    <a16:creationId xmlns:a16="http://schemas.microsoft.com/office/drawing/2014/main" id="{5CE7DE82-E171-4D1C-B5D8-2DC6B5DE18BF}"/>
                  </a:ext>
                </a:extLst>
              </p:cNvPr>
              <p:cNvSpPr/>
              <p:nvPr/>
            </p:nvSpPr>
            <p:spPr>
              <a:xfrm>
                <a:off x="1853455" y="4943412"/>
                <a:ext cx="238187" cy="2381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8A2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9" name="Рисунок 98">
                <a:extLst>
                  <a:ext uri="{FF2B5EF4-FFF2-40B4-BE49-F238E27FC236}">
                    <a16:creationId xmlns:a16="http://schemas.microsoft.com/office/drawing/2014/main" id="{CFD146FA-8DB4-4A96-8CEE-F0C8B5C2F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1896318" y="4996482"/>
                <a:ext cx="159253" cy="157142"/>
              </a:xfrm>
              <a:prstGeom prst="rect">
                <a:avLst/>
              </a:prstGeom>
            </p:spPr>
          </p:pic>
        </p:grpSp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id="{C11B4684-6D9D-4A3F-9BD1-8D9A56BB114C}"/>
                </a:ext>
              </a:extLst>
            </p:cNvPr>
            <p:cNvGrpSpPr/>
            <p:nvPr/>
          </p:nvGrpSpPr>
          <p:grpSpPr>
            <a:xfrm>
              <a:off x="6562302" y="5418006"/>
              <a:ext cx="260723" cy="269980"/>
              <a:chOff x="1834405" y="5214837"/>
              <a:chExt cx="260723" cy="269980"/>
            </a:xfrm>
          </p:grpSpPr>
          <p:sp>
            <p:nvSpPr>
              <p:cNvPr id="94" name="Овал 93">
                <a:extLst>
                  <a:ext uri="{FF2B5EF4-FFF2-40B4-BE49-F238E27FC236}">
                    <a16:creationId xmlns:a16="http://schemas.microsoft.com/office/drawing/2014/main" id="{36F74DFD-7B1F-44A7-97A0-198ACFC18603}"/>
                  </a:ext>
                </a:extLst>
              </p:cNvPr>
              <p:cNvSpPr/>
              <p:nvPr/>
            </p:nvSpPr>
            <p:spPr>
              <a:xfrm>
                <a:off x="1834405" y="5230550"/>
                <a:ext cx="254267" cy="2542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5" name="Рисунок 94">
                <a:extLst>
                  <a:ext uri="{FF2B5EF4-FFF2-40B4-BE49-F238E27FC236}">
                    <a16:creationId xmlns:a16="http://schemas.microsoft.com/office/drawing/2014/main" id="{77029DFB-A732-4ED7-9528-0D7BA39A5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843292" y="5214837"/>
                <a:ext cx="251836" cy="251836"/>
              </a:xfrm>
              <a:prstGeom prst="rect">
                <a:avLst/>
              </a:prstGeom>
            </p:spPr>
          </p:pic>
        </p:grpSp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D9EE4285-0674-4ED7-98E3-F068326F1865}"/>
                </a:ext>
              </a:extLst>
            </p:cNvPr>
            <p:cNvGrpSpPr/>
            <p:nvPr/>
          </p:nvGrpSpPr>
          <p:grpSpPr>
            <a:xfrm>
              <a:off x="6578177" y="4894169"/>
              <a:ext cx="238187" cy="238187"/>
              <a:chOff x="1853455" y="5492687"/>
              <a:chExt cx="238187" cy="238187"/>
            </a:xfrm>
          </p:grpSpPr>
          <p:sp>
            <p:nvSpPr>
              <p:cNvPr id="112" name="Овал 111">
                <a:extLst>
                  <a:ext uri="{FF2B5EF4-FFF2-40B4-BE49-F238E27FC236}">
                    <a16:creationId xmlns:a16="http://schemas.microsoft.com/office/drawing/2014/main" id="{1115FBDC-98F5-4787-B2A3-A9A73ACC3DF5}"/>
                  </a:ext>
                </a:extLst>
              </p:cNvPr>
              <p:cNvSpPr/>
              <p:nvPr/>
            </p:nvSpPr>
            <p:spPr>
              <a:xfrm>
                <a:off x="1853455" y="5492687"/>
                <a:ext cx="238187" cy="2381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FBF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3" name="Рисунок 112">
                <a:extLst>
                  <a:ext uri="{FF2B5EF4-FFF2-40B4-BE49-F238E27FC236}">
                    <a16:creationId xmlns:a16="http://schemas.microsoft.com/office/drawing/2014/main" id="{CC9C9360-032F-4DBE-A116-4BCE8441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1893265" y="5526751"/>
                <a:ext cx="161754" cy="157142"/>
              </a:xfrm>
              <a:prstGeom prst="rect">
                <a:avLst/>
              </a:prstGeom>
            </p:spPr>
          </p:pic>
        </p:grpSp>
      </p:grp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F159536D-E760-4FE0-B779-9B0953C05583}"/>
              </a:ext>
            </a:extLst>
          </p:cNvPr>
          <p:cNvSpPr/>
          <p:nvPr/>
        </p:nvSpPr>
        <p:spPr>
          <a:xfrm>
            <a:off x="6109315" y="3350123"/>
            <a:ext cx="1121134" cy="35728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Мужчины</a:t>
            </a:r>
            <a:endParaRPr lang="ru-RU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F159536D-E760-4FE0-B779-9B0953C05583}"/>
              </a:ext>
            </a:extLst>
          </p:cNvPr>
          <p:cNvSpPr/>
          <p:nvPr/>
        </p:nvSpPr>
        <p:spPr>
          <a:xfrm>
            <a:off x="8550200" y="3355544"/>
            <a:ext cx="1121134" cy="35728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Женщины</a:t>
            </a:r>
            <a:endParaRPr lang="ru-RU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223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6683187"/>
              </p:ext>
            </p:extLst>
          </p:nvPr>
        </p:nvGraphicFramePr>
        <p:xfrm>
          <a:off x="615807" y="1109327"/>
          <a:ext cx="6336704" cy="478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9BD6260B-6A06-464C-9468-600DDE861165}"/>
              </a:ext>
            </a:extLst>
          </p:cNvPr>
          <p:cNvSpPr/>
          <p:nvPr/>
        </p:nvSpPr>
        <p:spPr>
          <a:xfrm>
            <a:off x="6434266" y="1802015"/>
            <a:ext cx="3476466" cy="472527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Нормирование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практически каждого шага, формальности, образцы, документооборот, которые порой смысла не имеют, много времени забирают. 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Женщина, д.</a:t>
            </a:r>
            <a:r>
              <a:rPr lang="en-US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н., гуманитарные науки</a:t>
            </a:r>
          </a:p>
          <a:p>
            <a:pPr>
              <a:lnSpc>
                <a:spcPts val="1200"/>
              </a:lnSpc>
            </a:pPr>
            <a:endParaRPr lang="ru-RU" sz="12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Доминирование административного аппарата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над организацией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и управлением процессами аттестации научно-педагогических кадров.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Мужчина, д.</a:t>
            </a:r>
            <a:r>
              <a:rPr lang="en-US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н., технические науки</a:t>
            </a:r>
          </a:p>
          <a:p>
            <a:pPr>
              <a:lnSpc>
                <a:spcPts val="1200"/>
              </a:lnSpc>
            </a:pPr>
            <a:endParaRPr lang="ru-RU" sz="12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Незаинтересованность аспирантов </a:t>
            </a:r>
            <a:b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науке, а лишь в диссертации. 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Женщина, д.</a:t>
            </a:r>
            <a:r>
              <a:rPr lang="en-US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н., медицинские науки</a:t>
            </a:r>
          </a:p>
          <a:p>
            <a:pPr>
              <a:lnSpc>
                <a:spcPts val="1200"/>
              </a:lnSpc>
            </a:pPr>
            <a:endParaRPr lang="ru-RU" sz="12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Слабая материальная база,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отсутствие научных приборов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, т. к. это важно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для технических наук.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Мужчина, к.</a:t>
            </a:r>
            <a:r>
              <a:rPr lang="en-US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н., технические науки</a:t>
            </a:r>
          </a:p>
          <a:p>
            <a:pPr>
              <a:lnSpc>
                <a:spcPts val="1200"/>
              </a:lnSpc>
            </a:pPr>
            <a:endParaRPr lang="ru-RU" sz="12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Низкая востребованность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кандидатов наук в реальном секторе экономики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регионах РФ. 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Мужчина, к.</a:t>
            </a:r>
            <a:r>
              <a:rPr lang="en-US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н., естественные науки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6119758-2899-49D3-BD95-DD38C3463DF5}"/>
              </a:ext>
            </a:extLst>
          </p:cNvPr>
          <p:cNvSpPr/>
          <p:nvPr/>
        </p:nvSpPr>
        <p:spPr>
          <a:xfrm>
            <a:off x="1014292" y="6145057"/>
            <a:ext cx="9445477" cy="80018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Чаще всего научные руководители называли недостаточную самоорганизацию аспиранта (соискателя)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63,7 %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), недостаточность бюджета времени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62,5 %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 Более половины указали также на недостаточный уровень подготовки для поступления в аспирантуру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54,3 %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 Причем более критично оценивают такой уровень мужчины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57,8 %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),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чем женщины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50,7 %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 Треть научных руководителей сталкивалась со сложностями в синхронизации своего рабочего графика с графиком аспиранта (соискателя)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35, 2%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Незначительная часть опрошенных отметила формальное отношение кафедр (лабораторий) к аттестации аспирантов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14,7 %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ED0FC6E-40B8-4AA4-AC05-9CB8B12C080B}"/>
              </a:ext>
            </a:extLst>
          </p:cNvPr>
          <p:cNvGrpSpPr/>
          <p:nvPr/>
        </p:nvGrpSpPr>
        <p:grpSpPr>
          <a:xfrm>
            <a:off x="2331971" y="5662184"/>
            <a:ext cx="1627483" cy="86580"/>
            <a:chOff x="2310025" y="6229325"/>
            <a:chExt cx="1627483" cy="86580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FE14FF6E-D77D-433C-A385-60539B2673D4}"/>
                </a:ext>
              </a:extLst>
            </p:cNvPr>
            <p:cNvSpPr/>
            <p:nvPr/>
          </p:nvSpPr>
          <p:spPr>
            <a:xfrm>
              <a:off x="2310025" y="6229325"/>
              <a:ext cx="216025" cy="86580"/>
            </a:xfrm>
            <a:prstGeom prst="rect">
              <a:avLst/>
            </a:prstGeom>
            <a:solidFill>
              <a:srgbClr val="D1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7CE7C12A-3501-448B-9476-DBCD404AC98E}"/>
                </a:ext>
              </a:extLst>
            </p:cNvPr>
            <p:cNvSpPr/>
            <p:nvPr/>
          </p:nvSpPr>
          <p:spPr>
            <a:xfrm>
              <a:off x="3721483" y="6229325"/>
              <a:ext cx="216025" cy="86580"/>
            </a:xfrm>
            <a:prstGeom prst="rect">
              <a:avLst/>
            </a:prstGeom>
            <a:solidFill>
              <a:srgbClr val="E8A0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AF884628-426E-4BB4-A338-067915054DBE}"/>
              </a:ext>
            </a:extLst>
          </p:cNvPr>
          <p:cNvGrpSpPr/>
          <p:nvPr/>
        </p:nvGrpSpPr>
        <p:grpSpPr>
          <a:xfrm>
            <a:off x="4983956" y="7238716"/>
            <a:ext cx="939800" cy="237869"/>
            <a:chOff x="4969352" y="7238716"/>
            <a:chExt cx="939800" cy="237869"/>
          </a:xfrm>
        </p:grpSpPr>
        <p:sp>
          <p:nvSpPr>
            <p:cNvPr id="69" name="Номер слайда 2">
              <a:extLst>
                <a:ext uri="{FF2B5EF4-FFF2-40B4-BE49-F238E27FC236}">
                  <a16:creationId xmlns:a16="http://schemas.microsoft.com/office/drawing/2014/main" id="{C52EEA51-927F-4675-987B-08AF069AD33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32014" y="7238716"/>
              <a:ext cx="439874" cy="237869"/>
            </a:xfrm>
            <a:prstGeom prst="rect">
              <a:avLst/>
            </a:prstGeom>
            <a:ln>
              <a:noFill/>
            </a:ln>
          </p:spPr>
          <p:txBody>
            <a:bodyPr vert="horz" lIns="100687" tIns="50343" rIns="118921" bIns="50343" rtlCol="0" anchor="ctr"/>
            <a:lstStyle>
              <a:defPPr>
                <a:defRPr lang="ru-RU"/>
              </a:defPPr>
              <a:lvl1pPr marL="0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42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84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266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688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7109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53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95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375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25C68B6-61C2-468F-89AB-4B9F7531AA68}" type="slidenum">
                <a:rPr lang="ru-RU" sz="1101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latin typeface="Century Gothic" panose="020B0502020202020204" pitchFamily="34" charset="0"/>
                  <a:cs typeface="Gotham Pro" panose="02000503040000020004" pitchFamily="2" charset="0"/>
                </a:rPr>
                <a:pPr algn="ctr"/>
                <a:t>13</a:t>
              </a:fld>
              <a:endParaRPr lang="ru-RU" sz="110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endParaRPr>
            </a:p>
          </p:txBody>
        </p:sp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id="{6F127437-4847-427D-BC78-09BBDC971189}"/>
                </a:ext>
              </a:extLst>
            </p:cNvPr>
            <p:cNvCxnSpPr/>
            <p:nvPr/>
          </p:nvCxnSpPr>
          <p:spPr>
            <a:xfrm>
              <a:off x="5607527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>
              <a:extLst>
                <a:ext uri="{FF2B5EF4-FFF2-40B4-BE49-F238E27FC236}">
                  <a16:creationId xmlns:a16="http://schemas.microsoft.com/office/drawing/2014/main" id="{2D663679-A6D7-4CC3-A710-DD6CD4ACADD3}"/>
                </a:ext>
              </a:extLst>
            </p:cNvPr>
            <p:cNvCxnSpPr/>
            <p:nvPr/>
          </p:nvCxnSpPr>
          <p:spPr>
            <a:xfrm>
              <a:off x="4969352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632DB40F-588C-41B2-8024-28D4389F2A3E}"/>
              </a:ext>
            </a:extLst>
          </p:cNvPr>
          <p:cNvGrpSpPr/>
          <p:nvPr/>
        </p:nvGrpSpPr>
        <p:grpSpPr>
          <a:xfrm>
            <a:off x="-1" y="400175"/>
            <a:ext cx="10908758" cy="422274"/>
            <a:chOff x="-1" y="400175"/>
            <a:chExt cx="10908758" cy="422274"/>
          </a:xfrm>
        </p:grpSpPr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17430B82-DB33-41E0-8B4C-9627874F2E7B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652048"/>
              <a:ext cx="9777321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92B79FC8-A75B-427A-9692-CC6769F100F6}"/>
                </a:ext>
              </a:extLst>
            </p:cNvPr>
            <p:cNvSpPr/>
            <p:nvPr/>
          </p:nvSpPr>
          <p:spPr>
            <a:xfrm>
              <a:off x="1565424" y="409460"/>
              <a:ext cx="776432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ln w="0"/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Gotham Pro" panose="02000503040000020004" pitchFamily="2" charset="0"/>
                </a:rPr>
                <a:t>ВОСПРОИЗВОДСТВО ЧЕЛОВЕЧЕСКОГО ПОТЕНЦИАЛА  в СФЕРЕ НАУКИ В УСЛОВИЯХ ТЕХНОЛОГИЧЕСКИХ ИЗМЕНЕНИЙ</a:t>
              </a:r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6E132729-25AD-4F54-9ED8-87E65A6CA304}"/>
                </a:ext>
              </a:extLst>
            </p:cNvPr>
            <p:cNvSpPr/>
            <p:nvPr/>
          </p:nvSpPr>
          <p:spPr>
            <a:xfrm>
              <a:off x="-1" y="643959"/>
              <a:ext cx="424213" cy="178490"/>
            </a:xfrm>
            <a:prstGeom prst="rect">
              <a:avLst/>
            </a:prstGeom>
            <a:solidFill>
              <a:srgbClr val="2A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4EB6E85B-6BD5-48AC-8057-6A1B0879ED8D}"/>
                </a:ext>
              </a:extLst>
            </p:cNvPr>
            <p:cNvGrpSpPr/>
            <p:nvPr/>
          </p:nvGrpSpPr>
          <p:grpSpPr>
            <a:xfrm>
              <a:off x="9533381" y="400175"/>
              <a:ext cx="1375376" cy="340630"/>
              <a:chOff x="9533381" y="400175"/>
              <a:chExt cx="1375376" cy="340630"/>
            </a:xfrm>
          </p:grpSpPr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id="{8A7E8FAE-C1E0-409E-8651-3315E540D104}"/>
                  </a:ext>
                </a:extLst>
              </p:cNvPr>
              <p:cNvSpPr/>
              <p:nvPr/>
            </p:nvSpPr>
            <p:spPr>
              <a:xfrm>
                <a:off x="9533381" y="474544"/>
                <a:ext cx="244097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0B6F2637-C7F6-4437-8F23-C83B0AB1F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21788" y="400175"/>
                <a:ext cx="408216" cy="340630"/>
              </a:xfrm>
              <a:prstGeom prst="rect">
                <a:avLst/>
              </a:prstGeom>
            </p:spPr>
          </p:pic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id="{CEF428AA-564A-44F9-91F9-88EE8400BA4A}"/>
                  </a:ext>
                </a:extLst>
              </p:cNvPr>
              <p:cNvSpPr/>
              <p:nvPr/>
            </p:nvSpPr>
            <p:spPr>
              <a:xfrm>
                <a:off x="10483360" y="474544"/>
                <a:ext cx="424353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80" name="Прямая соединительная линия 79">
                <a:extLst>
                  <a:ext uri="{FF2B5EF4-FFF2-40B4-BE49-F238E27FC236}">
                    <a16:creationId xmlns:a16="http://schemas.microsoft.com/office/drawing/2014/main" id="{F5E201AC-ACC8-4BE3-8BA6-8FEF1641B9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3360" y="652048"/>
                <a:ext cx="425397" cy="0"/>
              </a:xfrm>
              <a:prstGeom prst="line">
                <a:avLst/>
              </a:prstGeom>
              <a:ln w="12700">
                <a:solidFill>
                  <a:srgbClr val="2A59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06A53699-50C7-4A70-A17E-1C668554B027}"/>
              </a:ext>
            </a:extLst>
          </p:cNvPr>
          <p:cNvGrpSpPr/>
          <p:nvPr/>
        </p:nvGrpSpPr>
        <p:grpSpPr>
          <a:xfrm>
            <a:off x="423358" y="1817190"/>
            <a:ext cx="3162256" cy="3499297"/>
            <a:chOff x="423358" y="1794708"/>
            <a:chExt cx="3162256" cy="3499297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E2FC3985-339C-4828-9DB0-27EF765BD2E0}"/>
                </a:ext>
              </a:extLst>
            </p:cNvPr>
            <p:cNvSpPr/>
            <p:nvPr/>
          </p:nvSpPr>
          <p:spPr>
            <a:xfrm>
              <a:off x="423358" y="1794708"/>
              <a:ext cx="3162256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lang="ru-RU" sz="11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Недостаточный уровень подготовки для поступления в аспирантуру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FCC5AFD2-B75B-484C-85EB-1ECC072CF6A1}"/>
                </a:ext>
              </a:extLst>
            </p:cNvPr>
            <p:cNvSpPr/>
            <p:nvPr/>
          </p:nvSpPr>
          <p:spPr>
            <a:xfrm>
              <a:off x="664072" y="2344858"/>
              <a:ext cx="2921541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Недостаточный уровень современных знаний у научного руководителя</a:t>
              </a: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52EC1196-D9D6-46F6-AEBB-9B24C00C2999}"/>
                </a:ext>
              </a:extLst>
            </p:cNvPr>
            <p:cNvSpPr/>
            <p:nvPr/>
          </p:nvSpPr>
          <p:spPr>
            <a:xfrm>
              <a:off x="664072" y="2861573"/>
              <a:ext cx="2921542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Недостаточно бюджета времени для работы с аспирантом</a:t>
              </a: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3302A08-151F-4555-A656-95DAC290728A}"/>
                </a:ext>
              </a:extLst>
            </p:cNvPr>
            <p:cNvSpPr/>
            <p:nvPr/>
          </p:nvSpPr>
          <p:spPr>
            <a:xfrm>
              <a:off x="423358" y="3296538"/>
              <a:ext cx="3162255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Сложности при синхронизации рабочего графика научного руководителя </a:t>
              </a:r>
              <a:b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и аспиранта (соискателя)</a:t>
              </a:r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6DF22976-8943-4047-B626-4C614CEA0D0F}"/>
                </a:ext>
              </a:extLst>
            </p:cNvPr>
            <p:cNvSpPr/>
            <p:nvPr/>
          </p:nvSpPr>
          <p:spPr>
            <a:xfrm>
              <a:off x="423358" y="3903661"/>
              <a:ext cx="3162256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lang="ru-RU" sz="11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Недостаточная самоорганизация аспиранта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A2D3D07E-5E89-4863-92E4-7BD1112A69F2}"/>
                </a:ext>
              </a:extLst>
            </p:cNvPr>
            <p:cNvSpPr/>
            <p:nvPr/>
          </p:nvSpPr>
          <p:spPr>
            <a:xfrm>
              <a:off x="423358" y="4436135"/>
              <a:ext cx="3162256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Формальный подход кафедр (лабораторий) к аттестации аспирантов</a:t>
              </a: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A7258FB4-20E3-4D70-9935-80A3F2B0A3AF}"/>
                </a:ext>
              </a:extLst>
            </p:cNvPr>
            <p:cNvSpPr/>
            <p:nvPr/>
          </p:nvSpPr>
          <p:spPr>
            <a:xfrm>
              <a:off x="423358" y="4962795"/>
              <a:ext cx="3162256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Конфликтные отношения </a:t>
              </a:r>
              <a:b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с аспирантом (соискателем)</a:t>
              </a:r>
            </a:p>
          </p:txBody>
        </p:sp>
      </p:grpSp>
      <p:grpSp>
        <p:nvGrpSpPr>
          <p:cNvPr id="84" name="Рисунок 652">
            <a:extLst>
              <a:ext uri="{FF2B5EF4-FFF2-40B4-BE49-F238E27FC236}">
                <a16:creationId xmlns:a16="http://schemas.microsoft.com/office/drawing/2014/main" id="{0B739994-267A-4396-A37B-897F87C23C41}"/>
              </a:ext>
            </a:extLst>
          </p:cNvPr>
          <p:cNvGrpSpPr/>
          <p:nvPr/>
        </p:nvGrpSpPr>
        <p:grpSpPr>
          <a:xfrm>
            <a:off x="664073" y="1007467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382A3F91-B6F5-49CB-A096-F262A03782F9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: фигура 85">
              <a:extLst>
                <a:ext uri="{FF2B5EF4-FFF2-40B4-BE49-F238E27FC236}">
                  <a16:creationId xmlns:a16="http://schemas.microsoft.com/office/drawing/2014/main" id="{16F15DE8-57F4-4F6B-9B23-8CE256360A67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: фигура 86">
              <a:extLst>
                <a:ext uri="{FF2B5EF4-FFF2-40B4-BE49-F238E27FC236}">
                  <a16:creationId xmlns:a16="http://schemas.microsoft.com/office/drawing/2014/main" id="{2604B04E-8D46-4959-8850-0FEFB4788772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51DBA76F-9846-46AC-9078-07FB5879DBD1}"/>
              </a:ext>
            </a:extLst>
          </p:cNvPr>
          <p:cNvSpPr/>
          <p:nvPr/>
        </p:nvSpPr>
        <p:spPr>
          <a:xfrm>
            <a:off x="1002569" y="1434881"/>
            <a:ext cx="9289032" cy="4531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С какими проблемами сталкивается институт аспирантуры в настоящее время?</a:t>
            </a:r>
          </a:p>
        </p:txBody>
      </p: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id="{B566D1B0-1361-411E-8487-871924FAA25E}"/>
              </a:ext>
            </a:extLst>
          </p:cNvPr>
          <p:cNvCxnSpPr>
            <a:cxnSpLocks/>
          </p:cNvCxnSpPr>
          <p:nvPr/>
        </p:nvCxnSpPr>
        <p:spPr>
          <a:xfrm>
            <a:off x="957263" y="6154484"/>
            <a:ext cx="0" cy="97869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71B42086-73B3-4D60-A624-00D76D7B566C}"/>
              </a:ext>
            </a:extLst>
          </p:cNvPr>
          <p:cNvGrpSpPr/>
          <p:nvPr/>
        </p:nvGrpSpPr>
        <p:grpSpPr>
          <a:xfrm>
            <a:off x="5682991" y="1838153"/>
            <a:ext cx="763711" cy="554381"/>
            <a:chOff x="5847297" y="1745968"/>
            <a:chExt cx="763711" cy="554381"/>
          </a:xfrm>
        </p:grpSpPr>
        <p:grpSp>
          <p:nvGrpSpPr>
            <p:cNvPr id="116" name="Группа 115">
              <a:extLst>
                <a:ext uri="{FF2B5EF4-FFF2-40B4-BE49-F238E27FC236}">
                  <a16:creationId xmlns:a16="http://schemas.microsoft.com/office/drawing/2014/main" id="{4F9268A7-9977-4A55-A1CC-62FF9FC3A866}"/>
                </a:ext>
              </a:extLst>
            </p:cNvPr>
            <p:cNvGrpSpPr/>
            <p:nvPr/>
          </p:nvGrpSpPr>
          <p:grpSpPr>
            <a:xfrm>
              <a:off x="5847297" y="1745968"/>
              <a:ext cx="554381" cy="554381"/>
              <a:chOff x="5774701" y="1745968"/>
              <a:chExt cx="554381" cy="554381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B1CD1DFD-577A-46DA-8C59-5FC16E73E87A}"/>
                  </a:ext>
                </a:extLst>
              </p:cNvPr>
              <p:cNvSpPr/>
              <p:nvPr/>
            </p:nvSpPr>
            <p:spPr>
              <a:xfrm>
                <a:off x="5774701" y="1745968"/>
                <a:ext cx="554381" cy="554381"/>
              </a:xfrm>
              <a:prstGeom prst="ellipse">
                <a:avLst/>
              </a:prstGeom>
              <a:solidFill>
                <a:srgbClr val="E8A0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9" name="Рисунок 118">
                <a:extLst>
                  <a:ext uri="{FF2B5EF4-FFF2-40B4-BE49-F238E27FC236}">
                    <a16:creationId xmlns:a16="http://schemas.microsoft.com/office/drawing/2014/main" id="{457F7856-F63A-4032-B7C8-62967D715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873014" y="1822166"/>
                <a:ext cx="348999" cy="445556"/>
              </a:xfrm>
              <a:prstGeom prst="rect">
                <a:avLst/>
              </a:prstGeom>
            </p:spPr>
          </p:pic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ACCA84DA-15D6-4B72-BAE4-A5374D618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962" y="1766543"/>
              <a:ext cx="119046" cy="175031"/>
            </a:xfrm>
            <a:prstGeom prst="rect">
              <a:avLst/>
            </a:prstGeom>
          </p:spPr>
        </p:pic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BFF57E44-7B38-4418-9172-6C855920C292}"/>
              </a:ext>
            </a:extLst>
          </p:cNvPr>
          <p:cNvGrpSpPr/>
          <p:nvPr/>
        </p:nvGrpSpPr>
        <p:grpSpPr>
          <a:xfrm>
            <a:off x="5682991" y="2882761"/>
            <a:ext cx="763711" cy="554381"/>
            <a:chOff x="5847297" y="2684273"/>
            <a:chExt cx="763711" cy="554381"/>
          </a:xfrm>
        </p:grpSpPr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BAB6758F-2709-407E-9425-3D172DAF045C}"/>
                </a:ext>
              </a:extLst>
            </p:cNvPr>
            <p:cNvGrpSpPr/>
            <p:nvPr/>
          </p:nvGrpSpPr>
          <p:grpSpPr>
            <a:xfrm>
              <a:off x="5847297" y="2684273"/>
              <a:ext cx="554381" cy="554381"/>
              <a:chOff x="5774701" y="2684273"/>
              <a:chExt cx="554381" cy="554381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DC97F276-F419-476D-AA90-EDFB655B8A70}"/>
                  </a:ext>
                </a:extLst>
              </p:cNvPr>
              <p:cNvSpPr/>
              <p:nvPr/>
            </p:nvSpPr>
            <p:spPr>
              <a:xfrm>
                <a:off x="5774701" y="2684273"/>
                <a:ext cx="554381" cy="55438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085FB871-8FD2-4011-945F-EE2AD9C60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892113" y="2752928"/>
                <a:ext cx="310058" cy="456738"/>
              </a:xfrm>
              <a:prstGeom prst="rect">
                <a:avLst/>
              </a:prstGeom>
            </p:spPr>
          </p:pic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87ED6DAA-AD83-476E-86FB-2AA42E1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962" y="2703918"/>
              <a:ext cx="119046" cy="175031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658C917D-39B3-40DB-9386-175DDB71E6CB}"/>
              </a:ext>
            </a:extLst>
          </p:cNvPr>
          <p:cNvGrpSpPr/>
          <p:nvPr/>
        </p:nvGrpSpPr>
        <p:grpSpPr>
          <a:xfrm>
            <a:off x="5682991" y="4404379"/>
            <a:ext cx="763711" cy="554381"/>
            <a:chOff x="5847297" y="2684273"/>
            <a:chExt cx="763711" cy="554381"/>
          </a:xfrm>
        </p:grpSpPr>
        <p:grpSp>
          <p:nvGrpSpPr>
            <p:cNvPr id="126" name="Группа 125">
              <a:extLst>
                <a:ext uri="{FF2B5EF4-FFF2-40B4-BE49-F238E27FC236}">
                  <a16:creationId xmlns:a16="http://schemas.microsoft.com/office/drawing/2014/main" id="{0B7B81E1-35AB-4C2B-ABBD-229AB296E532}"/>
                </a:ext>
              </a:extLst>
            </p:cNvPr>
            <p:cNvGrpSpPr/>
            <p:nvPr/>
          </p:nvGrpSpPr>
          <p:grpSpPr>
            <a:xfrm>
              <a:off x="5847297" y="2684273"/>
              <a:ext cx="554381" cy="554381"/>
              <a:chOff x="5774701" y="2684273"/>
              <a:chExt cx="554381" cy="554381"/>
            </a:xfrm>
          </p:grpSpPr>
          <p:sp>
            <p:nvSpPr>
              <p:cNvPr id="128" name="Овал 127">
                <a:extLst>
                  <a:ext uri="{FF2B5EF4-FFF2-40B4-BE49-F238E27FC236}">
                    <a16:creationId xmlns:a16="http://schemas.microsoft.com/office/drawing/2014/main" id="{D2A9B91E-E50E-408D-94BB-B471151E7C29}"/>
                  </a:ext>
                </a:extLst>
              </p:cNvPr>
              <p:cNvSpPr/>
              <p:nvPr/>
            </p:nvSpPr>
            <p:spPr>
              <a:xfrm>
                <a:off x="5774701" y="2684273"/>
                <a:ext cx="554381" cy="55438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9" name="Рисунок 128">
                <a:extLst>
                  <a:ext uri="{FF2B5EF4-FFF2-40B4-BE49-F238E27FC236}">
                    <a16:creationId xmlns:a16="http://schemas.microsoft.com/office/drawing/2014/main" id="{5C31752C-B608-401B-986B-04D9AEC594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892113" y="2752928"/>
                <a:ext cx="310058" cy="456738"/>
              </a:xfrm>
              <a:prstGeom prst="rect">
                <a:avLst/>
              </a:prstGeom>
            </p:spPr>
          </p:pic>
        </p:grp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20FB2881-38BD-45A5-9A50-A655770CA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962" y="2703918"/>
              <a:ext cx="119046" cy="175031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B5476842-04EE-4C52-A4B5-3B27F150B21D}"/>
              </a:ext>
            </a:extLst>
          </p:cNvPr>
          <p:cNvGrpSpPr/>
          <p:nvPr/>
        </p:nvGrpSpPr>
        <p:grpSpPr>
          <a:xfrm>
            <a:off x="5682991" y="5161616"/>
            <a:ext cx="763711" cy="554381"/>
            <a:chOff x="5847297" y="2684273"/>
            <a:chExt cx="763711" cy="554381"/>
          </a:xfrm>
        </p:grpSpPr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711A6961-DB87-485C-B7CA-AD994FB2AD12}"/>
                </a:ext>
              </a:extLst>
            </p:cNvPr>
            <p:cNvGrpSpPr/>
            <p:nvPr/>
          </p:nvGrpSpPr>
          <p:grpSpPr>
            <a:xfrm>
              <a:off x="5847297" y="2684273"/>
              <a:ext cx="554381" cy="554381"/>
              <a:chOff x="5774701" y="2684273"/>
              <a:chExt cx="554381" cy="554381"/>
            </a:xfrm>
          </p:grpSpPr>
          <p:sp>
            <p:nvSpPr>
              <p:cNvPr id="133" name="Овал 132">
                <a:extLst>
                  <a:ext uri="{FF2B5EF4-FFF2-40B4-BE49-F238E27FC236}">
                    <a16:creationId xmlns:a16="http://schemas.microsoft.com/office/drawing/2014/main" id="{F733E7F2-0D36-4987-88B9-9F3FEC4D3A78}"/>
                  </a:ext>
                </a:extLst>
              </p:cNvPr>
              <p:cNvSpPr/>
              <p:nvPr/>
            </p:nvSpPr>
            <p:spPr>
              <a:xfrm>
                <a:off x="5774701" y="2684273"/>
                <a:ext cx="554381" cy="55438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4" name="Рисунок 133">
                <a:extLst>
                  <a:ext uri="{FF2B5EF4-FFF2-40B4-BE49-F238E27FC236}">
                    <a16:creationId xmlns:a16="http://schemas.microsoft.com/office/drawing/2014/main" id="{07349C3A-1B39-4BB3-BAA2-3D8F91C61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892113" y="2752928"/>
                <a:ext cx="310058" cy="456738"/>
              </a:xfrm>
              <a:prstGeom prst="rect">
                <a:avLst/>
              </a:prstGeom>
            </p:spPr>
          </p:pic>
        </p:grpSp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772DBB8B-29F4-454C-9D7A-478F35182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962" y="2703918"/>
              <a:ext cx="119046" cy="175031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DF4B8B09-1364-49A1-A712-EC4BE7FCF7CF}"/>
              </a:ext>
            </a:extLst>
          </p:cNvPr>
          <p:cNvGrpSpPr/>
          <p:nvPr/>
        </p:nvGrpSpPr>
        <p:grpSpPr>
          <a:xfrm>
            <a:off x="5682991" y="3795540"/>
            <a:ext cx="763711" cy="554381"/>
            <a:chOff x="5847297" y="1745968"/>
            <a:chExt cx="763711" cy="554381"/>
          </a:xfrm>
        </p:grpSpPr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FD50C9D-53C3-4EC2-BF1B-DF9DC909E84F}"/>
                </a:ext>
              </a:extLst>
            </p:cNvPr>
            <p:cNvGrpSpPr/>
            <p:nvPr/>
          </p:nvGrpSpPr>
          <p:grpSpPr>
            <a:xfrm>
              <a:off x="5847297" y="1745968"/>
              <a:ext cx="554381" cy="554381"/>
              <a:chOff x="5774701" y="1745968"/>
              <a:chExt cx="554381" cy="554381"/>
            </a:xfrm>
          </p:grpSpPr>
          <p:sp>
            <p:nvSpPr>
              <p:cNvPr id="138" name="Овал 137">
                <a:extLst>
                  <a:ext uri="{FF2B5EF4-FFF2-40B4-BE49-F238E27FC236}">
                    <a16:creationId xmlns:a16="http://schemas.microsoft.com/office/drawing/2014/main" id="{AA869656-F958-48BF-89AC-EF28EC59EBB7}"/>
                  </a:ext>
                </a:extLst>
              </p:cNvPr>
              <p:cNvSpPr/>
              <p:nvPr/>
            </p:nvSpPr>
            <p:spPr>
              <a:xfrm>
                <a:off x="5774701" y="1745968"/>
                <a:ext cx="554381" cy="554381"/>
              </a:xfrm>
              <a:prstGeom prst="ellipse">
                <a:avLst/>
              </a:prstGeom>
              <a:solidFill>
                <a:srgbClr val="E8A0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9" name="Рисунок 138">
                <a:extLst>
                  <a:ext uri="{FF2B5EF4-FFF2-40B4-BE49-F238E27FC236}">
                    <a16:creationId xmlns:a16="http://schemas.microsoft.com/office/drawing/2014/main" id="{5370D26A-7E67-4061-9FA0-5DA9EEEE7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873014" y="1822166"/>
                <a:ext cx="348999" cy="445556"/>
              </a:xfrm>
              <a:prstGeom prst="rect">
                <a:avLst/>
              </a:prstGeom>
            </p:spPr>
          </p:pic>
        </p:grpSp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A4ECCEC1-7040-422E-B8FB-EAEA5DA81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962" y="1766543"/>
              <a:ext cx="119046" cy="17503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72D7E2C1-5539-4C2D-A6F3-86B9AACD117F}"/>
              </a:ext>
            </a:extLst>
          </p:cNvPr>
          <p:cNvGrpSpPr/>
          <p:nvPr/>
        </p:nvGrpSpPr>
        <p:grpSpPr>
          <a:xfrm>
            <a:off x="6512545" y="2823860"/>
            <a:ext cx="3549823" cy="2334779"/>
            <a:chOff x="6629019" y="2657798"/>
            <a:chExt cx="3704019" cy="2334779"/>
          </a:xfrm>
        </p:grpSpPr>
        <p:cxnSp>
          <p:nvCxnSpPr>
            <p:cNvPr id="92" name="Прямая соединительная линия 91">
              <a:extLst>
                <a:ext uri="{FF2B5EF4-FFF2-40B4-BE49-F238E27FC236}">
                  <a16:creationId xmlns:a16="http://schemas.microsoft.com/office/drawing/2014/main" id="{D8841E72-BE4B-420C-8286-0E92E3A72A96}"/>
                </a:ext>
              </a:extLst>
            </p:cNvPr>
            <p:cNvCxnSpPr>
              <a:cxnSpLocks/>
            </p:cNvCxnSpPr>
            <p:nvPr/>
          </p:nvCxnSpPr>
          <p:spPr>
            <a:xfrm>
              <a:off x="6629019" y="2657798"/>
              <a:ext cx="370401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E76780C0-4A15-473D-A342-119BA88D5CF9}"/>
                </a:ext>
              </a:extLst>
            </p:cNvPr>
            <p:cNvCxnSpPr>
              <a:cxnSpLocks/>
            </p:cNvCxnSpPr>
            <p:nvPr/>
          </p:nvCxnSpPr>
          <p:spPr>
            <a:xfrm>
              <a:off x="6629019" y="3590497"/>
              <a:ext cx="370401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853154BA-2594-427D-B139-D06CC1462676}"/>
                </a:ext>
              </a:extLst>
            </p:cNvPr>
            <p:cNvCxnSpPr>
              <a:cxnSpLocks/>
            </p:cNvCxnSpPr>
            <p:nvPr/>
          </p:nvCxnSpPr>
          <p:spPr>
            <a:xfrm>
              <a:off x="6629019" y="4177237"/>
              <a:ext cx="370401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1A69B7AE-ED7B-4F40-9363-EC26F8DEACD0}"/>
                </a:ext>
              </a:extLst>
            </p:cNvPr>
            <p:cNvCxnSpPr>
              <a:cxnSpLocks/>
            </p:cNvCxnSpPr>
            <p:nvPr/>
          </p:nvCxnSpPr>
          <p:spPr>
            <a:xfrm>
              <a:off x="6629019" y="4992577"/>
              <a:ext cx="370401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39C79B1-68E5-43C1-9BF5-FA3FB3D6DA3E}"/>
              </a:ext>
            </a:extLst>
          </p:cNvPr>
          <p:cNvSpPr/>
          <p:nvPr/>
        </p:nvSpPr>
        <p:spPr>
          <a:xfrm>
            <a:off x="986293" y="1076098"/>
            <a:ext cx="956224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1067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30000" noProof="0" dirty="0">
                <a:ln>
                  <a:noFill/>
                </a:ln>
                <a:solidFill>
                  <a:srgbClr val="4F4B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otham Pro" panose="02000503040000020004" pitchFamily="2" charset="0"/>
              </a:rPr>
              <a:t>Проблемы подготовки научных кадров</a:t>
            </a:r>
            <a:endParaRPr kumimoji="0" lang="ru-RU" sz="2400" b="1" i="0" u="none" strike="noStrike" kern="1200" cap="none" spc="0" normalizeH="0" baseline="30000" noProof="0" dirty="0">
              <a:ln>
                <a:noFill/>
              </a:ln>
              <a:solidFill>
                <a:srgbClr val="4F4B68"/>
              </a:solidFill>
              <a:effectLst/>
              <a:highlight>
                <a:srgbClr val="FFFF00"/>
              </a:highlight>
              <a:uLnTx/>
              <a:uFillTx/>
              <a:latin typeface="Century Gothic" panose="020B0502020202020204" pitchFamily="34" charset="0"/>
              <a:ea typeface="+mn-ea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91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" name="Диаграмма 98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7286594"/>
              </p:ext>
            </p:extLst>
          </p:nvPr>
        </p:nvGraphicFramePr>
        <p:xfrm>
          <a:off x="5518631" y="1867595"/>
          <a:ext cx="316835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83AE494-5110-4498-A609-9D3E3192257D}"/>
              </a:ext>
            </a:extLst>
          </p:cNvPr>
          <p:cNvSpPr/>
          <p:nvPr/>
        </p:nvSpPr>
        <p:spPr>
          <a:xfrm>
            <a:off x="995425" y="1548670"/>
            <a:ext cx="8334321" cy="4531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</a:pPr>
            <a:r>
              <a:rPr lang="ru-RU" sz="22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Какие причины, на Ваш взгляд, чаще всего мешают аспирантам (соискателям) выйти на защиту диссертации?</a:t>
            </a:r>
          </a:p>
        </p:txBody>
      </p:sp>
      <p:graphicFrame>
        <p:nvGraphicFramePr>
          <p:cNvPr id="98" name="Диаграмма 97">
            <a:extLst>
              <a:ext uri="{FF2B5EF4-FFF2-40B4-BE49-F238E27FC236}">
                <a16:creationId xmlns:a16="http://schemas.microsoft.com/office/drawing/2014/main" id="{991CA71B-4595-48A6-84C4-BE924956AF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757861"/>
              </p:ext>
            </p:extLst>
          </p:nvPr>
        </p:nvGraphicFramePr>
        <p:xfrm>
          <a:off x="7644888" y="1939603"/>
          <a:ext cx="33833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8599012-8EA9-4E6D-84D5-82B3B51D32CC}"/>
              </a:ext>
            </a:extLst>
          </p:cNvPr>
          <p:cNvSpPr/>
          <p:nvPr/>
        </p:nvSpPr>
        <p:spPr>
          <a:xfrm>
            <a:off x="9777478" y="187319"/>
            <a:ext cx="705987" cy="705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67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39C79B1-68E5-43C1-9BF5-FA3FB3D6DA3E}"/>
              </a:ext>
            </a:extLst>
          </p:cNvPr>
          <p:cNvSpPr/>
          <p:nvPr/>
        </p:nvSpPr>
        <p:spPr>
          <a:xfrm>
            <a:off x="986293" y="1076098"/>
            <a:ext cx="956224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Проблемы подготовки научных кадров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7F9733E-E50D-4D97-B552-89987AAB38C5}"/>
              </a:ext>
            </a:extLst>
          </p:cNvPr>
          <p:cNvSpPr/>
          <p:nvPr/>
        </p:nvSpPr>
        <p:spPr>
          <a:xfrm>
            <a:off x="1000004" y="6300734"/>
            <a:ext cx="9445477" cy="102770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качестве барьеров при выходе на защиту указывается недостаточная мотивация аспиранта (соискателя)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66,8 %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);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снижение интереса аспиранта (соискателя) к науке в процессе работы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45,1 %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); карьерные </a:t>
            </a:r>
            <a:r>
              <a:rPr lang="ru-RU" sz="1200" spc="-30" dirty="0">
                <a:solidFill>
                  <a:schemeClr val="tx1"/>
                </a:solidFill>
                <a:latin typeface="Century Gothic" panose="020B0502020202020204" pitchFamily="34" charset="0"/>
              </a:rPr>
              <a:t>перспективы в другой сфере (</a:t>
            </a:r>
            <a:r>
              <a:rPr lang="ru-RU" sz="1200" b="1" spc="-30" dirty="0">
                <a:solidFill>
                  <a:schemeClr val="tx1"/>
                </a:solidFill>
                <a:latin typeface="Century Gothic" panose="020B0502020202020204" pitchFamily="34" charset="0"/>
              </a:rPr>
              <a:t>39,9 %</a:t>
            </a:r>
            <a:r>
              <a:rPr lang="ru-RU" sz="1200" spc="-3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  <a:r>
              <a:rPr lang="ru-RU" sz="1200" b="1" spc="-3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spc="-30" dirty="0">
                <a:solidFill>
                  <a:schemeClr val="tx1"/>
                </a:solidFill>
                <a:latin typeface="Century Gothic" panose="020B0502020202020204" pitchFamily="34" charset="0"/>
              </a:rPr>
              <a:t>Четверть опрошенных называет причину «отсутствие финансов на защиту» (</a:t>
            </a:r>
            <a:r>
              <a:rPr lang="ru-RU" sz="1200" b="1" spc="-30" dirty="0">
                <a:solidFill>
                  <a:schemeClr val="tx1"/>
                </a:solidFill>
                <a:latin typeface="Century Gothic" panose="020B0502020202020204" pitchFamily="34" charset="0"/>
              </a:rPr>
              <a:t>27,4 %</a:t>
            </a:r>
            <a:r>
              <a:rPr lang="ru-RU" sz="1200" spc="-30" dirty="0">
                <a:solidFill>
                  <a:schemeClr val="tx1"/>
                </a:solidFill>
                <a:latin typeface="Century Gothic" panose="020B0502020202020204" pitchFamily="34" charset="0"/>
              </a:rPr>
              <a:t>),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пятая часть — психологические причины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19,8 %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На недостаточную мотивацию аспиранта (соискателя) чаще указывали мужчины — доктора наук, на снижение мотивации в процессе работы и отсутствие финансов на защиту — женщины — кандидаты наук.</a:t>
            </a:r>
            <a:endParaRPr lang="ru-RU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2BB688A-4D8B-482A-8C3D-66A004C03BAB}"/>
              </a:ext>
            </a:extLst>
          </p:cNvPr>
          <p:cNvSpPr/>
          <p:nvPr/>
        </p:nvSpPr>
        <p:spPr>
          <a:xfrm>
            <a:off x="7778571" y="1748770"/>
            <a:ext cx="2567691" cy="4531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baseline="30000" dirty="0">
                <a:solidFill>
                  <a:schemeClr val="tx1"/>
                </a:solidFill>
                <a:latin typeface="Century Gothic" panose="020B0502020202020204" pitchFamily="34" charset="0"/>
              </a:rPr>
              <a:t>по квалификации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E2E79A4-5025-4D52-B0D4-2F81DD16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061828"/>
              </p:ext>
            </p:extLst>
          </p:nvPr>
        </p:nvGraphicFramePr>
        <p:xfrm>
          <a:off x="1095375" y="2088864"/>
          <a:ext cx="4286473" cy="396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286473">
                  <a:extLst>
                    <a:ext uri="{9D8B030D-6E8A-4147-A177-3AD203B41FA5}">
                      <a16:colId xmlns:a16="http://schemas.microsoft.com/office/drawing/2014/main" val="3645082592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marL="0" marR="0" lvl="0" indent="0" algn="l" defTabSz="91441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B3D7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Переезд в другую страну, другой город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85759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1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B3D7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Карьерные перспективы в другой сфере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9063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1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B3D7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Отсутствие взаимосвязей между сферами науки </a:t>
                      </a:r>
                      <a:b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и производства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718259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1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B3D7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Ограниченность доступа к источникам информации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695802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1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B3D7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Недостаточная мотивация аспиранта (соискателя)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637362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1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B3D7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Недостаточная мотивация научного руководителя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6338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1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B3D7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Снижение интереса к науке в процессе работы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201184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1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B3D7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Неактуальные результаты исследования, </a:t>
                      </a:r>
                      <a:b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тема диссертации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48975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1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B3D7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Отсутствие финансов на защиту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335302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1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B3D7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Психологические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469604"/>
                  </a:ext>
                </a:extLst>
              </a:tr>
            </a:tbl>
          </a:graphicData>
        </a:graphic>
      </p:graphicFrame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84988D2C-0A08-41F3-B428-3115993EE805}"/>
              </a:ext>
            </a:extLst>
          </p:cNvPr>
          <p:cNvSpPr/>
          <p:nvPr/>
        </p:nvSpPr>
        <p:spPr>
          <a:xfrm>
            <a:off x="5469855" y="1748770"/>
            <a:ext cx="2567691" cy="4531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baseline="30000" dirty="0">
                <a:solidFill>
                  <a:schemeClr val="tx1"/>
                </a:solidFill>
                <a:latin typeface="Century Gothic" panose="020B0502020202020204" pitchFamily="34" charset="0"/>
              </a:rPr>
              <a:t>по полу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B624C75-994A-45EA-96D8-0502F52BAB02}"/>
              </a:ext>
            </a:extLst>
          </p:cNvPr>
          <p:cNvGrpSpPr/>
          <p:nvPr/>
        </p:nvGrpSpPr>
        <p:grpSpPr>
          <a:xfrm>
            <a:off x="7857890" y="6148041"/>
            <a:ext cx="1430463" cy="88485"/>
            <a:chOff x="8303660" y="6101837"/>
            <a:chExt cx="1430463" cy="88485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31C1BBD2-6F09-4856-A68A-DB9C960622FE}"/>
                </a:ext>
              </a:extLst>
            </p:cNvPr>
            <p:cNvSpPr/>
            <p:nvPr/>
          </p:nvSpPr>
          <p:spPr>
            <a:xfrm>
              <a:off x="8303660" y="6101837"/>
              <a:ext cx="216025" cy="8658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42D3D856-2E87-4DF7-9E71-698E46FC8423}"/>
                </a:ext>
              </a:extLst>
            </p:cNvPr>
            <p:cNvSpPr/>
            <p:nvPr/>
          </p:nvSpPr>
          <p:spPr>
            <a:xfrm>
              <a:off x="9518098" y="6103742"/>
              <a:ext cx="216025" cy="86580"/>
            </a:xfrm>
            <a:prstGeom prst="rect">
              <a:avLst/>
            </a:prstGeom>
            <a:solidFill>
              <a:srgbClr val="8E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CA451F3-FC64-426F-8C3E-A0ED6FA9C2FE}"/>
              </a:ext>
            </a:extLst>
          </p:cNvPr>
          <p:cNvGrpSpPr/>
          <p:nvPr/>
        </p:nvGrpSpPr>
        <p:grpSpPr>
          <a:xfrm>
            <a:off x="4983956" y="7238716"/>
            <a:ext cx="939800" cy="237869"/>
            <a:chOff x="4969352" y="7238716"/>
            <a:chExt cx="939800" cy="237869"/>
          </a:xfrm>
        </p:grpSpPr>
        <p:sp>
          <p:nvSpPr>
            <p:cNvPr id="62" name="Номер слайда 2">
              <a:extLst>
                <a:ext uri="{FF2B5EF4-FFF2-40B4-BE49-F238E27FC236}">
                  <a16:creationId xmlns:a16="http://schemas.microsoft.com/office/drawing/2014/main" id="{945CBA2E-CCF6-421D-A160-48257DC1671E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32014" y="7238716"/>
              <a:ext cx="439874" cy="237869"/>
            </a:xfrm>
            <a:prstGeom prst="rect">
              <a:avLst/>
            </a:prstGeom>
            <a:ln>
              <a:noFill/>
            </a:ln>
          </p:spPr>
          <p:txBody>
            <a:bodyPr vert="horz" lIns="100687" tIns="50343" rIns="118921" bIns="50343" rtlCol="0" anchor="ctr"/>
            <a:lstStyle>
              <a:defPPr>
                <a:defRPr lang="ru-RU"/>
              </a:defPPr>
              <a:lvl1pPr marL="0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42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84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266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688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7109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53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95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375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25C68B6-61C2-468F-89AB-4B9F7531AA68}" type="slidenum">
                <a:rPr lang="ru-RU" sz="1101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latin typeface="Century Gothic" panose="020B0502020202020204" pitchFamily="34" charset="0"/>
                  <a:cs typeface="Gotham Pro" panose="02000503040000020004" pitchFamily="2" charset="0"/>
                </a:rPr>
                <a:pPr algn="ctr"/>
                <a:t>14</a:t>
              </a:fld>
              <a:endParaRPr lang="ru-RU" sz="110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endParaRPr>
            </a:p>
          </p:txBody>
        </p: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069DA403-8D49-4E6E-9938-392B8E2B09E6}"/>
                </a:ext>
              </a:extLst>
            </p:cNvPr>
            <p:cNvCxnSpPr/>
            <p:nvPr/>
          </p:nvCxnSpPr>
          <p:spPr>
            <a:xfrm>
              <a:off x="5607527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19C6D6F8-F26D-43BE-8FD6-360C08D826C9}"/>
                </a:ext>
              </a:extLst>
            </p:cNvPr>
            <p:cNvCxnSpPr/>
            <p:nvPr/>
          </p:nvCxnSpPr>
          <p:spPr>
            <a:xfrm>
              <a:off x="4969352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0FFC31A7-D32D-466D-AA63-F56624BCF1C9}"/>
              </a:ext>
            </a:extLst>
          </p:cNvPr>
          <p:cNvGrpSpPr/>
          <p:nvPr/>
        </p:nvGrpSpPr>
        <p:grpSpPr>
          <a:xfrm>
            <a:off x="-1" y="400175"/>
            <a:ext cx="10908758" cy="422274"/>
            <a:chOff x="-1" y="400175"/>
            <a:chExt cx="10908758" cy="422274"/>
          </a:xfrm>
        </p:grpSpPr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FF4B3B55-5DCB-4D03-968F-837E15C639D6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652048"/>
              <a:ext cx="9777321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F877DC1E-640F-460D-B428-5C22E88DB7B8}"/>
                </a:ext>
              </a:extLst>
            </p:cNvPr>
            <p:cNvSpPr/>
            <p:nvPr/>
          </p:nvSpPr>
          <p:spPr>
            <a:xfrm>
              <a:off x="1637432" y="409460"/>
              <a:ext cx="769231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ln w="0"/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Gotham Pro" panose="02000503040000020004" pitchFamily="2" charset="0"/>
                </a:rPr>
                <a:t>ВОСПРОИЗВОДСТВО ЧЕЛОВЕЧЕСКОГО ПОТЕНЦИАЛА  в СФЕРЕ НАУКИ В УСЛОВИЯХ ТЕХНОЛОГИЧЕСКИХ ИЗМЕНЕНИЙ</a:t>
              </a:r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A3430A0B-9F48-4C90-8C9C-E75E2FA31D10}"/>
                </a:ext>
              </a:extLst>
            </p:cNvPr>
            <p:cNvSpPr/>
            <p:nvPr/>
          </p:nvSpPr>
          <p:spPr>
            <a:xfrm>
              <a:off x="-1" y="643959"/>
              <a:ext cx="424213" cy="178490"/>
            </a:xfrm>
            <a:prstGeom prst="rect">
              <a:avLst/>
            </a:prstGeom>
            <a:solidFill>
              <a:srgbClr val="2A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FD1BBC60-43F0-4D0D-854D-9D97D9FFDDE7}"/>
                </a:ext>
              </a:extLst>
            </p:cNvPr>
            <p:cNvGrpSpPr/>
            <p:nvPr/>
          </p:nvGrpSpPr>
          <p:grpSpPr>
            <a:xfrm>
              <a:off x="9533381" y="400175"/>
              <a:ext cx="1375376" cy="340630"/>
              <a:chOff x="9533381" y="400175"/>
              <a:chExt cx="1375376" cy="340630"/>
            </a:xfrm>
          </p:grpSpPr>
          <p:sp>
            <p:nvSpPr>
              <p:cNvPr id="70" name="Прямоугольник 69">
                <a:extLst>
                  <a:ext uri="{FF2B5EF4-FFF2-40B4-BE49-F238E27FC236}">
                    <a16:creationId xmlns:a16="http://schemas.microsoft.com/office/drawing/2014/main" id="{6D33F42C-ABF1-4572-98C7-CCE0E7B8B069}"/>
                  </a:ext>
                </a:extLst>
              </p:cNvPr>
              <p:cNvSpPr/>
              <p:nvPr/>
            </p:nvSpPr>
            <p:spPr>
              <a:xfrm>
                <a:off x="9533381" y="474544"/>
                <a:ext cx="244097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3E206C13-57EC-4DEE-A512-D5D1C41D54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21788" y="400175"/>
                <a:ext cx="408216" cy="340630"/>
              </a:xfrm>
              <a:prstGeom prst="rect">
                <a:avLst/>
              </a:prstGeom>
            </p:spPr>
          </p:pic>
          <p:sp>
            <p:nvSpPr>
              <p:cNvPr id="72" name="Прямоугольник 71">
                <a:extLst>
                  <a:ext uri="{FF2B5EF4-FFF2-40B4-BE49-F238E27FC236}">
                    <a16:creationId xmlns:a16="http://schemas.microsoft.com/office/drawing/2014/main" id="{B0E8A374-3A62-4599-8E66-4944B21D9F9A}"/>
                  </a:ext>
                </a:extLst>
              </p:cNvPr>
              <p:cNvSpPr/>
              <p:nvPr/>
            </p:nvSpPr>
            <p:spPr>
              <a:xfrm>
                <a:off x="10483360" y="474544"/>
                <a:ext cx="424353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73" name="Прямая соединительная линия 72">
                <a:extLst>
                  <a:ext uri="{FF2B5EF4-FFF2-40B4-BE49-F238E27FC236}">
                    <a16:creationId xmlns:a16="http://schemas.microsoft.com/office/drawing/2014/main" id="{6F005493-C4C5-4C57-B676-C680E600D1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3360" y="652048"/>
                <a:ext cx="425397" cy="0"/>
              </a:xfrm>
              <a:prstGeom prst="line">
                <a:avLst/>
              </a:prstGeom>
              <a:ln w="12700">
                <a:solidFill>
                  <a:srgbClr val="2A59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A572FE5-6F00-41BF-8307-22D417D3A001}"/>
              </a:ext>
            </a:extLst>
          </p:cNvPr>
          <p:cNvGrpSpPr/>
          <p:nvPr/>
        </p:nvGrpSpPr>
        <p:grpSpPr>
          <a:xfrm>
            <a:off x="808089" y="2194977"/>
            <a:ext cx="209218" cy="3752218"/>
            <a:chOff x="865239" y="2230695"/>
            <a:chExt cx="209218" cy="375221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BD39957-069F-48FF-B622-178A4E79E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39" y="2230695"/>
              <a:ext cx="209218" cy="209218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5CDFDA0B-B61B-4E7C-BF83-1B9CDE93A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39" y="2620935"/>
              <a:ext cx="209218" cy="209218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13AD641-9F80-4C72-8685-F048BAF1E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39" y="3002206"/>
              <a:ext cx="209218" cy="209218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31D9750B-051E-45B0-B491-6C671184E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39" y="3426211"/>
              <a:ext cx="209218" cy="209218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FCC43E75-A82D-4026-8BB3-467E48D0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39" y="3808084"/>
              <a:ext cx="209218" cy="209218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68F6E10-0AA6-49C7-B909-6AD689EED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39" y="4210722"/>
              <a:ext cx="209218" cy="209218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73F80DBB-8D8D-48AF-B70C-3600E8488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39" y="4583927"/>
              <a:ext cx="209218" cy="209218"/>
            </a:xfrm>
            <a:prstGeom prst="rect">
              <a:avLst/>
            </a:prstGeom>
          </p:spPr>
        </p:pic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CA68BE4D-C5FA-4DCC-88AE-FCF833358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39" y="4987167"/>
              <a:ext cx="209218" cy="209218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B0ECD204-41DF-4287-B4B5-11DAE5565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39" y="5379724"/>
              <a:ext cx="209218" cy="209218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E9955CA5-C19D-47BB-8A35-08735BE1E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39" y="5773695"/>
              <a:ext cx="209218" cy="209218"/>
            </a:xfrm>
            <a:prstGeom prst="rect">
              <a:avLst/>
            </a:prstGeom>
          </p:spPr>
        </p:pic>
      </p:grpSp>
      <p:grpSp>
        <p:nvGrpSpPr>
          <p:cNvPr id="91" name="Рисунок 652">
            <a:extLst>
              <a:ext uri="{FF2B5EF4-FFF2-40B4-BE49-F238E27FC236}">
                <a16:creationId xmlns:a16="http://schemas.microsoft.com/office/drawing/2014/main" id="{C8FCFF5B-AAEE-412D-BAA0-04724076A754}"/>
              </a:ext>
            </a:extLst>
          </p:cNvPr>
          <p:cNvGrpSpPr/>
          <p:nvPr/>
        </p:nvGrpSpPr>
        <p:grpSpPr>
          <a:xfrm>
            <a:off x="664073" y="1007467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92" name="Полилиния: фигура 91">
              <a:extLst>
                <a:ext uri="{FF2B5EF4-FFF2-40B4-BE49-F238E27FC236}">
                  <a16:creationId xmlns:a16="http://schemas.microsoft.com/office/drawing/2014/main" id="{F45A84FA-3BF3-4536-BC06-000504DCBCE3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: фигура 92">
              <a:extLst>
                <a:ext uri="{FF2B5EF4-FFF2-40B4-BE49-F238E27FC236}">
                  <a16:creationId xmlns:a16="http://schemas.microsoft.com/office/drawing/2014/main" id="{92858D5F-6542-4CD4-B7B7-2855E71BEB38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id="{FA0D9C00-A5DD-40A0-9C72-0210F43B3F7A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EE0F865E-B672-48E4-8B6A-1C7DAD8B48CC}"/>
              </a:ext>
            </a:extLst>
          </p:cNvPr>
          <p:cNvCxnSpPr>
            <a:cxnSpLocks/>
          </p:cNvCxnSpPr>
          <p:nvPr/>
        </p:nvCxnSpPr>
        <p:spPr>
          <a:xfrm>
            <a:off x="957263" y="6300788"/>
            <a:ext cx="0" cy="97869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283A5A0-50F6-4DEE-A872-CA3E6D7C80CC}"/>
              </a:ext>
            </a:extLst>
          </p:cNvPr>
          <p:cNvGrpSpPr/>
          <p:nvPr/>
        </p:nvGrpSpPr>
        <p:grpSpPr>
          <a:xfrm>
            <a:off x="1095375" y="2470275"/>
            <a:ext cx="9269929" cy="3213100"/>
            <a:chOff x="1095375" y="2505993"/>
            <a:chExt cx="9269929" cy="3213100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CF0A0970-A39F-4961-A4CB-DA5EC7EA139E}"/>
                </a:ext>
              </a:extLst>
            </p:cNvPr>
            <p:cNvCxnSpPr/>
            <p:nvPr/>
          </p:nvCxnSpPr>
          <p:spPr>
            <a:xfrm>
              <a:off x="1095375" y="2505993"/>
              <a:ext cx="9231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id="{8BC44F15-573F-4019-8708-146EE3FC9F75}"/>
                </a:ext>
              </a:extLst>
            </p:cNvPr>
            <p:cNvCxnSpPr/>
            <p:nvPr/>
          </p:nvCxnSpPr>
          <p:spPr>
            <a:xfrm>
              <a:off x="1133475" y="2906043"/>
              <a:ext cx="9231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>
              <a:extLst>
                <a:ext uri="{FF2B5EF4-FFF2-40B4-BE49-F238E27FC236}">
                  <a16:creationId xmlns:a16="http://schemas.microsoft.com/office/drawing/2014/main" id="{B02D70AD-A513-4F6B-AD7B-C57D80DE8E2B}"/>
                </a:ext>
              </a:extLst>
            </p:cNvPr>
            <p:cNvCxnSpPr/>
            <p:nvPr/>
          </p:nvCxnSpPr>
          <p:spPr>
            <a:xfrm>
              <a:off x="1095375" y="3306093"/>
              <a:ext cx="9231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id="{498BA9A8-B694-4FFB-8120-F5CBA626687C}"/>
                </a:ext>
              </a:extLst>
            </p:cNvPr>
            <p:cNvCxnSpPr/>
            <p:nvPr/>
          </p:nvCxnSpPr>
          <p:spPr>
            <a:xfrm>
              <a:off x="1095375" y="3706143"/>
              <a:ext cx="9231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495EA429-0071-461D-93F1-01A768ED5D38}"/>
                </a:ext>
              </a:extLst>
            </p:cNvPr>
            <p:cNvCxnSpPr/>
            <p:nvPr/>
          </p:nvCxnSpPr>
          <p:spPr>
            <a:xfrm>
              <a:off x="1095375" y="4112543"/>
              <a:ext cx="9231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id="{DE41D4AC-40BB-4529-91EA-930254D097C6}"/>
                </a:ext>
              </a:extLst>
            </p:cNvPr>
            <p:cNvCxnSpPr/>
            <p:nvPr/>
          </p:nvCxnSpPr>
          <p:spPr>
            <a:xfrm>
              <a:off x="1095375" y="4512593"/>
              <a:ext cx="9231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>
              <a:extLst>
                <a:ext uri="{FF2B5EF4-FFF2-40B4-BE49-F238E27FC236}">
                  <a16:creationId xmlns:a16="http://schemas.microsoft.com/office/drawing/2014/main" id="{398556AE-965E-4A68-AAB0-0F451527F56A}"/>
                </a:ext>
              </a:extLst>
            </p:cNvPr>
            <p:cNvCxnSpPr/>
            <p:nvPr/>
          </p:nvCxnSpPr>
          <p:spPr>
            <a:xfrm>
              <a:off x="1095375" y="4912643"/>
              <a:ext cx="9231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AAB59DAF-6149-4EE9-AC73-79D97AAE0237}"/>
                </a:ext>
              </a:extLst>
            </p:cNvPr>
            <p:cNvCxnSpPr/>
            <p:nvPr/>
          </p:nvCxnSpPr>
          <p:spPr>
            <a:xfrm>
              <a:off x="1095375" y="5312693"/>
              <a:ext cx="9231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>
              <a:extLst>
                <a:ext uri="{FF2B5EF4-FFF2-40B4-BE49-F238E27FC236}">
                  <a16:creationId xmlns:a16="http://schemas.microsoft.com/office/drawing/2014/main" id="{62C6BD89-FFB8-43A8-AC6B-5C610D7CB0AB}"/>
                </a:ext>
              </a:extLst>
            </p:cNvPr>
            <p:cNvCxnSpPr/>
            <p:nvPr/>
          </p:nvCxnSpPr>
          <p:spPr>
            <a:xfrm>
              <a:off x="1095375" y="5719093"/>
              <a:ext cx="9231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570B9EE-2878-48CB-A3C1-79C7CE8AF606}"/>
              </a:ext>
            </a:extLst>
          </p:cNvPr>
          <p:cNvGrpSpPr/>
          <p:nvPr/>
        </p:nvGrpSpPr>
        <p:grpSpPr>
          <a:xfrm>
            <a:off x="5574271" y="6148041"/>
            <a:ext cx="1172494" cy="88485"/>
            <a:chOff x="8303660" y="6101837"/>
            <a:chExt cx="1172494" cy="88485"/>
          </a:xfrm>
        </p:grpSpPr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2092DD31-180E-403D-AD56-D55BFEFD9754}"/>
                </a:ext>
              </a:extLst>
            </p:cNvPr>
            <p:cNvSpPr/>
            <p:nvPr/>
          </p:nvSpPr>
          <p:spPr>
            <a:xfrm>
              <a:off x="8303660" y="6101837"/>
              <a:ext cx="216025" cy="86580"/>
            </a:xfrm>
            <a:prstGeom prst="rect">
              <a:avLst/>
            </a:prstGeom>
            <a:solidFill>
              <a:srgbClr val="92C6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id="{AE20A7CF-E647-41AD-A54B-5DB65AB32A1F}"/>
                </a:ext>
              </a:extLst>
            </p:cNvPr>
            <p:cNvSpPr/>
            <p:nvPr/>
          </p:nvSpPr>
          <p:spPr>
            <a:xfrm>
              <a:off x="9260129" y="6103742"/>
              <a:ext cx="216025" cy="86580"/>
            </a:xfrm>
            <a:prstGeom prst="rect">
              <a:avLst/>
            </a:prstGeom>
            <a:solidFill>
              <a:srgbClr val="E8A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9B458D-F313-4880-8C60-EE11DFFDA2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34" y="1789855"/>
            <a:ext cx="226885" cy="2268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3A7577-6C15-46C3-B667-EE0559C753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98" y="1811856"/>
            <a:ext cx="226885" cy="2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87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39C79B1-68E5-43C1-9BF5-FA3FB3D6DA3E}"/>
              </a:ext>
            </a:extLst>
          </p:cNvPr>
          <p:cNvSpPr/>
          <p:nvPr/>
        </p:nvSpPr>
        <p:spPr>
          <a:xfrm>
            <a:off x="986293" y="1076098"/>
            <a:ext cx="956224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1067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30000" noProof="0" dirty="0">
                <a:ln>
                  <a:noFill/>
                </a:ln>
                <a:solidFill>
                  <a:srgbClr val="4F4B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otham Pro" panose="02000503040000020004" pitchFamily="2" charset="0"/>
              </a:rPr>
              <a:t>Проблемы подготовки научных кадров</a:t>
            </a:r>
            <a:endParaRPr kumimoji="0" lang="ru-RU" sz="2400" b="1" i="0" u="none" strike="noStrike" kern="1200" cap="none" spc="0" normalizeH="0" baseline="30000" noProof="0" dirty="0">
              <a:ln>
                <a:noFill/>
              </a:ln>
              <a:solidFill>
                <a:srgbClr val="4F4B68"/>
              </a:solidFill>
              <a:effectLst/>
              <a:highlight>
                <a:srgbClr val="FFFF00"/>
              </a:highlight>
              <a:uLnTx/>
              <a:uFillTx/>
              <a:latin typeface="Century Gothic" panose="020B0502020202020204" pitchFamily="34" charset="0"/>
              <a:ea typeface="+mn-ea"/>
              <a:cs typeface="Gotham Pro" panose="02000503040000020004" pitchFamily="2" charset="0"/>
            </a:endParaRPr>
          </a:p>
        </p:txBody>
      </p:sp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id="{B3303684-5956-488E-953A-6E49DAEB9E2C}"/>
              </a:ext>
            </a:extLst>
          </p:cNvPr>
          <p:cNvGraphicFramePr>
            <a:graphicFrameLocks/>
          </p:cNvGraphicFramePr>
          <p:nvPr/>
        </p:nvGraphicFramePr>
        <p:xfrm>
          <a:off x="323343" y="1935726"/>
          <a:ext cx="4951144" cy="3950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E150436-DEBE-4CCB-8EB2-78EBBEBA1399}"/>
              </a:ext>
            </a:extLst>
          </p:cNvPr>
          <p:cNvSpPr/>
          <p:nvPr/>
        </p:nvSpPr>
        <p:spPr>
          <a:xfrm>
            <a:off x="985717" y="6136554"/>
            <a:ext cx="9508700" cy="80018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Респонденты достаточно критично оценивают подготовку научных и научно-педагогических кадров. По мнению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48,9 %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опрошенных, отмечается наличие в системе подготовки серьезных проблем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53,0 %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женщин,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44,8 %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мужчин), причем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с такими проблемами чаще сталкиваются женщины. Треть опрошенных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36,0 %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 считает, что система подготовки научных кадров находится в кризисном состоянии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29,1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женщин,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43,0 %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мужчин). Исключительно позитивно отзываются о системе подготовки научных кадров не более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10,4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опрошенных. Наиболее кризисные области науки </a:t>
            </a:r>
            <a:r>
              <a:rPr lang="en-US" sz="1200" spc="-30" dirty="0">
                <a:solidFill>
                  <a:schemeClr val="tx1"/>
                </a:solidFill>
                <a:latin typeface="Century Gothic" panose="020B0502020202020204" pitchFamily="34" charset="0"/>
              </a:rPr>
              <a:t>—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общественные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53,8 %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), технические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42,0 %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), естественно-научные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35,5 %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и гуманитарные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34,6 %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</a:p>
          <a:p>
            <a:pPr>
              <a:lnSpc>
                <a:spcPts val="1100"/>
              </a:lnSpc>
              <a:spcAft>
                <a:spcPts val="600"/>
              </a:spcAft>
            </a:pPr>
            <a:endParaRPr lang="ru-RU" sz="11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93E3B98-F37C-4F70-AA8E-B50492530973}"/>
              </a:ext>
            </a:extLst>
          </p:cNvPr>
          <p:cNvGrpSpPr/>
          <p:nvPr/>
        </p:nvGrpSpPr>
        <p:grpSpPr>
          <a:xfrm>
            <a:off x="1617363" y="5619806"/>
            <a:ext cx="1682571" cy="86580"/>
            <a:chOff x="2222102" y="6229325"/>
            <a:chExt cx="1682571" cy="86580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ED9B4C20-5A28-40EF-B6CA-FA601F1AF275}"/>
                </a:ext>
              </a:extLst>
            </p:cNvPr>
            <p:cNvSpPr/>
            <p:nvPr/>
          </p:nvSpPr>
          <p:spPr>
            <a:xfrm>
              <a:off x="2222102" y="6229325"/>
              <a:ext cx="216025" cy="86580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04721317-F145-4136-849B-6E34C762A1FB}"/>
                </a:ext>
              </a:extLst>
            </p:cNvPr>
            <p:cNvSpPr/>
            <p:nvPr/>
          </p:nvSpPr>
          <p:spPr>
            <a:xfrm>
              <a:off x="3688648" y="6229325"/>
              <a:ext cx="216025" cy="865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F47A9C68-4D47-4B55-8794-AD757E7EC11D}"/>
              </a:ext>
            </a:extLst>
          </p:cNvPr>
          <p:cNvGraphicFramePr>
            <a:graphicFrameLocks/>
          </p:cNvGraphicFramePr>
          <p:nvPr/>
        </p:nvGraphicFramePr>
        <p:xfrm>
          <a:off x="5003684" y="1778371"/>
          <a:ext cx="6696744" cy="4651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C356190-4FAE-46CB-B609-C03FEC075CEF}"/>
              </a:ext>
            </a:extLst>
          </p:cNvPr>
          <p:cNvGrpSpPr/>
          <p:nvPr/>
        </p:nvGrpSpPr>
        <p:grpSpPr>
          <a:xfrm>
            <a:off x="5055400" y="5524433"/>
            <a:ext cx="216025" cy="492980"/>
            <a:chOff x="4946534" y="5645541"/>
            <a:chExt cx="216025" cy="492980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D3F0285B-0411-48F8-91BC-D40284F4BCCB}"/>
                </a:ext>
              </a:extLst>
            </p:cNvPr>
            <p:cNvSpPr/>
            <p:nvPr/>
          </p:nvSpPr>
          <p:spPr>
            <a:xfrm>
              <a:off x="4946534" y="5645541"/>
              <a:ext cx="216025" cy="8658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BB299CBD-E124-4EE3-B931-4A61047EB7E0}"/>
                </a:ext>
              </a:extLst>
            </p:cNvPr>
            <p:cNvSpPr/>
            <p:nvPr/>
          </p:nvSpPr>
          <p:spPr>
            <a:xfrm>
              <a:off x="4946534" y="5785241"/>
              <a:ext cx="216025" cy="86580"/>
            </a:xfrm>
            <a:prstGeom prst="rect">
              <a:avLst/>
            </a:prstGeom>
            <a:solidFill>
              <a:srgbClr val="E8A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0C4A8D30-D537-4AE2-93E5-234DAE030402}"/>
                </a:ext>
              </a:extLst>
            </p:cNvPr>
            <p:cNvSpPr/>
            <p:nvPr/>
          </p:nvSpPr>
          <p:spPr>
            <a:xfrm>
              <a:off x="4946534" y="5915416"/>
              <a:ext cx="216025" cy="86580"/>
            </a:xfrm>
            <a:prstGeom prst="rect">
              <a:avLst/>
            </a:prstGeom>
            <a:solidFill>
              <a:srgbClr val="93C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AE426451-7E97-4A3D-8C3E-790F8BCABA8F}"/>
                </a:ext>
              </a:extLst>
            </p:cNvPr>
            <p:cNvSpPr/>
            <p:nvPr/>
          </p:nvSpPr>
          <p:spPr>
            <a:xfrm>
              <a:off x="4946534" y="6051941"/>
              <a:ext cx="216025" cy="86580"/>
            </a:xfrm>
            <a:prstGeom prst="rect">
              <a:avLst/>
            </a:prstGeom>
            <a:solidFill>
              <a:srgbClr val="CFB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00F462CC-F15E-441F-A058-106F14232C42}"/>
              </a:ext>
            </a:extLst>
          </p:cNvPr>
          <p:cNvGrpSpPr/>
          <p:nvPr/>
        </p:nvGrpSpPr>
        <p:grpSpPr>
          <a:xfrm>
            <a:off x="4983956" y="7238716"/>
            <a:ext cx="939800" cy="237869"/>
            <a:chOff x="4969352" y="7238716"/>
            <a:chExt cx="939800" cy="237869"/>
          </a:xfrm>
        </p:grpSpPr>
        <p:sp>
          <p:nvSpPr>
            <p:cNvPr id="52" name="Номер слайда 2">
              <a:extLst>
                <a:ext uri="{FF2B5EF4-FFF2-40B4-BE49-F238E27FC236}">
                  <a16:creationId xmlns:a16="http://schemas.microsoft.com/office/drawing/2014/main" id="{BB68ADA4-306B-4956-AB4C-017BE02812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32014" y="7238716"/>
              <a:ext cx="439874" cy="237869"/>
            </a:xfrm>
            <a:prstGeom prst="rect">
              <a:avLst/>
            </a:prstGeom>
            <a:ln>
              <a:noFill/>
            </a:ln>
          </p:spPr>
          <p:txBody>
            <a:bodyPr vert="horz" lIns="100687" tIns="50343" rIns="118921" bIns="50343" rtlCol="0" anchor="ctr"/>
            <a:lstStyle>
              <a:defPPr>
                <a:defRPr lang="ru-RU"/>
              </a:defPPr>
              <a:lvl1pPr marL="0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42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84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266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688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7109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53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95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375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25C68B6-61C2-468F-89AB-4B9F7531AA68}" type="slidenum">
                <a:rPr lang="ru-RU" sz="1101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latin typeface="Century Gothic" panose="020B0502020202020204" pitchFamily="34" charset="0"/>
                  <a:cs typeface="Gotham Pro" panose="02000503040000020004" pitchFamily="2" charset="0"/>
                </a:rPr>
                <a:pPr algn="ctr"/>
                <a:t>15</a:t>
              </a:fld>
              <a:endParaRPr lang="ru-RU" sz="110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endParaRPr>
            </a:p>
          </p:txBody>
        </p: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E86CA1EB-D37D-4A97-9640-FA680788A329}"/>
                </a:ext>
              </a:extLst>
            </p:cNvPr>
            <p:cNvCxnSpPr/>
            <p:nvPr/>
          </p:nvCxnSpPr>
          <p:spPr>
            <a:xfrm>
              <a:off x="5607527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D2297AD5-8950-46F3-B595-D3401A046828}"/>
                </a:ext>
              </a:extLst>
            </p:cNvPr>
            <p:cNvCxnSpPr/>
            <p:nvPr/>
          </p:nvCxnSpPr>
          <p:spPr>
            <a:xfrm>
              <a:off x="4969352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B55B4254-AF6C-4F95-B25B-B1F6B0CA21EC}"/>
              </a:ext>
            </a:extLst>
          </p:cNvPr>
          <p:cNvGrpSpPr/>
          <p:nvPr/>
        </p:nvGrpSpPr>
        <p:grpSpPr>
          <a:xfrm>
            <a:off x="-1" y="400175"/>
            <a:ext cx="10908758" cy="422274"/>
            <a:chOff x="-1" y="400175"/>
            <a:chExt cx="10908758" cy="422274"/>
          </a:xfrm>
        </p:grpSpPr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DB73973E-2D26-4D9A-9CA3-826E9E60EB94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652048"/>
              <a:ext cx="9777321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9F49CBFC-41CE-45AE-AE90-48E8AE160A62}"/>
                </a:ext>
              </a:extLst>
            </p:cNvPr>
            <p:cNvSpPr/>
            <p:nvPr/>
          </p:nvSpPr>
          <p:spPr>
            <a:xfrm>
              <a:off x="1617363" y="409460"/>
              <a:ext cx="771238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ln w="0"/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Gotham Pro" panose="02000503040000020004" pitchFamily="2" charset="0"/>
                </a:rPr>
                <a:t>ВОСПРОИЗВОДСТВО ЧЕЛОВЕЧЕСКОГО ПОТЕНЦИАЛА  в СФЕРЕ НАУКИ В УСЛОВИЯХ ТЕХНОЛОГИЧЕСКИХ ИЗМЕНЕНИЙ</a:t>
              </a: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853DCE68-88C4-4200-A958-4FD16CB0D98F}"/>
                </a:ext>
              </a:extLst>
            </p:cNvPr>
            <p:cNvSpPr/>
            <p:nvPr/>
          </p:nvSpPr>
          <p:spPr>
            <a:xfrm>
              <a:off x="-1" y="643959"/>
              <a:ext cx="424213" cy="178490"/>
            </a:xfrm>
            <a:prstGeom prst="rect">
              <a:avLst/>
            </a:prstGeom>
            <a:solidFill>
              <a:srgbClr val="2A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A4B0EE85-A5E3-4AA6-A13C-92B45A2F536B}"/>
                </a:ext>
              </a:extLst>
            </p:cNvPr>
            <p:cNvGrpSpPr/>
            <p:nvPr/>
          </p:nvGrpSpPr>
          <p:grpSpPr>
            <a:xfrm>
              <a:off x="9533381" y="400175"/>
              <a:ext cx="1375376" cy="340630"/>
              <a:chOff x="9533381" y="400175"/>
              <a:chExt cx="1375376" cy="340630"/>
            </a:xfrm>
          </p:grpSpPr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3F6C7A0E-950D-480A-B60E-CD5B470A93F5}"/>
                  </a:ext>
                </a:extLst>
              </p:cNvPr>
              <p:cNvSpPr/>
              <p:nvPr/>
            </p:nvSpPr>
            <p:spPr>
              <a:xfrm>
                <a:off x="9533381" y="474544"/>
                <a:ext cx="244097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671DC4B2-CC09-437D-8460-28F429286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21788" y="400175"/>
                <a:ext cx="408216" cy="340630"/>
              </a:xfrm>
              <a:prstGeom prst="rect">
                <a:avLst/>
              </a:prstGeom>
            </p:spPr>
          </p:pic>
          <p:sp>
            <p:nvSpPr>
              <p:cNvPr id="68" name="Прямоугольник 67">
                <a:extLst>
                  <a:ext uri="{FF2B5EF4-FFF2-40B4-BE49-F238E27FC236}">
                    <a16:creationId xmlns:a16="http://schemas.microsoft.com/office/drawing/2014/main" id="{DF1C9781-818F-42D8-AD2D-D463400E6DDF}"/>
                  </a:ext>
                </a:extLst>
              </p:cNvPr>
              <p:cNvSpPr/>
              <p:nvPr/>
            </p:nvSpPr>
            <p:spPr>
              <a:xfrm>
                <a:off x="10483360" y="474544"/>
                <a:ext cx="424353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69" name="Прямая соединительная линия 68">
                <a:extLst>
                  <a:ext uri="{FF2B5EF4-FFF2-40B4-BE49-F238E27FC236}">
                    <a16:creationId xmlns:a16="http://schemas.microsoft.com/office/drawing/2014/main" id="{24850CDD-6EEC-444B-BBFE-D5F6D0263D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3360" y="652048"/>
                <a:ext cx="425397" cy="0"/>
              </a:xfrm>
              <a:prstGeom prst="line">
                <a:avLst/>
              </a:prstGeom>
              <a:ln w="12700">
                <a:solidFill>
                  <a:srgbClr val="2A59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C443EC6B-7E1E-42D4-B1EC-0832E63C0B32}"/>
              </a:ext>
            </a:extLst>
          </p:cNvPr>
          <p:cNvGrpSpPr/>
          <p:nvPr/>
        </p:nvGrpSpPr>
        <p:grpSpPr>
          <a:xfrm>
            <a:off x="419435" y="2148264"/>
            <a:ext cx="2340376" cy="3058816"/>
            <a:chOff x="423358" y="1674250"/>
            <a:chExt cx="3162257" cy="3058816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D7977D41-58A7-46D4-9A4E-454DA3CD2749}"/>
                </a:ext>
              </a:extLst>
            </p:cNvPr>
            <p:cNvSpPr/>
            <p:nvPr/>
          </p:nvSpPr>
          <p:spPr>
            <a:xfrm>
              <a:off x="664072" y="1674250"/>
              <a:ext cx="2921543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lang="ru-RU" sz="11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В целом позитивно, </a:t>
              </a:r>
              <a:br>
                <a:rPr lang="en-US" sz="1100" dirty="0">
                  <a:solidFill>
                    <a:prstClr val="black"/>
                  </a:solidFill>
                  <a:latin typeface="Century Gothic" panose="020B0502020202020204" pitchFamily="34" charset="0"/>
                </a:rPr>
              </a:br>
              <a:r>
                <a:rPr lang="ru-RU" sz="11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но в системе подготовки научных кадров есть серьезные проблемы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5B95946B-CBE6-422A-BF87-72A651A80197}"/>
                </a:ext>
              </a:extLst>
            </p:cNvPr>
            <p:cNvSpPr/>
            <p:nvPr/>
          </p:nvSpPr>
          <p:spPr>
            <a:xfrm>
              <a:off x="951067" y="2534572"/>
              <a:ext cx="2634548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Система подготовки научных кадров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в настоящее время находится в кризисе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B5DBAF7D-8A01-4FFF-B0C2-0DEE2F474908}"/>
                </a:ext>
              </a:extLst>
            </p:cNvPr>
            <p:cNvSpPr/>
            <p:nvPr/>
          </p:nvSpPr>
          <p:spPr>
            <a:xfrm>
              <a:off x="664074" y="3478331"/>
              <a:ext cx="2921541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Позитивно, больших проблем не вижу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4F48D048-69D9-480C-BC9E-006A9918427B}"/>
                </a:ext>
              </a:extLst>
            </p:cNvPr>
            <p:cNvSpPr/>
            <p:nvPr/>
          </p:nvSpPr>
          <p:spPr>
            <a:xfrm>
              <a:off x="423358" y="4401856"/>
              <a:ext cx="3162255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Затрудняюсь ответить</a:t>
              </a:r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E07F3431-E05C-4CE4-8179-0EA708CB0DE5}"/>
              </a:ext>
            </a:extLst>
          </p:cNvPr>
          <p:cNvGrpSpPr/>
          <p:nvPr/>
        </p:nvGrpSpPr>
        <p:grpSpPr>
          <a:xfrm>
            <a:off x="5381624" y="2647599"/>
            <a:ext cx="4697569" cy="2342134"/>
            <a:chOff x="5515214" y="2657727"/>
            <a:chExt cx="4835286" cy="2342134"/>
          </a:xfrm>
        </p:grpSpPr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DF8A18CF-28BE-4B60-BAFC-A35DF1E4E453}"/>
                </a:ext>
              </a:extLst>
            </p:cNvPr>
            <p:cNvCxnSpPr/>
            <p:nvPr/>
          </p:nvCxnSpPr>
          <p:spPr>
            <a:xfrm>
              <a:off x="5515214" y="2657727"/>
              <a:ext cx="48352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BE068601-50C8-4322-A50B-79D00FA96400}"/>
                </a:ext>
              </a:extLst>
            </p:cNvPr>
            <p:cNvCxnSpPr/>
            <p:nvPr/>
          </p:nvCxnSpPr>
          <p:spPr>
            <a:xfrm>
              <a:off x="5515214" y="3241055"/>
              <a:ext cx="48352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E08FD7A4-CA01-4D36-8605-CCE782E7D9A2}"/>
                </a:ext>
              </a:extLst>
            </p:cNvPr>
            <p:cNvCxnSpPr/>
            <p:nvPr/>
          </p:nvCxnSpPr>
          <p:spPr>
            <a:xfrm>
              <a:off x="5515214" y="3841296"/>
              <a:ext cx="48352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:a16="http://schemas.microsoft.com/office/drawing/2014/main" id="{9AFE10C3-B707-43BE-9903-86561C9BC91A}"/>
                </a:ext>
              </a:extLst>
            </p:cNvPr>
            <p:cNvCxnSpPr/>
            <p:nvPr/>
          </p:nvCxnSpPr>
          <p:spPr>
            <a:xfrm>
              <a:off x="5515214" y="4424957"/>
              <a:ext cx="48352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EB158201-B677-4E1D-9D62-75902DAA2A20}"/>
                </a:ext>
              </a:extLst>
            </p:cNvPr>
            <p:cNvCxnSpPr/>
            <p:nvPr/>
          </p:nvCxnSpPr>
          <p:spPr>
            <a:xfrm>
              <a:off x="5515214" y="4999861"/>
              <a:ext cx="48352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2C4A0AC-EC3C-4450-B73A-1BDA0AE034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87" y="2178737"/>
            <a:ext cx="314061" cy="31406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D1867697-4F59-4D38-B88A-84BBE730BC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316" y="2763313"/>
            <a:ext cx="336287" cy="336287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F010CF0B-8B50-4AEA-B294-D3DC6C5262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7" y="3373880"/>
            <a:ext cx="324181" cy="32418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88BB0DEB-BD27-4B59-AD40-7F0F7B98BB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62" y="3951356"/>
            <a:ext cx="362140" cy="36214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D0C0F9F-6AE7-4571-90FD-7A20043A84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52" y="4547221"/>
            <a:ext cx="338734" cy="33873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FA09B424-A29A-4B35-94D9-DC2E83D0C7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737" y="5126320"/>
            <a:ext cx="381764" cy="381764"/>
          </a:xfrm>
          <a:prstGeom prst="rect">
            <a:avLst/>
          </a:prstGeom>
        </p:spPr>
      </p:pic>
      <p:grpSp>
        <p:nvGrpSpPr>
          <p:cNvPr id="60" name="Рисунок 652">
            <a:extLst>
              <a:ext uri="{FF2B5EF4-FFF2-40B4-BE49-F238E27FC236}">
                <a16:creationId xmlns:a16="http://schemas.microsoft.com/office/drawing/2014/main" id="{0F51847D-EE92-4B7F-9D84-965F13E0EE42}"/>
              </a:ext>
            </a:extLst>
          </p:cNvPr>
          <p:cNvGrpSpPr/>
          <p:nvPr/>
        </p:nvGrpSpPr>
        <p:grpSpPr>
          <a:xfrm>
            <a:off x="664073" y="1007467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A3FC920A-EB48-49CD-B838-3D2EF77F97EF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E8A9AA8E-4CB5-4BD0-B6F9-CE775382E2AB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id="{4294FF7B-6C0B-4277-A65F-21D699B0B4C5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CEF943A7-3604-4DEC-AB5A-ADE3C3851744}"/>
              </a:ext>
            </a:extLst>
          </p:cNvPr>
          <p:cNvSpPr/>
          <p:nvPr/>
        </p:nvSpPr>
        <p:spPr>
          <a:xfrm>
            <a:off x="995425" y="1531983"/>
            <a:ext cx="4065559" cy="4531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</a:pPr>
            <a:r>
              <a:rPr lang="ru-RU" sz="2000" b="1" spc="-50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Как Вы оцениваете подготовку научных </a:t>
            </a:r>
            <a:br>
              <a:rPr lang="ru-RU" sz="2000" b="1" spc="-50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2000" b="1" spc="-50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и научно-педагогических кадров в России?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76256693-EAC5-4A4B-AA25-7785C2B01775}"/>
              </a:ext>
            </a:extLst>
          </p:cNvPr>
          <p:cNvSpPr/>
          <p:nvPr/>
        </p:nvSpPr>
        <p:spPr>
          <a:xfrm>
            <a:off x="5846730" y="1451795"/>
            <a:ext cx="4216434" cy="79593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400"/>
              </a:lnSpc>
            </a:pPr>
            <a: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Как Вы оцениваете подготовку научных </a:t>
            </a:r>
            <a:b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и научно-педагогических кадров в России? (по направлениям науки)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51077D0F-0AAE-42EF-AFC5-6026949B2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67528" y="2525571"/>
            <a:ext cx="171011" cy="365772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E2A2BBD-39C8-4DEF-B930-E614D17BA6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83363" y="2124670"/>
            <a:ext cx="139342" cy="364188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3DEA215A-4A3F-4F94-893C-0064D32981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28614" y="2525571"/>
            <a:ext cx="171011" cy="365772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B542EBD3-12E2-402C-97E6-A8DF7C8C15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44449" y="2124670"/>
            <a:ext cx="139342" cy="3641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C1155003-D4A8-44D0-B442-BEEC4EE15F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94438" y="2525571"/>
            <a:ext cx="171011" cy="365772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005479C8-5587-4FBE-A954-BBCAFFFFFE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10273" y="2124670"/>
            <a:ext cx="139342" cy="3641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0016EDEC-DD6A-44E5-B7F8-2AA1AE0A6E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69737" y="2525571"/>
            <a:ext cx="171011" cy="365772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3F18E8C8-6969-414C-9E8D-9497B6D38F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85572" y="2124670"/>
            <a:ext cx="139342" cy="3641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589941E-3C31-4559-9A2B-897A7A202D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35561" y="2525571"/>
            <a:ext cx="171011" cy="365772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0770B124-5BDC-48AA-A464-FEAC9D35AA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51396" y="2124670"/>
            <a:ext cx="139342" cy="364188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5FC61AA4-C537-4ABB-A9CA-BE374A4B20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10861" y="2525571"/>
            <a:ext cx="171011" cy="365772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DF4E392B-7653-4E1A-8DD0-DDFFDD9E7B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26696" y="2124670"/>
            <a:ext cx="139342" cy="364188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04F3EAC8-F309-4526-B70F-22B70D7267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86160" y="2525571"/>
            <a:ext cx="171011" cy="365772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41D42352-944F-4D0E-A94F-8403060176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01995" y="2124670"/>
            <a:ext cx="139342" cy="364188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BD801ABD-B12F-4A0E-8CE4-E41EB3240E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51984" y="2525571"/>
            <a:ext cx="171011" cy="365772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DEDC4F50-7620-48CD-AAFF-555BD3C62C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67819" y="2124670"/>
            <a:ext cx="139342" cy="364188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DF0F5D46-A8B8-4288-8DD5-4FC204D27E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27283" y="2525571"/>
            <a:ext cx="171011" cy="365772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B3E9B4EC-5C48-46DD-9C70-7DC8DE52C6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67528" y="3368903"/>
            <a:ext cx="171011" cy="365772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0A8A63F5-618E-4167-B7D9-2C2A269D47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83363" y="2968002"/>
            <a:ext cx="139342" cy="364188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E6C8986-5DA9-4B63-A847-C778FD9F4A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38090" y="3368903"/>
            <a:ext cx="171011" cy="365772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0AB61929-00B7-4882-A238-B0F374D41A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53925" y="2968002"/>
            <a:ext cx="139342" cy="364188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EE249FC6-7F0B-407A-9A76-08A9225E1A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13390" y="3368903"/>
            <a:ext cx="171011" cy="365772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B01D35C0-9B32-4F4D-9BDF-238ADC572E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29225" y="2968002"/>
            <a:ext cx="139342" cy="36418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1ABA3EB-1A29-4613-88EC-F0AA4F041A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93427" y="3368903"/>
            <a:ext cx="171011" cy="365772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811216A-571E-4651-8E2A-42EA939F1A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09262" y="2968002"/>
            <a:ext cx="139342" cy="364188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26BC1523-9D69-424A-AEF2-69D239EFD0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59251" y="3368903"/>
            <a:ext cx="171011" cy="365772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F61E0506-43F3-467B-92A1-B6EE8ED39B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75086" y="2968002"/>
            <a:ext cx="139342" cy="364188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312C1A8C-2EC8-46C6-BE72-B5717DDBA9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40909" y="2968002"/>
            <a:ext cx="139342" cy="364188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FD2D5B97-7407-4522-BF56-A975FB0D3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11471" y="2968002"/>
            <a:ext cx="139342" cy="364188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2EAAFF84-BC76-41D0-BC46-E9165CB243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82032" y="2968002"/>
            <a:ext cx="139342" cy="364188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1B0C13A5-6519-46D6-8491-2B45DE0D48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07321" y="2525571"/>
            <a:ext cx="171011" cy="365772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D09CBF4D-D73E-42B7-9E64-DEFAC4B0AE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67528" y="4202760"/>
            <a:ext cx="171011" cy="365772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E7DFADEA-194A-4661-83CA-10DF95FBC7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83363" y="3801859"/>
            <a:ext cx="139342" cy="364188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39893797-A440-46CB-9B81-7512B262EF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33352" y="4202760"/>
            <a:ext cx="171011" cy="365772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2B1CF88D-38ED-48D2-A0CE-231E7BF896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49187" y="3801859"/>
            <a:ext cx="139342" cy="364188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0631668A-F4FB-4801-9CF9-02A753A901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94438" y="4202760"/>
            <a:ext cx="171011" cy="365772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B9AEC6B9-DC96-492E-9CE0-256F1E2FF0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67528" y="5027141"/>
            <a:ext cx="171011" cy="365772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FE02D2C5-5EE1-4BC1-A3C1-73FEA11559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83363" y="4626240"/>
            <a:ext cx="139342" cy="364188"/>
          </a:xfrm>
          <a:prstGeom prst="rect">
            <a:avLst/>
          </a:prstGeom>
        </p:spPr>
      </p:pic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AA5EEB1F-A443-45A5-ADF1-C02B59595A48}"/>
              </a:ext>
            </a:extLst>
          </p:cNvPr>
          <p:cNvCxnSpPr>
            <a:cxnSpLocks/>
          </p:cNvCxnSpPr>
          <p:nvPr/>
        </p:nvCxnSpPr>
        <p:spPr>
          <a:xfrm>
            <a:off x="957263" y="6176666"/>
            <a:ext cx="0" cy="922225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642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00000000-0008-0000-1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6565756"/>
              </p:ext>
            </p:extLst>
          </p:nvPr>
        </p:nvGraphicFramePr>
        <p:xfrm>
          <a:off x="322152" y="930188"/>
          <a:ext cx="6149862" cy="5220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078C474-D8DD-43EF-AB12-B6FBF1B2579B}"/>
              </a:ext>
            </a:extLst>
          </p:cNvPr>
          <p:cNvSpPr/>
          <p:nvPr/>
        </p:nvSpPr>
        <p:spPr>
          <a:xfrm>
            <a:off x="6435239" y="1803682"/>
            <a:ext cx="3627129" cy="472527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Слишком велик стал срок обучения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аспирантуре. Слишком много отчетности у аспиранта. Аспирант не успевает проводить экспериментальную работу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из-за бесконечной отчетности и требований бесконечных публикаций и участия в любых конференциях не по профилю темы работы. В результате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не хватает времени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, когда аспирант проявил бы свой интеллект, проводя глубокие исследования. </a:t>
            </a:r>
          </a:p>
          <a:p>
            <a:pPr>
              <a:lnSpc>
                <a:spcPts val="1200"/>
              </a:lnSpc>
            </a:pP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Женщина, д. н., естественные науки</a:t>
            </a:r>
          </a:p>
          <a:p>
            <a:pPr>
              <a:lnSpc>
                <a:spcPts val="1200"/>
              </a:lnSpc>
            </a:pPr>
            <a:endParaRPr lang="ru-RU" sz="12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Обеспечение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жильем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молодых ученых,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льготами, достойной заработной платой, премией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за защиту. </a:t>
            </a:r>
          </a:p>
          <a:p>
            <a:pPr>
              <a:lnSpc>
                <a:spcPts val="1200"/>
              </a:lnSpc>
            </a:pP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Женщина, д. н., гуманитарные науки</a:t>
            </a:r>
          </a:p>
          <a:p>
            <a:pPr>
              <a:lnSpc>
                <a:spcPts val="1200"/>
              </a:lnSpc>
            </a:pPr>
            <a:endParaRPr lang="ru-RU" sz="12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Повышение престижа ученого </a:t>
            </a:r>
            <a:b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как в сфере образования и науки,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так и в сфере производства. </a:t>
            </a:r>
          </a:p>
          <a:p>
            <a:pPr>
              <a:lnSpc>
                <a:spcPts val="1200"/>
              </a:lnSpc>
            </a:pP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Мужчина, д. н., технические науки</a:t>
            </a:r>
          </a:p>
          <a:p>
            <a:pPr>
              <a:lnSpc>
                <a:spcPts val="1200"/>
              </a:lnSpc>
            </a:pPr>
            <a:endParaRPr lang="ru-RU" sz="12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EC1EDC8-289C-446B-B538-03104B22D086}"/>
              </a:ext>
            </a:extLst>
          </p:cNvPr>
          <p:cNvSpPr/>
          <p:nvPr/>
        </p:nvSpPr>
        <p:spPr>
          <a:xfrm>
            <a:off x="1000005" y="5993891"/>
            <a:ext cx="9508699" cy="80018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По мнению научных руководителей, положительно повлиять на подготовку научных и научно-педагогических кадров могут стимулирующие меры </a:t>
            </a:r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—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повышение стипендий аспирантов до минимального уровня оплаты труда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71,2 %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b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и стимулирование научных руководителей после защиты аспиранта (соискателя)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70,0 %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 Кроме того, эффективными мерами могли бы стать грантовая поддержка аспирантов со значимыми научными результатами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57,9 %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), грантовая поддержка аспирантов по приоритетным научным направлениям НТР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41,0%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), а также расширение целевой аспирантуры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40,0 %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 Высокие значения последнего варианта ответа говорят о том, что у аспирантов после защиты должно быть гарантированное рабочее место.</a:t>
            </a:r>
            <a:endParaRPr lang="ru-RU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112D35E-524E-4D93-8101-E91F489C2E7F}"/>
              </a:ext>
            </a:extLst>
          </p:cNvPr>
          <p:cNvGrpSpPr/>
          <p:nvPr/>
        </p:nvGrpSpPr>
        <p:grpSpPr>
          <a:xfrm>
            <a:off x="1888132" y="5550337"/>
            <a:ext cx="2140045" cy="86580"/>
            <a:chOff x="2399041" y="6229325"/>
            <a:chExt cx="2140045" cy="86580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B5E54E7B-6578-48B0-A038-D8F7CB364E2C}"/>
                </a:ext>
              </a:extLst>
            </p:cNvPr>
            <p:cNvSpPr/>
            <p:nvPr/>
          </p:nvSpPr>
          <p:spPr>
            <a:xfrm>
              <a:off x="2399041" y="6229325"/>
              <a:ext cx="216025" cy="86580"/>
            </a:xfrm>
            <a:prstGeom prst="rect">
              <a:avLst/>
            </a:prstGeom>
            <a:solidFill>
              <a:srgbClr val="D1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3CA19713-3943-42AD-9BE7-5F48DC0F3841}"/>
                </a:ext>
              </a:extLst>
            </p:cNvPr>
            <p:cNvSpPr/>
            <p:nvPr/>
          </p:nvSpPr>
          <p:spPr>
            <a:xfrm>
              <a:off x="4323061" y="6229325"/>
              <a:ext cx="216025" cy="86580"/>
            </a:xfrm>
            <a:prstGeom prst="rect">
              <a:avLst/>
            </a:prstGeom>
            <a:solidFill>
              <a:srgbClr val="E8A0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3CF4B7C-3D8A-492A-8206-8415DB74998E}"/>
              </a:ext>
            </a:extLst>
          </p:cNvPr>
          <p:cNvSpPr/>
          <p:nvPr/>
        </p:nvSpPr>
        <p:spPr>
          <a:xfrm>
            <a:off x="986293" y="1076098"/>
            <a:ext cx="956224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Государственная политика в сфере подготовки научных кадров</a:t>
            </a:r>
            <a:endParaRPr kumimoji="0" lang="ru-RU" sz="2400" b="1" i="0" u="none" strike="noStrike" kern="1200" cap="none" spc="0" normalizeH="0" baseline="30000" noProof="0" dirty="0">
              <a:ln>
                <a:noFill/>
              </a:ln>
              <a:solidFill>
                <a:srgbClr val="4F4B68"/>
              </a:solidFill>
              <a:effectLst/>
              <a:uLnTx/>
              <a:uFillTx/>
              <a:latin typeface="Century Gothic" panose="020B0502020202020204" pitchFamily="34" charset="0"/>
              <a:cs typeface="Gotham Pro" panose="02000503040000020004" pitchFamily="2" charset="0"/>
            </a:endParaRP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AE30E39-707B-4A31-9B2E-EDFF779827CF}"/>
              </a:ext>
            </a:extLst>
          </p:cNvPr>
          <p:cNvGrpSpPr/>
          <p:nvPr/>
        </p:nvGrpSpPr>
        <p:grpSpPr>
          <a:xfrm>
            <a:off x="4983956" y="7238716"/>
            <a:ext cx="939800" cy="237869"/>
            <a:chOff x="4969352" y="7238716"/>
            <a:chExt cx="939800" cy="237869"/>
          </a:xfrm>
        </p:grpSpPr>
        <p:sp>
          <p:nvSpPr>
            <p:cNvPr id="58" name="Номер слайда 2">
              <a:extLst>
                <a:ext uri="{FF2B5EF4-FFF2-40B4-BE49-F238E27FC236}">
                  <a16:creationId xmlns:a16="http://schemas.microsoft.com/office/drawing/2014/main" id="{7E9BF1CA-F971-4722-821A-BE24C712B62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32014" y="7238716"/>
              <a:ext cx="439874" cy="237869"/>
            </a:xfrm>
            <a:prstGeom prst="rect">
              <a:avLst/>
            </a:prstGeom>
            <a:ln>
              <a:noFill/>
            </a:ln>
          </p:spPr>
          <p:txBody>
            <a:bodyPr vert="horz" lIns="100687" tIns="50343" rIns="118921" bIns="50343" rtlCol="0" anchor="ctr"/>
            <a:lstStyle>
              <a:defPPr>
                <a:defRPr lang="ru-RU"/>
              </a:defPPr>
              <a:lvl1pPr marL="0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42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84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266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688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7109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53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95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375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25C68B6-61C2-468F-89AB-4B9F7531AA68}" type="slidenum">
                <a:rPr lang="ru-RU" sz="1101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latin typeface="Century Gothic" panose="020B0502020202020204" pitchFamily="34" charset="0"/>
                  <a:cs typeface="Gotham Pro" panose="02000503040000020004" pitchFamily="2" charset="0"/>
                </a:rPr>
                <a:pPr algn="ctr"/>
                <a:t>16</a:t>
              </a:fld>
              <a:endParaRPr lang="ru-RU" sz="110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endParaRPr>
            </a:p>
          </p:txBody>
        </p: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E283A626-292D-431D-8707-AD097575E4EB}"/>
                </a:ext>
              </a:extLst>
            </p:cNvPr>
            <p:cNvCxnSpPr/>
            <p:nvPr/>
          </p:nvCxnSpPr>
          <p:spPr>
            <a:xfrm>
              <a:off x="5607527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C27D31FE-E48E-4E8B-9975-B0DD56416FBC}"/>
                </a:ext>
              </a:extLst>
            </p:cNvPr>
            <p:cNvCxnSpPr/>
            <p:nvPr/>
          </p:nvCxnSpPr>
          <p:spPr>
            <a:xfrm>
              <a:off x="4969352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96FB0EA2-52BA-46F0-A450-0500C34310B9}"/>
              </a:ext>
            </a:extLst>
          </p:cNvPr>
          <p:cNvGrpSpPr/>
          <p:nvPr/>
        </p:nvGrpSpPr>
        <p:grpSpPr>
          <a:xfrm>
            <a:off x="-1" y="400175"/>
            <a:ext cx="10908758" cy="422274"/>
            <a:chOff x="-1" y="400175"/>
            <a:chExt cx="10908758" cy="422274"/>
          </a:xfrm>
        </p:grpSpPr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909A5D24-0295-4ADA-AB72-4A7AC2E4A246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652048"/>
              <a:ext cx="9777321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61BEEAEC-E7AC-4C8E-8F00-68540DAE2829}"/>
                </a:ext>
              </a:extLst>
            </p:cNvPr>
            <p:cNvSpPr/>
            <p:nvPr/>
          </p:nvSpPr>
          <p:spPr>
            <a:xfrm>
              <a:off x="1709440" y="409460"/>
              <a:ext cx="762030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ln w="0"/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Gotham Pro" panose="02000503040000020004" pitchFamily="2" charset="0"/>
                </a:rPr>
                <a:t>ВОСПРОИЗВОДСТВО ЧЕЛОВЕЧЕСКОГО ПОТЕНЦИАЛА  в СФЕРЕ НАУКИ В УСЛОВИЯХ ТЕХНОЛОГИЧЕСКИХ ИЗМЕНЕНИЙ</a:t>
              </a: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BF25E604-B5BA-4494-B566-75C18C4E2370}"/>
                </a:ext>
              </a:extLst>
            </p:cNvPr>
            <p:cNvSpPr/>
            <p:nvPr/>
          </p:nvSpPr>
          <p:spPr>
            <a:xfrm>
              <a:off x="-1" y="643959"/>
              <a:ext cx="424213" cy="178490"/>
            </a:xfrm>
            <a:prstGeom prst="rect">
              <a:avLst/>
            </a:prstGeom>
            <a:solidFill>
              <a:srgbClr val="2A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E2339E11-5FCA-45B2-830A-D4C036F513EF}"/>
                </a:ext>
              </a:extLst>
            </p:cNvPr>
            <p:cNvGrpSpPr/>
            <p:nvPr/>
          </p:nvGrpSpPr>
          <p:grpSpPr>
            <a:xfrm>
              <a:off x="9533381" y="400175"/>
              <a:ext cx="1375376" cy="340630"/>
              <a:chOff x="9533381" y="400175"/>
              <a:chExt cx="1375376" cy="340630"/>
            </a:xfrm>
          </p:grpSpPr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918884D2-70BA-4919-AF20-FA1EEB4BA99F}"/>
                  </a:ext>
                </a:extLst>
              </p:cNvPr>
              <p:cNvSpPr/>
              <p:nvPr/>
            </p:nvSpPr>
            <p:spPr>
              <a:xfrm>
                <a:off x="9533381" y="474544"/>
                <a:ext cx="244097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22F2EA7E-A245-415C-BD04-88FD383F5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21788" y="400175"/>
                <a:ext cx="408216" cy="340630"/>
              </a:xfrm>
              <a:prstGeom prst="rect">
                <a:avLst/>
              </a:prstGeom>
            </p:spPr>
          </p:pic>
          <p:sp>
            <p:nvSpPr>
              <p:cNvPr id="68" name="Прямоугольник 67">
                <a:extLst>
                  <a:ext uri="{FF2B5EF4-FFF2-40B4-BE49-F238E27FC236}">
                    <a16:creationId xmlns:a16="http://schemas.microsoft.com/office/drawing/2014/main" id="{50F6A598-CBC6-494A-B59E-7930D7255AF1}"/>
                  </a:ext>
                </a:extLst>
              </p:cNvPr>
              <p:cNvSpPr/>
              <p:nvPr/>
            </p:nvSpPr>
            <p:spPr>
              <a:xfrm>
                <a:off x="10483360" y="474544"/>
                <a:ext cx="424353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69" name="Прямая соединительная линия 68">
                <a:extLst>
                  <a:ext uri="{FF2B5EF4-FFF2-40B4-BE49-F238E27FC236}">
                    <a16:creationId xmlns:a16="http://schemas.microsoft.com/office/drawing/2014/main" id="{F244E416-74E7-44AA-B5CA-D358986FEE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3360" y="652048"/>
                <a:ext cx="425397" cy="0"/>
              </a:xfrm>
              <a:prstGeom prst="line">
                <a:avLst/>
              </a:prstGeom>
              <a:ln w="12700">
                <a:solidFill>
                  <a:srgbClr val="2A59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80D88270-024D-437E-A68C-9061C24EACD3}"/>
              </a:ext>
            </a:extLst>
          </p:cNvPr>
          <p:cNvGrpSpPr/>
          <p:nvPr/>
        </p:nvGrpSpPr>
        <p:grpSpPr>
          <a:xfrm>
            <a:off x="366304" y="1924815"/>
            <a:ext cx="2833792" cy="3099476"/>
            <a:chOff x="423358" y="1702240"/>
            <a:chExt cx="3174598" cy="3099476"/>
          </a:xfrm>
        </p:grpSpPr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CC1E2025-92C8-40E4-B42E-377B4194BA29}"/>
                </a:ext>
              </a:extLst>
            </p:cNvPr>
            <p:cNvSpPr/>
            <p:nvPr/>
          </p:nvSpPr>
          <p:spPr>
            <a:xfrm>
              <a:off x="435700" y="1702240"/>
              <a:ext cx="3162256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Расширение целевой </a:t>
              </a:r>
              <a:b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аспирантуры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52E89748-009E-4839-B3D9-E099A88D00E1}"/>
                </a:ext>
              </a:extLst>
            </p:cNvPr>
            <p:cNvSpPr/>
            <p:nvPr/>
          </p:nvSpPr>
          <p:spPr>
            <a:xfrm>
              <a:off x="803939" y="2331680"/>
              <a:ext cx="2781673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Повышение стипендий аспирантов до минимального уровня оплаты труда</a:t>
              </a: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FBEFF0BB-3211-40F4-A3FC-9F0FD290EBE9}"/>
                </a:ext>
              </a:extLst>
            </p:cNvPr>
            <p:cNvSpPr/>
            <p:nvPr/>
          </p:nvSpPr>
          <p:spPr>
            <a:xfrm>
              <a:off x="485305" y="3777872"/>
              <a:ext cx="3100310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Грантовая поддержка аспирантов </a:t>
              </a:r>
              <a:b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по тематике приоритетных направлений НТР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FC71ED86-5E59-4BC4-8D31-C8F5C57F1A4D}"/>
                </a:ext>
              </a:extLst>
            </p:cNvPr>
            <p:cNvSpPr/>
            <p:nvPr/>
          </p:nvSpPr>
          <p:spPr>
            <a:xfrm>
              <a:off x="423358" y="4470506"/>
              <a:ext cx="3162255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Стимулирование научных руководителей после защиты аспиранта (соискателя)</a:t>
              </a:r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16C623E0-D2D4-470C-8D73-BACE66C09B80}"/>
                </a:ext>
              </a:extLst>
            </p:cNvPr>
            <p:cNvSpPr/>
            <p:nvPr/>
          </p:nvSpPr>
          <p:spPr>
            <a:xfrm>
              <a:off x="664072" y="3043270"/>
              <a:ext cx="2921542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Грантовая поддержка </a:t>
              </a:r>
              <a:b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аспирантов со значимыми научными результатами</a:t>
              </a:r>
            </a:p>
          </p:txBody>
        </p:sp>
      </p:grpSp>
      <p:grpSp>
        <p:nvGrpSpPr>
          <p:cNvPr id="70" name="Рисунок 652">
            <a:extLst>
              <a:ext uri="{FF2B5EF4-FFF2-40B4-BE49-F238E27FC236}">
                <a16:creationId xmlns:a16="http://schemas.microsoft.com/office/drawing/2014/main" id="{6AABC146-1E92-4B27-9CEA-3B8CC41D47BA}"/>
              </a:ext>
            </a:extLst>
          </p:cNvPr>
          <p:cNvGrpSpPr/>
          <p:nvPr/>
        </p:nvGrpSpPr>
        <p:grpSpPr>
          <a:xfrm>
            <a:off x="664073" y="1007467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F0EB458D-B40E-4FA8-8CB4-281464D3524F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id="{A1D67F5E-4634-426E-905F-5DDD8C419DB6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: фигура 75">
              <a:extLst>
                <a:ext uri="{FF2B5EF4-FFF2-40B4-BE49-F238E27FC236}">
                  <a16:creationId xmlns:a16="http://schemas.microsoft.com/office/drawing/2014/main" id="{10773B96-89B7-47E3-8D5A-48C6651C107E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599F7F40-F4EB-4746-A42D-4B8B6379601A}"/>
              </a:ext>
            </a:extLst>
          </p:cNvPr>
          <p:cNvSpPr/>
          <p:nvPr/>
        </p:nvSpPr>
        <p:spPr>
          <a:xfrm>
            <a:off x="1002570" y="1434881"/>
            <a:ext cx="9289032" cy="4531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Какие меры могли бы повысить эффективность подготовки научных кадров в России? </a:t>
            </a: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DEFBCA04-03E7-4881-A9D3-621B497C5982}"/>
              </a:ext>
            </a:extLst>
          </p:cNvPr>
          <p:cNvCxnSpPr>
            <a:cxnSpLocks/>
          </p:cNvCxnSpPr>
          <p:nvPr/>
        </p:nvCxnSpPr>
        <p:spPr>
          <a:xfrm>
            <a:off x="957263" y="6022181"/>
            <a:ext cx="0" cy="1117454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D2B90660-7DEB-4E99-9A17-1304A5FBE937}"/>
              </a:ext>
            </a:extLst>
          </p:cNvPr>
          <p:cNvGrpSpPr/>
          <p:nvPr/>
        </p:nvGrpSpPr>
        <p:grpSpPr>
          <a:xfrm>
            <a:off x="5682991" y="1838153"/>
            <a:ext cx="763711" cy="554381"/>
            <a:chOff x="5847297" y="1745968"/>
            <a:chExt cx="763711" cy="554381"/>
          </a:xfrm>
        </p:grpSpPr>
        <p:grpSp>
          <p:nvGrpSpPr>
            <p:cNvPr id="94" name="Группа 93">
              <a:extLst>
                <a:ext uri="{FF2B5EF4-FFF2-40B4-BE49-F238E27FC236}">
                  <a16:creationId xmlns:a16="http://schemas.microsoft.com/office/drawing/2014/main" id="{E8BDEDE8-348F-4FC8-A184-4E193806B87F}"/>
                </a:ext>
              </a:extLst>
            </p:cNvPr>
            <p:cNvGrpSpPr/>
            <p:nvPr/>
          </p:nvGrpSpPr>
          <p:grpSpPr>
            <a:xfrm>
              <a:off x="5847297" y="1745968"/>
              <a:ext cx="554381" cy="554381"/>
              <a:chOff x="5774701" y="1745968"/>
              <a:chExt cx="554381" cy="554381"/>
            </a:xfrm>
          </p:grpSpPr>
          <p:sp>
            <p:nvSpPr>
              <p:cNvPr id="96" name="Овал 95">
                <a:extLst>
                  <a:ext uri="{FF2B5EF4-FFF2-40B4-BE49-F238E27FC236}">
                    <a16:creationId xmlns:a16="http://schemas.microsoft.com/office/drawing/2014/main" id="{2DE1C5A8-B8F2-4700-AED0-EDCCC518EB7D}"/>
                  </a:ext>
                </a:extLst>
              </p:cNvPr>
              <p:cNvSpPr/>
              <p:nvPr/>
            </p:nvSpPr>
            <p:spPr>
              <a:xfrm>
                <a:off x="5774701" y="1745968"/>
                <a:ext cx="554381" cy="554381"/>
              </a:xfrm>
              <a:prstGeom prst="ellipse">
                <a:avLst/>
              </a:prstGeom>
              <a:solidFill>
                <a:srgbClr val="E8A0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7" name="Рисунок 96">
                <a:extLst>
                  <a:ext uri="{FF2B5EF4-FFF2-40B4-BE49-F238E27FC236}">
                    <a16:creationId xmlns:a16="http://schemas.microsoft.com/office/drawing/2014/main" id="{DD794C78-5167-4523-BD00-AEA98D656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873014" y="1822166"/>
                <a:ext cx="348999" cy="445556"/>
              </a:xfrm>
              <a:prstGeom prst="rect">
                <a:avLst/>
              </a:prstGeom>
            </p:spPr>
          </p:pic>
        </p:grpSp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8141BC5C-70D3-4262-B800-61BE8B029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962" y="1766543"/>
              <a:ext cx="119046" cy="175031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3D08FB51-5BAB-47D7-97B1-9C654BDA2FE6}"/>
              </a:ext>
            </a:extLst>
          </p:cNvPr>
          <p:cNvGrpSpPr/>
          <p:nvPr/>
        </p:nvGrpSpPr>
        <p:grpSpPr>
          <a:xfrm>
            <a:off x="5682991" y="4404379"/>
            <a:ext cx="763711" cy="554381"/>
            <a:chOff x="5847297" y="2684273"/>
            <a:chExt cx="763711" cy="554381"/>
          </a:xfrm>
        </p:grpSpPr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3D686043-9E34-41A1-8636-5A85BFEE9C41}"/>
                </a:ext>
              </a:extLst>
            </p:cNvPr>
            <p:cNvGrpSpPr/>
            <p:nvPr/>
          </p:nvGrpSpPr>
          <p:grpSpPr>
            <a:xfrm>
              <a:off x="5847297" y="2684273"/>
              <a:ext cx="554381" cy="554381"/>
              <a:chOff x="5774701" y="2684273"/>
              <a:chExt cx="554381" cy="554381"/>
            </a:xfrm>
          </p:grpSpPr>
          <p:sp>
            <p:nvSpPr>
              <p:cNvPr id="101" name="Овал 100">
                <a:extLst>
                  <a:ext uri="{FF2B5EF4-FFF2-40B4-BE49-F238E27FC236}">
                    <a16:creationId xmlns:a16="http://schemas.microsoft.com/office/drawing/2014/main" id="{608A4BAE-B25B-410A-BDE9-6F56BECA0F4E}"/>
                  </a:ext>
                </a:extLst>
              </p:cNvPr>
              <p:cNvSpPr/>
              <p:nvPr/>
            </p:nvSpPr>
            <p:spPr>
              <a:xfrm>
                <a:off x="5774701" y="2684273"/>
                <a:ext cx="554381" cy="55438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2" name="Рисунок 101">
                <a:extLst>
                  <a:ext uri="{FF2B5EF4-FFF2-40B4-BE49-F238E27FC236}">
                    <a16:creationId xmlns:a16="http://schemas.microsoft.com/office/drawing/2014/main" id="{05588268-BD22-4535-B4DF-4B5A270B5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892113" y="2752928"/>
                <a:ext cx="310058" cy="456738"/>
              </a:xfrm>
              <a:prstGeom prst="rect">
                <a:avLst/>
              </a:prstGeom>
            </p:spPr>
          </p:pic>
        </p:grp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2F5139A8-2C33-43C6-A9A2-930EF27E1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962" y="2703918"/>
              <a:ext cx="119046" cy="1750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046F26-62EB-4AB4-AAB8-0170F9F58D94}"/>
              </a:ext>
            </a:extLst>
          </p:cNvPr>
          <p:cNvGrpSpPr/>
          <p:nvPr/>
        </p:nvGrpSpPr>
        <p:grpSpPr>
          <a:xfrm>
            <a:off x="5682991" y="3638378"/>
            <a:ext cx="763711" cy="554381"/>
            <a:chOff x="5847297" y="1745968"/>
            <a:chExt cx="763711" cy="554381"/>
          </a:xfrm>
        </p:grpSpPr>
        <p:grpSp>
          <p:nvGrpSpPr>
            <p:cNvPr id="114" name="Группа 113">
              <a:extLst>
                <a:ext uri="{FF2B5EF4-FFF2-40B4-BE49-F238E27FC236}">
                  <a16:creationId xmlns:a16="http://schemas.microsoft.com/office/drawing/2014/main" id="{AF771CF2-0E98-4952-A2C5-C515C2F60F15}"/>
                </a:ext>
              </a:extLst>
            </p:cNvPr>
            <p:cNvGrpSpPr/>
            <p:nvPr/>
          </p:nvGrpSpPr>
          <p:grpSpPr>
            <a:xfrm>
              <a:off x="5847297" y="1745968"/>
              <a:ext cx="554381" cy="554381"/>
              <a:chOff x="5774701" y="1745968"/>
              <a:chExt cx="554381" cy="554381"/>
            </a:xfrm>
          </p:grpSpPr>
          <p:sp>
            <p:nvSpPr>
              <p:cNvPr id="116" name="Овал 115">
                <a:extLst>
                  <a:ext uri="{FF2B5EF4-FFF2-40B4-BE49-F238E27FC236}">
                    <a16:creationId xmlns:a16="http://schemas.microsoft.com/office/drawing/2014/main" id="{804813AF-093A-4875-A866-0F4261EADDC0}"/>
                  </a:ext>
                </a:extLst>
              </p:cNvPr>
              <p:cNvSpPr/>
              <p:nvPr/>
            </p:nvSpPr>
            <p:spPr>
              <a:xfrm>
                <a:off x="5774701" y="1745968"/>
                <a:ext cx="554381" cy="554381"/>
              </a:xfrm>
              <a:prstGeom prst="ellipse">
                <a:avLst/>
              </a:prstGeom>
              <a:solidFill>
                <a:srgbClr val="E8A0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B0CA2BCC-39E2-4C69-BBC1-6BE6842C51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873014" y="1822166"/>
                <a:ext cx="348999" cy="445556"/>
              </a:xfrm>
              <a:prstGeom prst="rect">
                <a:avLst/>
              </a:prstGeom>
            </p:spPr>
          </p:pic>
        </p:grpSp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9412A28D-30A2-4AFE-9DE9-19E462751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962" y="1766543"/>
              <a:ext cx="119046" cy="175031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8970562-32BA-4E38-BFFD-CBE38B026DDD}"/>
              </a:ext>
            </a:extLst>
          </p:cNvPr>
          <p:cNvGrpSpPr/>
          <p:nvPr/>
        </p:nvGrpSpPr>
        <p:grpSpPr>
          <a:xfrm>
            <a:off x="6512545" y="3570620"/>
            <a:ext cx="3423935" cy="803159"/>
            <a:chOff x="6629019" y="2657798"/>
            <a:chExt cx="3704019" cy="803159"/>
          </a:xfrm>
        </p:grpSpPr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A3ADAE0A-27B4-4E2E-8DB9-8FE3BED832C8}"/>
                </a:ext>
              </a:extLst>
            </p:cNvPr>
            <p:cNvCxnSpPr>
              <a:cxnSpLocks/>
            </p:cNvCxnSpPr>
            <p:nvPr/>
          </p:nvCxnSpPr>
          <p:spPr>
            <a:xfrm>
              <a:off x="6629019" y="2657798"/>
              <a:ext cx="370401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402C74F4-5D3E-42BD-BBB9-C4DA3DA42ACF}"/>
                </a:ext>
              </a:extLst>
            </p:cNvPr>
            <p:cNvCxnSpPr>
              <a:cxnSpLocks/>
            </p:cNvCxnSpPr>
            <p:nvPr/>
          </p:nvCxnSpPr>
          <p:spPr>
            <a:xfrm>
              <a:off x="6629019" y="3460957"/>
              <a:ext cx="370401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492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00000000-0008-0000-1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8713461"/>
              </p:ext>
            </p:extLst>
          </p:nvPr>
        </p:nvGraphicFramePr>
        <p:xfrm>
          <a:off x="951359" y="1163003"/>
          <a:ext cx="5379818" cy="5318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DF9D130-3B4F-40F1-A6FA-AE2383958D68}"/>
              </a:ext>
            </a:extLst>
          </p:cNvPr>
          <p:cNvSpPr/>
          <p:nvPr/>
        </p:nvSpPr>
        <p:spPr>
          <a:xfrm>
            <a:off x="6436816" y="2013187"/>
            <a:ext cx="3340504" cy="472527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Необходимо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комплексное изменение </a:t>
            </a:r>
            <a:b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отношения к науке и повышение престижа научных работников. 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Женщина, к.</a:t>
            </a:r>
            <a:r>
              <a:rPr lang="en-US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н., общественные науки</a:t>
            </a:r>
          </a:p>
          <a:p>
            <a:pPr>
              <a:lnSpc>
                <a:spcPts val="1200"/>
              </a:lnSpc>
            </a:pPr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направлении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максимальной дебюрократизации системы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Мужчина, к.</a:t>
            </a:r>
            <a:r>
              <a:rPr lang="en-US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н., естественные науки</a:t>
            </a:r>
          </a:p>
          <a:p>
            <a:pPr>
              <a:lnSpc>
                <a:spcPts val="1200"/>
              </a:lnSpc>
            </a:pPr>
            <a:endParaRPr lang="ru-RU" sz="12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b="1" spc="-10" dirty="0">
                <a:solidFill>
                  <a:schemeClr val="tx1"/>
                </a:solidFill>
                <a:latin typeface="Century Gothic" panose="020B0502020202020204" pitchFamily="34" charset="0"/>
              </a:rPr>
              <a:t>Уменьшение количества общеобразовательных циклов </a:t>
            </a:r>
            <a:br>
              <a:rPr lang="ru-RU" sz="1200" b="1" spc="-1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spc="-10" dirty="0">
                <a:solidFill>
                  <a:schemeClr val="tx1"/>
                </a:solidFill>
                <a:latin typeface="Century Gothic" panose="020B0502020202020204" pitchFamily="34" charset="0"/>
              </a:rPr>
              <a:t>в аспирантуре. </a:t>
            </a:r>
            <a:endParaRPr lang="en-US" sz="1200" spc="-1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Женщина, д.</a:t>
            </a:r>
            <a:r>
              <a:rPr lang="en-US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н., медицинские науки</a:t>
            </a:r>
          </a:p>
          <a:p>
            <a:pPr>
              <a:lnSpc>
                <a:spcPts val="1200"/>
              </a:lnSpc>
            </a:pPr>
            <a:endParaRPr lang="ru-RU" sz="12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Уменьшение формальных процедур, сопряженных с подготовкой диссертации. Избыток процедур приводит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 сложностям с защитой диссертаций.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ts val="1200"/>
              </a:lnSpc>
            </a:pP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Мужчина, к.</a:t>
            </a:r>
            <a:r>
              <a:rPr lang="en-US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н., гуманитарные науки</a:t>
            </a:r>
          </a:p>
          <a:p>
            <a:pPr>
              <a:lnSpc>
                <a:spcPts val="1200"/>
              </a:lnSpc>
            </a:pPr>
            <a:endParaRPr lang="ru-RU" sz="12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endParaRPr lang="ru-RU" sz="12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endParaRPr lang="ru-RU" sz="12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BF6A951E-70D8-4179-8BFD-BBDDE70558C8}"/>
              </a:ext>
            </a:extLst>
          </p:cNvPr>
          <p:cNvSpPr/>
          <p:nvPr/>
        </p:nvSpPr>
        <p:spPr>
          <a:xfrm>
            <a:off x="1000580" y="5891406"/>
            <a:ext cx="9445746" cy="80018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По мнению большинства научных руководителей, основным вектором модернизации подготовки кадров с ученой степенью </a:t>
            </a:r>
            <a:r>
              <a:rPr lang="ru-RU" sz="1200" spc="-30" dirty="0">
                <a:solidFill>
                  <a:schemeClr val="tx1"/>
                </a:solidFill>
                <a:latin typeface="Century Gothic" panose="020B0502020202020204" pitchFamily="34" charset="0"/>
              </a:rPr>
              <a:t>должно стать сближение научной подготовки с практикой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59,7 %). </a:t>
            </a:r>
            <a:r>
              <a:rPr lang="ru-RU" sz="1200" spc="-30" dirty="0">
                <a:solidFill>
                  <a:schemeClr val="tx1"/>
                </a:solidFill>
                <a:latin typeface="Century Gothic" panose="020B0502020202020204" pitchFamily="34" charset="0"/>
              </a:rPr>
              <a:t>Причем чаще всего такое мнение высказывают мужчины (</a:t>
            </a:r>
            <a:r>
              <a:rPr lang="ru-RU" sz="1200" b="1" spc="-30" dirty="0">
                <a:solidFill>
                  <a:schemeClr val="tx1"/>
                </a:solidFill>
                <a:latin typeface="Century Gothic" panose="020B0502020202020204" pitchFamily="34" charset="0"/>
              </a:rPr>
              <a:t>64,6 %</a:t>
            </a:r>
            <a:r>
              <a:rPr lang="ru-RU" sz="1200" spc="-3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против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54,9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женщин). Вторым по частоте вариантом ответа является «расширение мобильности в период обучения в аспирантуре (получение сертификата для научной или производственной стажировки в другой организации»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47,6 %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 Чаще такой позиции придерживаются женщины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51,3 %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против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43,9 %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мужчин). Третью позицию занимает ответ «многообразие аспирантских программ с индивидуальной траекторией подготовки»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35,2 %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), так чаще отвечали женщины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39,4 %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против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31,0 %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мужчин). Мерой модернизации может стать назначение консультанта наряду с научным руководителем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20,4 %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  <a:endParaRPr lang="ru-RU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6C8A700-5030-4760-9000-428B43E8680B}"/>
              </a:ext>
            </a:extLst>
          </p:cNvPr>
          <p:cNvGrpSpPr/>
          <p:nvPr/>
        </p:nvGrpSpPr>
        <p:grpSpPr>
          <a:xfrm>
            <a:off x="2371178" y="5715125"/>
            <a:ext cx="1772984" cy="86580"/>
            <a:chOff x="2391421" y="6229325"/>
            <a:chExt cx="1772984" cy="86580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A7C7D4E6-EE53-492E-8100-CAE4E2E18A2E}"/>
                </a:ext>
              </a:extLst>
            </p:cNvPr>
            <p:cNvSpPr/>
            <p:nvPr/>
          </p:nvSpPr>
          <p:spPr>
            <a:xfrm>
              <a:off x="2391421" y="6229325"/>
              <a:ext cx="216025" cy="86580"/>
            </a:xfrm>
            <a:prstGeom prst="rect">
              <a:avLst/>
            </a:prstGeom>
            <a:solidFill>
              <a:srgbClr val="D1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48A6D577-1B13-42A8-8C16-E71EEE8BA10A}"/>
                </a:ext>
              </a:extLst>
            </p:cNvPr>
            <p:cNvSpPr/>
            <p:nvPr/>
          </p:nvSpPr>
          <p:spPr>
            <a:xfrm>
              <a:off x="3948380" y="6229325"/>
              <a:ext cx="216025" cy="86580"/>
            </a:xfrm>
            <a:prstGeom prst="rect">
              <a:avLst/>
            </a:prstGeom>
            <a:solidFill>
              <a:srgbClr val="E8A0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8EE96A59-AD98-40AB-818A-7035E133F210}"/>
              </a:ext>
            </a:extLst>
          </p:cNvPr>
          <p:cNvSpPr/>
          <p:nvPr/>
        </p:nvSpPr>
        <p:spPr>
          <a:xfrm>
            <a:off x="986293" y="1076098"/>
            <a:ext cx="956224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Государственная политика в сфере подготовки научных кадров</a:t>
            </a:r>
            <a:endParaRPr kumimoji="0" lang="ru-RU" sz="2400" b="1" i="0" u="none" strike="noStrike" kern="1200" cap="none" spc="0" normalizeH="0" baseline="30000" noProof="0" dirty="0">
              <a:ln>
                <a:noFill/>
              </a:ln>
              <a:solidFill>
                <a:srgbClr val="4F4B68"/>
              </a:solidFill>
              <a:effectLst/>
              <a:uLnTx/>
              <a:uFillTx/>
              <a:latin typeface="Century Gothic" panose="020B0502020202020204" pitchFamily="34" charset="0"/>
              <a:cs typeface="Gotham Pro" panose="02000503040000020004" pitchFamily="2" charset="0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EFC4C70-665C-46D0-B42D-EEE18C13E196}"/>
              </a:ext>
            </a:extLst>
          </p:cNvPr>
          <p:cNvGrpSpPr/>
          <p:nvPr/>
        </p:nvGrpSpPr>
        <p:grpSpPr>
          <a:xfrm>
            <a:off x="4983956" y="7238716"/>
            <a:ext cx="939800" cy="237869"/>
            <a:chOff x="4969352" y="7238716"/>
            <a:chExt cx="939800" cy="237869"/>
          </a:xfrm>
        </p:grpSpPr>
        <p:sp>
          <p:nvSpPr>
            <p:cNvPr id="57" name="Номер слайда 2">
              <a:extLst>
                <a:ext uri="{FF2B5EF4-FFF2-40B4-BE49-F238E27FC236}">
                  <a16:creationId xmlns:a16="http://schemas.microsoft.com/office/drawing/2014/main" id="{D1577909-C77B-495F-9467-8C27BD67E04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32014" y="7238716"/>
              <a:ext cx="439874" cy="237869"/>
            </a:xfrm>
            <a:prstGeom prst="rect">
              <a:avLst/>
            </a:prstGeom>
            <a:ln>
              <a:noFill/>
            </a:ln>
          </p:spPr>
          <p:txBody>
            <a:bodyPr vert="horz" lIns="100687" tIns="50343" rIns="118921" bIns="50343" rtlCol="0" anchor="ctr"/>
            <a:lstStyle>
              <a:defPPr>
                <a:defRPr lang="ru-RU"/>
              </a:defPPr>
              <a:lvl1pPr marL="0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42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84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266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688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7109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53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95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375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25C68B6-61C2-468F-89AB-4B9F7531AA68}" type="slidenum">
                <a:rPr lang="ru-RU" sz="1101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latin typeface="Century Gothic" panose="020B0502020202020204" pitchFamily="34" charset="0"/>
                  <a:cs typeface="Gotham Pro" panose="02000503040000020004" pitchFamily="2" charset="0"/>
                </a:rPr>
                <a:pPr algn="ctr"/>
                <a:t>17</a:t>
              </a:fld>
              <a:endParaRPr lang="ru-RU" sz="110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endParaRPr>
            </a:p>
          </p:txBody>
        </p: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276B0533-6A5B-4659-96EC-96E997DD4CC7}"/>
                </a:ext>
              </a:extLst>
            </p:cNvPr>
            <p:cNvCxnSpPr/>
            <p:nvPr/>
          </p:nvCxnSpPr>
          <p:spPr>
            <a:xfrm>
              <a:off x="5607527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610FB1F8-47BB-404E-BE07-8C7A447786FD}"/>
                </a:ext>
              </a:extLst>
            </p:cNvPr>
            <p:cNvCxnSpPr/>
            <p:nvPr/>
          </p:nvCxnSpPr>
          <p:spPr>
            <a:xfrm>
              <a:off x="4969352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8DF86FAF-FC57-44E7-9788-35FED18EB635}"/>
              </a:ext>
            </a:extLst>
          </p:cNvPr>
          <p:cNvGrpSpPr/>
          <p:nvPr/>
        </p:nvGrpSpPr>
        <p:grpSpPr>
          <a:xfrm>
            <a:off x="-1" y="400175"/>
            <a:ext cx="10908758" cy="422274"/>
            <a:chOff x="-1" y="400175"/>
            <a:chExt cx="10908758" cy="422274"/>
          </a:xfrm>
        </p:grpSpPr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id="{7DD2EF64-D5C1-4D56-A88B-9924BBAEB653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652048"/>
              <a:ext cx="9777321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015261EF-CCAF-4F7B-9B31-4E1DC0BB9376}"/>
                </a:ext>
              </a:extLst>
            </p:cNvPr>
            <p:cNvSpPr/>
            <p:nvPr/>
          </p:nvSpPr>
          <p:spPr>
            <a:xfrm>
              <a:off x="1637433" y="409460"/>
              <a:ext cx="769231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ln w="0"/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Gotham Pro" panose="02000503040000020004" pitchFamily="2" charset="0"/>
                </a:rPr>
                <a:t>ВОСПРОИЗВОДСТВО ЧЕЛОВЕЧЕСКОГО ПОТЕНЦИАЛА  в СФЕРЕ НАУКИ В УСЛОВИЯХ ТЕХНОЛОГИЧЕСКИХ ИЗМЕНЕНИЙ</a:t>
              </a: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759AE8FF-6897-4999-B4DB-9F03587BF9A6}"/>
                </a:ext>
              </a:extLst>
            </p:cNvPr>
            <p:cNvSpPr/>
            <p:nvPr/>
          </p:nvSpPr>
          <p:spPr>
            <a:xfrm>
              <a:off x="-1" y="643959"/>
              <a:ext cx="424213" cy="178490"/>
            </a:xfrm>
            <a:prstGeom prst="rect">
              <a:avLst/>
            </a:prstGeom>
            <a:solidFill>
              <a:srgbClr val="2A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18E66AB3-B822-4FD4-8EF1-97A29FEA0E48}"/>
                </a:ext>
              </a:extLst>
            </p:cNvPr>
            <p:cNvGrpSpPr/>
            <p:nvPr/>
          </p:nvGrpSpPr>
          <p:grpSpPr>
            <a:xfrm>
              <a:off x="9533381" y="400175"/>
              <a:ext cx="1375376" cy="340630"/>
              <a:chOff x="9533381" y="400175"/>
              <a:chExt cx="1375376" cy="340630"/>
            </a:xfrm>
          </p:grpSpPr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id="{1AE7E12D-28AF-43B9-95A2-5694CC4FE5BC}"/>
                  </a:ext>
                </a:extLst>
              </p:cNvPr>
              <p:cNvSpPr/>
              <p:nvPr/>
            </p:nvSpPr>
            <p:spPr>
              <a:xfrm>
                <a:off x="9533381" y="474544"/>
                <a:ext cx="244097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75" name="Рисунок 74">
                <a:extLst>
                  <a:ext uri="{FF2B5EF4-FFF2-40B4-BE49-F238E27FC236}">
                    <a16:creationId xmlns:a16="http://schemas.microsoft.com/office/drawing/2014/main" id="{D8D8ADA5-D427-4002-8700-E3FBF3263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21788" y="400175"/>
                <a:ext cx="408216" cy="340630"/>
              </a:xfrm>
              <a:prstGeom prst="rect">
                <a:avLst/>
              </a:prstGeom>
            </p:spPr>
          </p:pic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id="{875A7898-7AEF-489F-8CFE-482AF95654A0}"/>
                  </a:ext>
                </a:extLst>
              </p:cNvPr>
              <p:cNvSpPr/>
              <p:nvPr/>
            </p:nvSpPr>
            <p:spPr>
              <a:xfrm>
                <a:off x="10483360" y="474544"/>
                <a:ext cx="424353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77" name="Прямая соединительная линия 76">
                <a:extLst>
                  <a:ext uri="{FF2B5EF4-FFF2-40B4-BE49-F238E27FC236}">
                    <a16:creationId xmlns:a16="http://schemas.microsoft.com/office/drawing/2014/main" id="{83B89DCC-E931-4696-B34D-2D19FD9683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3360" y="652048"/>
                <a:ext cx="425397" cy="0"/>
              </a:xfrm>
              <a:prstGeom prst="line">
                <a:avLst/>
              </a:prstGeom>
              <a:ln w="12700">
                <a:solidFill>
                  <a:srgbClr val="2A59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90A5D6-8979-4E53-879D-879D1AF9DB41}"/>
              </a:ext>
            </a:extLst>
          </p:cNvPr>
          <p:cNvGrpSpPr/>
          <p:nvPr/>
        </p:nvGrpSpPr>
        <p:grpSpPr>
          <a:xfrm>
            <a:off x="364942" y="2142426"/>
            <a:ext cx="3040418" cy="3407948"/>
            <a:chOff x="191881" y="1702240"/>
            <a:chExt cx="3406075" cy="3407948"/>
          </a:xfrm>
        </p:grpSpPr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1F900F14-E6B4-4877-8414-2E66F84B270D}"/>
                </a:ext>
              </a:extLst>
            </p:cNvPr>
            <p:cNvSpPr/>
            <p:nvPr/>
          </p:nvSpPr>
          <p:spPr>
            <a:xfrm>
              <a:off x="435700" y="1702240"/>
              <a:ext cx="3162256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Сближение научной подготовки </a:t>
              </a:r>
              <a:b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с практикой</a:t>
              </a:r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D4575667-8C9D-4DA1-866E-90D8567CAE1B}"/>
                </a:ext>
              </a:extLst>
            </p:cNvPr>
            <p:cNvSpPr/>
            <p:nvPr/>
          </p:nvSpPr>
          <p:spPr>
            <a:xfrm>
              <a:off x="803939" y="2463882"/>
              <a:ext cx="2781673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Назначение консультанта наряду с научным руководителем</a:t>
              </a: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1CDE56C0-BABF-4ACF-B961-112C2DFB8364}"/>
                </a:ext>
              </a:extLst>
            </p:cNvPr>
            <p:cNvSpPr/>
            <p:nvPr/>
          </p:nvSpPr>
          <p:spPr>
            <a:xfrm>
              <a:off x="191881" y="3722788"/>
              <a:ext cx="3381392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Расширение мобильности в период обучения в аспирантуре (получение сертификата для научной или производственной стажировки </a:t>
              </a:r>
              <a:b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в другой организации)</a:t>
              </a:r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9F79D1E1-7065-495C-839E-A5C41EDFAC4B}"/>
                </a:ext>
              </a:extLst>
            </p:cNvPr>
            <p:cNvSpPr/>
            <p:nvPr/>
          </p:nvSpPr>
          <p:spPr>
            <a:xfrm>
              <a:off x="423358" y="4778978"/>
              <a:ext cx="3162255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Нет, не требует</a:t>
              </a: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995F7A13-2C4E-4257-A117-9CF3948831ED}"/>
                </a:ext>
              </a:extLst>
            </p:cNvPr>
            <p:cNvSpPr/>
            <p:nvPr/>
          </p:nvSpPr>
          <p:spPr>
            <a:xfrm>
              <a:off x="664072" y="3131405"/>
              <a:ext cx="2921542" cy="3312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/>
            <a:lstStyle/>
            <a:p>
              <a:pPr lvl="0" algn="r">
                <a:lnSpc>
                  <a:spcPts val="1200"/>
                </a:lnSpc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Многообразие аспирантских программ с индивидуальной траекторией подготовки</a:t>
              </a:r>
            </a:p>
          </p:txBody>
        </p:sp>
      </p:grpSp>
      <p:grpSp>
        <p:nvGrpSpPr>
          <p:cNvPr id="82" name="Рисунок 652">
            <a:extLst>
              <a:ext uri="{FF2B5EF4-FFF2-40B4-BE49-F238E27FC236}">
                <a16:creationId xmlns:a16="http://schemas.microsoft.com/office/drawing/2014/main" id="{93BF3259-CA29-4C50-A00C-7023EF10416F}"/>
              </a:ext>
            </a:extLst>
          </p:cNvPr>
          <p:cNvGrpSpPr/>
          <p:nvPr/>
        </p:nvGrpSpPr>
        <p:grpSpPr>
          <a:xfrm>
            <a:off x="664073" y="1007467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83" name="Полилиния: фигура 82">
              <a:extLst>
                <a:ext uri="{FF2B5EF4-FFF2-40B4-BE49-F238E27FC236}">
                  <a16:creationId xmlns:a16="http://schemas.microsoft.com/office/drawing/2014/main" id="{6BB60D33-2B06-4C4D-BA8C-CFB55C0CA851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: фигура 83">
              <a:extLst>
                <a:ext uri="{FF2B5EF4-FFF2-40B4-BE49-F238E27FC236}">
                  <a16:creationId xmlns:a16="http://schemas.microsoft.com/office/drawing/2014/main" id="{7608104B-0009-49D4-8F7A-1DF19FFA9EB1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4C47B7C0-912D-449A-A682-42007396BCA5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22F4F182-2A1B-4A2E-9678-B79710837D22}"/>
              </a:ext>
            </a:extLst>
          </p:cNvPr>
          <p:cNvSpPr/>
          <p:nvPr/>
        </p:nvSpPr>
        <p:spPr>
          <a:xfrm>
            <a:off x="1009712" y="1534712"/>
            <a:ext cx="7266743" cy="4531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</a:pPr>
            <a:r>
              <a:rPr lang="ru-RU" sz="2000" b="1" spc="-50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Требует ли подготовка кадров высшей квалификации в России своей модернизации (реформы)? Если да, то в каком направлении? </a:t>
            </a: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5E940C02-6746-4FAB-AE97-9B74D19E9A02}"/>
              </a:ext>
            </a:extLst>
          </p:cNvPr>
          <p:cNvCxnSpPr>
            <a:cxnSpLocks/>
          </p:cNvCxnSpPr>
          <p:nvPr/>
        </p:nvCxnSpPr>
        <p:spPr>
          <a:xfrm>
            <a:off x="957263" y="5893693"/>
            <a:ext cx="0" cy="12573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BE393CF4-82F5-469A-BBC0-29AC804A3E15}"/>
              </a:ext>
            </a:extLst>
          </p:cNvPr>
          <p:cNvGrpSpPr/>
          <p:nvPr/>
        </p:nvGrpSpPr>
        <p:grpSpPr>
          <a:xfrm>
            <a:off x="5682991" y="2786359"/>
            <a:ext cx="763711" cy="554381"/>
            <a:chOff x="5847297" y="2684273"/>
            <a:chExt cx="763711" cy="554381"/>
          </a:xfrm>
        </p:grpSpPr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1C90BF5B-DE6B-45B3-8125-C3CACEF75EEF}"/>
                </a:ext>
              </a:extLst>
            </p:cNvPr>
            <p:cNvGrpSpPr/>
            <p:nvPr/>
          </p:nvGrpSpPr>
          <p:grpSpPr>
            <a:xfrm>
              <a:off x="5847297" y="2684273"/>
              <a:ext cx="554381" cy="554381"/>
              <a:chOff x="5774701" y="2684273"/>
              <a:chExt cx="554381" cy="554381"/>
            </a:xfrm>
          </p:grpSpPr>
          <p:sp>
            <p:nvSpPr>
              <p:cNvPr id="115" name="Овал 114">
                <a:extLst>
                  <a:ext uri="{FF2B5EF4-FFF2-40B4-BE49-F238E27FC236}">
                    <a16:creationId xmlns:a16="http://schemas.microsoft.com/office/drawing/2014/main" id="{20473133-8996-4786-B74C-5DE0A636F4CB}"/>
                  </a:ext>
                </a:extLst>
              </p:cNvPr>
              <p:cNvSpPr/>
              <p:nvPr/>
            </p:nvSpPr>
            <p:spPr>
              <a:xfrm>
                <a:off x="5774701" y="2684273"/>
                <a:ext cx="554381" cy="55438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6" name="Рисунок 115">
                <a:extLst>
                  <a:ext uri="{FF2B5EF4-FFF2-40B4-BE49-F238E27FC236}">
                    <a16:creationId xmlns:a16="http://schemas.microsoft.com/office/drawing/2014/main" id="{0DE734CC-0075-45C9-9546-D9FD54BFA5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892113" y="2752928"/>
                <a:ext cx="310058" cy="456738"/>
              </a:xfrm>
              <a:prstGeom prst="rect">
                <a:avLst/>
              </a:prstGeom>
            </p:spPr>
          </p:pic>
        </p:grp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203B77C4-DD22-498E-A7D1-C3EE296BB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962" y="2703918"/>
              <a:ext cx="119046" cy="175031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461F107E-6A10-4807-B26E-F859A9635132}"/>
              </a:ext>
            </a:extLst>
          </p:cNvPr>
          <p:cNvGrpSpPr/>
          <p:nvPr/>
        </p:nvGrpSpPr>
        <p:grpSpPr>
          <a:xfrm>
            <a:off x="5682991" y="3394799"/>
            <a:ext cx="763711" cy="554381"/>
            <a:chOff x="5847297" y="1745968"/>
            <a:chExt cx="763711" cy="554381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7146B771-7F67-44B8-9D37-6B392384E4E4}"/>
                </a:ext>
              </a:extLst>
            </p:cNvPr>
            <p:cNvGrpSpPr/>
            <p:nvPr/>
          </p:nvGrpSpPr>
          <p:grpSpPr>
            <a:xfrm>
              <a:off x="5847297" y="1745968"/>
              <a:ext cx="554381" cy="554381"/>
              <a:chOff x="5774701" y="1745968"/>
              <a:chExt cx="554381" cy="554381"/>
            </a:xfrm>
          </p:grpSpPr>
          <p:sp>
            <p:nvSpPr>
              <p:cNvPr id="120" name="Овал 119">
                <a:extLst>
                  <a:ext uri="{FF2B5EF4-FFF2-40B4-BE49-F238E27FC236}">
                    <a16:creationId xmlns:a16="http://schemas.microsoft.com/office/drawing/2014/main" id="{1656818E-7CB2-4691-B29D-B377754548D4}"/>
                  </a:ext>
                </a:extLst>
              </p:cNvPr>
              <p:cNvSpPr/>
              <p:nvPr/>
            </p:nvSpPr>
            <p:spPr>
              <a:xfrm>
                <a:off x="5774701" y="1745968"/>
                <a:ext cx="554381" cy="554381"/>
              </a:xfrm>
              <a:prstGeom prst="ellipse">
                <a:avLst/>
              </a:prstGeom>
              <a:solidFill>
                <a:srgbClr val="E8A0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1" name="Рисунок 120">
                <a:extLst>
                  <a:ext uri="{FF2B5EF4-FFF2-40B4-BE49-F238E27FC236}">
                    <a16:creationId xmlns:a16="http://schemas.microsoft.com/office/drawing/2014/main" id="{4B0B413B-C2BB-4D0A-A6A4-D016B1973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873014" y="1822166"/>
                <a:ext cx="348999" cy="445556"/>
              </a:xfrm>
              <a:prstGeom prst="rect">
                <a:avLst/>
              </a:prstGeom>
            </p:spPr>
          </p:pic>
        </p:grpSp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AE263272-8E9E-484F-8C29-FABDA589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962" y="1766543"/>
              <a:ext cx="119046" cy="175031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1E4D6445-F1A5-403D-9D63-DD51B428144C}"/>
              </a:ext>
            </a:extLst>
          </p:cNvPr>
          <p:cNvGrpSpPr/>
          <p:nvPr/>
        </p:nvGrpSpPr>
        <p:grpSpPr>
          <a:xfrm>
            <a:off x="5682991" y="4159034"/>
            <a:ext cx="763711" cy="554381"/>
            <a:chOff x="5847297" y="2684273"/>
            <a:chExt cx="763711" cy="554381"/>
          </a:xfrm>
        </p:grpSpPr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7DAAD2F9-E178-4FAE-B311-086283307715}"/>
                </a:ext>
              </a:extLst>
            </p:cNvPr>
            <p:cNvGrpSpPr/>
            <p:nvPr/>
          </p:nvGrpSpPr>
          <p:grpSpPr>
            <a:xfrm>
              <a:off x="5847297" y="2684273"/>
              <a:ext cx="554381" cy="554381"/>
              <a:chOff x="5774701" y="2684273"/>
              <a:chExt cx="554381" cy="554381"/>
            </a:xfrm>
          </p:grpSpPr>
          <p:sp>
            <p:nvSpPr>
              <p:cNvPr id="130" name="Овал 129">
                <a:extLst>
                  <a:ext uri="{FF2B5EF4-FFF2-40B4-BE49-F238E27FC236}">
                    <a16:creationId xmlns:a16="http://schemas.microsoft.com/office/drawing/2014/main" id="{2438FFD2-293A-43F4-A12B-907A4A8182A7}"/>
                  </a:ext>
                </a:extLst>
              </p:cNvPr>
              <p:cNvSpPr/>
              <p:nvPr/>
            </p:nvSpPr>
            <p:spPr>
              <a:xfrm>
                <a:off x="5774701" y="2684273"/>
                <a:ext cx="554381" cy="55438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1" name="Рисунок 130">
                <a:extLst>
                  <a:ext uri="{FF2B5EF4-FFF2-40B4-BE49-F238E27FC236}">
                    <a16:creationId xmlns:a16="http://schemas.microsoft.com/office/drawing/2014/main" id="{0870CB97-178F-4599-997D-DE68B7D45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892113" y="2752928"/>
                <a:ext cx="310058" cy="456738"/>
              </a:xfrm>
              <a:prstGeom prst="rect">
                <a:avLst/>
              </a:prstGeom>
            </p:spPr>
          </p:pic>
        </p:grp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1B01DDE2-F1B5-4FF1-8104-A508C9C9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962" y="2703918"/>
              <a:ext cx="119046" cy="175031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76BBDFD6-04D7-4133-9919-BC0558053C99}"/>
              </a:ext>
            </a:extLst>
          </p:cNvPr>
          <p:cNvGrpSpPr/>
          <p:nvPr/>
        </p:nvGrpSpPr>
        <p:grpSpPr>
          <a:xfrm>
            <a:off x="6512545" y="2762162"/>
            <a:ext cx="3264775" cy="1330414"/>
            <a:chOff x="6629019" y="2854443"/>
            <a:chExt cx="3704019" cy="1330414"/>
          </a:xfrm>
        </p:grpSpPr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879699EF-5FD9-4AA2-99A6-479410BCD0E2}"/>
                </a:ext>
              </a:extLst>
            </p:cNvPr>
            <p:cNvCxnSpPr>
              <a:cxnSpLocks/>
            </p:cNvCxnSpPr>
            <p:nvPr/>
          </p:nvCxnSpPr>
          <p:spPr>
            <a:xfrm>
              <a:off x="6629019" y="2854443"/>
              <a:ext cx="370401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C35F8C0B-0553-4550-9C18-A166E6FBBD49}"/>
                </a:ext>
              </a:extLst>
            </p:cNvPr>
            <p:cNvCxnSpPr>
              <a:cxnSpLocks/>
            </p:cNvCxnSpPr>
            <p:nvPr/>
          </p:nvCxnSpPr>
          <p:spPr>
            <a:xfrm>
              <a:off x="6629019" y="3445717"/>
              <a:ext cx="370401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0B09013A-7CC4-44FB-B4D6-660B960DAFE4}"/>
                </a:ext>
              </a:extLst>
            </p:cNvPr>
            <p:cNvCxnSpPr>
              <a:cxnSpLocks/>
            </p:cNvCxnSpPr>
            <p:nvPr/>
          </p:nvCxnSpPr>
          <p:spPr>
            <a:xfrm>
              <a:off x="6629019" y="4184857"/>
              <a:ext cx="370401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9745CD06-DFE1-4A54-8E63-E2F07D8DF825}"/>
              </a:ext>
            </a:extLst>
          </p:cNvPr>
          <p:cNvGrpSpPr/>
          <p:nvPr/>
        </p:nvGrpSpPr>
        <p:grpSpPr>
          <a:xfrm>
            <a:off x="5682991" y="1988787"/>
            <a:ext cx="763711" cy="554381"/>
            <a:chOff x="5847297" y="1745968"/>
            <a:chExt cx="763711" cy="554381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3E172C52-26D4-41D1-972D-D3998EA72012}"/>
                </a:ext>
              </a:extLst>
            </p:cNvPr>
            <p:cNvGrpSpPr/>
            <p:nvPr/>
          </p:nvGrpSpPr>
          <p:grpSpPr>
            <a:xfrm>
              <a:off x="5847297" y="1745968"/>
              <a:ext cx="554381" cy="554381"/>
              <a:chOff x="5774701" y="1745968"/>
              <a:chExt cx="554381" cy="554381"/>
            </a:xfrm>
          </p:grpSpPr>
          <p:sp>
            <p:nvSpPr>
              <p:cNvPr id="90" name="Овал 89">
                <a:extLst>
                  <a:ext uri="{FF2B5EF4-FFF2-40B4-BE49-F238E27FC236}">
                    <a16:creationId xmlns:a16="http://schemas.microsoft.com/office/drawing/2014/main" id="{B9F3FCDE-B5BF-44F1-8D65-ACD2C8D032E0}"/>
                  </a:ext>
                </a:extLst>
              </p:cNvPr>
              <p:cNvSpPr/>
              <p:nvPr/>
            </p:nvSpPr>
            <p:spPr>
              <a:xfrm>
                <a:off x="5774701" y="1745968"/>
                <a:ext cx="554381" cy="554381"/>
              </a:xfrm>
              <a:prstGeom prst="ellipse">
                <a:avLst/>
              </a:prstGeom>
              <a:solidFill>
                <a:srgbClr val="E8A0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1" name="Рисунок 90">
                <a:extLst>
                  <a:ext uri="{FF2B5EF4-FFF2-40B4-BE49-F238E27FC236}">
                    <a16:creationId xmlns:a16="http://schemas.microsoft.com/office/drawing/2014/main" id="{9235524C-51EF-4DCD-888F-DCCEFC56F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873014" y="1822166"/>
                <a:ext cx="348999" cy="445556"/>
              </a:xfrm>
              <a:prstGeom prst="rect">
                <a:avLst/>
              </a:prstGeom>
            </p:spPr>
          </p:pic>
        </p:grpSp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DCDBFB67-83C1-4F3E-A6E8-ED0B43C53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962" y="1766543"/>
              <a:ext cx="119046" cy="175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33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2B7EE1C5-1760-4705-B7C7-6BA7985A6C04}"/>
              </a:ext>
            </a:extLst>
          </p:cNvPr>
          <p:cNvGraphicFramePr/>
          <p:nvPr/>
        </p:nvGraphicFramePr>
        <p:xfrm>
          <a:off x="148337" y="1943573"/>
          <a:ext cx="3865351" cy="4104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7" name="Диаграмма 156">
            <a:extLst>
              <a:ext uri="{FF2B5EF4-FFF2-40B4-BE49-F238E27FC236}">
                <a16:creationId xmlns:a16="http://schemas.microsoft.com/office/drawing/2014/main" id="{E3F8FCFA-39AB-4D59-A601-BF2928569138}"/>
              </a:ext>
            </a:extLst>
          </p:cNvPr>
          <p:cNvGraphicFramePr/>
          <p:nvPr/>
        </p:nvGraphicFramePr>
        <p:xfrm>
          <a:off x="5067962" y="1943573"/>
          <a:ext cx="3865351" cy="4104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3AA54D9-6629-4E94-B90A-F31BA2FDFAC1}"/>
              </a:ext>
            </a:extLst>
          </p:cNvPr>
          <p:cNvSpPr/>
          <p:nvPr/>
        </p:nvSpPr>
        <p:spPr>
          <a:xfrm>
            <a:off x="985717" y="5983924"/>
            <a:ext cx="4756171" cy="80018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При ответе на данный вопрос мнения респондентов разделились: большая часть утверждает, что российская экономика не готова к притоку кадров с ученой степенью в высокотехнологичный сектор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46,7 %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женщин,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57,4 %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мужчин); другая часть затруднилась ответить на данный вопрос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44,4 %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женщин,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34,9 %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мужчин). Положительные ответы дали только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8,4 %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опрошенных.</a:t>
            </a:r>
            <a:endParaRPr lang="ru-RU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BCC378B-5CFC-4F2F-9825-405E15589789}"/>
              </a:ext>
            </a:extLst>
          </p:cNvPr>
          <p:cNvSpPr/>
          <p:nvPr/>
        </p:nvSpPr>
        <p:spPr>
          <a:xfrm>
            <a:off x="5847524" y="5983924"/>
            <a:ext cx="4583670" cy="80018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Более половины респондентов считают, что приток </a:t>
            </a:r>
            <a:r>
              <a:rPr lang="ru-RU" sz="1200" spc="-40" dirty="0">
                <a:solidFill>
                  <a:schemeClr val="tx1"/>
                </a:solidFill>
                <a:latin typeface="Century Gothic" panose="020B0502020202020204" pitchFamily="34" charset="0"/>
              </a:rPr>
              <a:t>таких кадров поможет решить вопрос с новыми технологиями, реализацией приоритетов научно-технологического развития страны (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56,4 % </a:t>
            </a:r>
            <a:r>
              <a:rPr lang="ru-RU" sz="1200" spc="-40" dirty="0">
                <a:solidFill>
                  <a:schemeClr val="tx1"/>
                </a:solidFill>
                <a:latin typeface="Century Gothic" panose="020B0502020202020204" pitchFamily="34" charset="0"/>
              </a:rPr>
              <a:t>женщин,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55,6 % </a:t>
            </a:r>
            <a:r>
              <a:rPr lang="ru-RU" sz="1200" spc="-40" dirty="0">
                <a:solidFill>
                  <a:schemeClr val="tx1"/>
                </a:solidFill>
                <a:latin typeface="Century Gothic" panose="020B0502020202020204" pitchFamily="34" charset="0"/>
              </a:rPr>
              <a:t>мужчин). Отрицательно ответивших оказалось не более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16,1%.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9D237D2-4C0D-42F2-80D8-0A824D636DB2}"/>
              </a:ext>
            </a:extLst>
          </p:cNvPr>
          <p:cNvSpPr/>
          <p:nvPr/>
        </p:nvSpPr>
        <p:spPr>
          <a:xfrm>
            <a:off x="986293" y="1076098"/>
            <a:ext cx="956224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Государственная политика в сфере подготовки научных кадров</a:t>
            </a:r>
            <a:endParaRPr kumimoji="0" lang="ru-RU" sz="2400" b="1" i="0" u="none" strike="noStrike" kern="1200" cap="none" spc="0" normalizeH="0" baseline="30000" noProof="0" dirty="0">
              <a:ln>
                <a:noFill/>
              </a:ln>
              <a:solidFill>
                <a:srgbClr val="4F4B68"/>
              </a:solidFill>
              <a:effectLst/>
              <a:uLnTx/>
              <a:uFillTx/>
              <a:latin typeface="Century Gothic" panose="020B0502020202020204" pitchFamily="34" charset="0"/>
              <a:cs typeface="Gotham Pro" panose="02000503040000020004" pitchFamily="2" charset="0"/>
            </a:endParaRP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A117B3C-1600-4AE9-91EE-61B092AE9361}"/>
              </a:ext>
            </a:extLst>
          </p:cNvPr>
          <p:cNvGrpSpPr/>
          <p:nvPr/>
        </p:nvGrpSpPr>
        <p:grpSpPr>
          <a:xfrm>
            <a:off x="4983956" y="7238716"/>
            <a:ext cx="939800" cy="237869"/>
            <a:chOff x="4969352" y="7238716"/>
            <a:chExt cx="939800" cy="237869"/>
          </a:xfrm>
        </p:grpSpPr>
        <p:sp>
          <p:nvSpPr>
            <p:cNvPr id="46" name="Номер слайда 2">
              <a:extLst>
                <a:ext uri="{FF2B5EF4-FFF2-40B4-BE49-F238E27FC236}">
                  <a16:creationId xmlns:a16="http://schemas.microsoft.com/office/drawing/2014/main" id="{86A8BF48-E4A4-4495-A806-610605AAACAA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32014" y="7238716"/>
              <a:ext cx="439874" cy="237869"/>
            </a:xfrm>
            <a:prstGeom prst="rect">
              <a:avLst/>
            </a:prstGeom>
            <a:ln>
              <a:noFill/>
            </a:ln>
          </p:spPr>
          <p:txBody>
            <a:bodyPr vert="horz" lIns="100687" tIns="50343" rIns="118921" bIns="50343" rtlCol="0" anchor="ctr"/>
            <a:lstStyle>
              <a:defPPr>
                <a:defRPr lang="ru-RU"/>
              </a:defPPr>
              <a:lvl1pPr marL="0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42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84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266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688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7109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53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95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375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25C68B6-61C2-468F-89AB-4B9F7531AA68}" type="slidenum">
                <a:rPr lang="ru-RU" sz="1101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latin typeface="Century Gothic" panose="020B0502020202020204" pitchFamily="34" charset="0"/>
                  <a:cs typeface="Gotham Pro" panose="02000503040000020004" pitchFamily="2" charset="0"/>
                </a:rPr>
                <a:pPr algn="ctr"/>
                <a:t>18</a:t>
              </a:fld>
              <a:endParaRPr lang="ru-RU" sz="110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endParaRPr>
            </a:p>
          </p:txBody>
        </p: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4CE2B8F4-B4CE-49A9-97DC-A974FA615A0D}"/>
                </a:ext>
              </a:extLst>
            </p:cNvPr>
            <p:cNvCxnSpPr/>
            <p:nvPr/>
          </p:nvCxnSpPr>
          <p:spPr>
            <a:xfrm>
              <a:off x="5607527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3484430C-BE91-4D70-9557-9BA6EA97F541}"/>
                </a:ext>
              </a:extLst>
            </p:cNvPr>
            <p:cNvCxnSpPr/>
            <p:nvPr/>
          </p:nvCxnSpPr>
          <p:spPr>
            <a:xfrm>
              <a:off x="4969352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B00282C-D81E-4BA3-B5B2-CDFBCF6A6329}"/>
              </a:ext>
            </a:extLst>
          </p:cNvPr>
          <p:cNvGrpSpPr/>
          <p:nvPr/>
        </p:nvGrpSpPr>
        <p:grpSpPr>
          <a:xfrm>
            <a:off x="-1" y="400175"/>
            <a:ext cx="10908758" cy="422274"/>
            <a:chOff x="-1" y="400175"/>
            <a:chExt cx="10908758" cy="422274"/>
          </a:xfrm>
        </p:grpSpPr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2CA82AE0-7912-4A9C-B8F1-8E48AC0FA42E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652048"/>
              <a:ext cx="9777321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3522CAC0-3C6F-40F6-939C-103C37DCED87}"/>
                </a:ext>
              </a:extLst>
            </p:cNvPr>
            <p:cNvSpPr/>
            <p:nvPr/>
          </p:nvSpPr>
          <p:spPr>
            <a:xfrm>
              <a:off x="1349400" y="409460"/>
              <a:ext cx="798034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ln w="0"/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Gotham Pro" panose="02000503040000020004" pitchFamily="2" charset="0"/>
                </a:rPr>
                <a:t>ВОСПРОИЗВОДСТВО ЧЕЛОВЕЧЕСКОГО ПОТЕНЦИАЛА  в СФЕРЕ НАУКИ В УСЛОВИЯХ ТЕХНОЛОГИЧЕСКИХ ИЗМЕНЕНИЙ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5E5670BA-A68B-4DC2-9282-624FEA9F066E}"/>
                </a:ext>
              </a:extLst>
            </p:cNvPr>
            <p:cNvSpPr/>
            <p:nvPr/>
          </p:nvSpPr>
          <p:spPr>
            <a:xfrm>
              <a:off x="-1" y="643959"/>
              <a:ext cx="424213" cy="178490"/>
            </a:xfrm>
            <a:prstGeom prst="rect">
              <a:avLst/>
            </a:prstGeom>
            <a:solidFill>
              <a:srgbClr val="2A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7B49943-8B17-4889-9FC4-ECA5CAABD06B}"/>
                </a:ext>
              </a:extLst>
            </p:cNvPr>
            <p:cNvGrpSpPr/>
            <p:nvPr/>
          </p:nvGrpSpPr>
          <p:grpSpPr>
            <a:xfrm>
              <a:off x="9533381" y="400175"/>
              <a:ext cx="1375376" cy="340630"/>
              <a:chOff x="9533381" y="400175"/>
              <a:chExt cx="1375376" cy="340630"/>
            </a:xfrm>
          </p:grpSpPr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47C08CCE-A589-4639-A9A2-83E4C1ABEA87}"/>
                  </a:ext>
                </a:extLst>
              </p:cNvPr>
              <p:cNvSpPr/>
              <p:nvPr/>
            </p:nvSpPr>
            <p:spPr>
              <a:xfrm>
                <a:off x="9533381" y="474544"/>
                <a:ext cx="244097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0C6916B4-EDDD-4170-9348-B806B4040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21788" y="400175"/>
                <a:ext cx="408216" cy="340630"/>
              </a:xfrm>
              <a:prstGeom prst="rect">
                <a:avLst/>
              </a:prstGeom>
            </p:spPr>
          </p:pic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id="{16210761-DF35-4251-97AB-81DA1ECD073B}"/>
                  </a:ext>
                </a:extLst>
              </p:cNvPr>
              <p:cNvSpPr/>
              <p:nvPr/>
            </p:nvSpPr>
            <p:spPr>
              <a:xfrm>
                <a:off x="10483360" y="474544"/>
                <a:ext cx="424353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72" name="Прямая соединительная линия 71">
                <a:extLst>
                  <a:ext uri="{FF2B5EF4-FFF2-40B4-BE49-F238E27FC236}">
                    <a16:creationId xmlns:a16="http://schemas.microsoft.com/office/drawing/2014/main" id="{C2AD790B-638C-4B0F-B72F-5D81CC780E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3360" y="652048"/>
                <a:ext cx="425397" cy="0"/>
              </a:xfrm>
              <a:prstGeom prst="line">
                <a:avLst/>
              </a:prstGeom>
              <a:ln w="12700">
                <a:solidFill>
                  <a:srgbClr val="2A59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" name="Рисунок 652">
            <a:extLst>
              <a:ext uri="{FF2B5EF4-FFF2-40B4-BE49-F238E27FC236}">
                <a16:creationId xmlns:a16="http://schemas.microsoft.com/office/drawing/2014/main" id="{8080B8FA-6A5C-4428-B8AD-B563D5BBFEDA}"/>
              </a:ext>
            </a:extLst>
          </p:cNvPr>
          <p:cNvGrpSpPr/>
          <p:nvPr/>
        </p:nvGrpSpPr>
        <p:grpSpPr>
          <a:xfrm>
            <a:off x="664073" y="1007467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81" name="Полилиния: фигура 80">
              <a:extLst>
                <a:ext uri="{FF2B5EF4-FFF2-40B4-BE49-F238E27FC236}">
                  <a16:creationId xmlns:a16="http://schemas.microsoft.com/office/drawing/2014/main" id="{F329BDE5-EAAB-49B9-A0C6-BAA31F013036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: фигура 81">
              <a:extLst>
                <a:ext uri="{FF2B5EF4-FFF2-40B4-BE49-F238E27FC236}">
                  <a16:creationId xmlns:a16="http://schemas.microsoft.com/office/drawing/2014/main" id="{8A8E7E77-D73A-4C19-BEC7-5E9627CB3BF5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: фигура 82">
              <a:extLst>
                <a:ext uri="{FF2B5EF4-FFF2-40B4-BE49-F238E27FC236}">
                  <a16:creationId xmlns:a16="http://schemas.microsoft.com/office/drawing/2014/main" id="{5F53D044-A52E-4D8A-AB40-9BB32C220DCE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538FF051-695B-4E16-AE30-2EAD63A4178E}"/>
              </a:ext>
            </a:extLst>
          </p:cNvPr>
          <p:cNvSpPr/>
          <p:nvPr/>
        </p:nvSpPr>
        <p:spPr>
          <a:xfrm>
            <a:off x="995425" y="1627581"/>
            <a:ext cx="4065559" cy="4531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</a:pPr>
            <a:r>
              <a:rPr lang="ru-RU" sz="2000" b="1" spc="-50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Как Вы считаете, готова ли российская экономика к притоку кадров с ученой степенью в высокотехнологичный сектор?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E6CF21FE-F3EB-47B9-BA08-797A80221D7C}"/>
              </a:ext>
            </a:extLst>
          </p:cNvPr>
          <p:cNvSpPr/>
          <p:nvPr/>
        </p:nvSpPr>
        <p:spPr>
          <a:xfrm>
            <a:off x="5853874" y="1540767"/>
            <a:ext cx="4216434" cy="79593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400"/>
              </a:lnSpc>
            </a:pPr>
            <a: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Оцените, может ли приток таких кадров решить вопрос с новыми технологиями, реализацией приоритетов научно-технологического развития страны?</a:t>
            </a:r>
          </a:p>
        </p:txBody>
      </p:sp>
      <p:graphicFrame>
        <p:nvGraphicFramePr>
          <p:cNvPr id="153" name="Диаграмма 152">
            <a:extLst>
              <a:ext uri="{FF2B5EF4-FFF2-40B4-BE49-F238E27FC236}">
                <a16:creationId xmlns:a16="http://schemas.microsoft.com/office/drawing/2014/main" id="{EB3D8E31-22A5-42BF-8E31-356FB8B673A4}"/>
              </a:ext>
            </a:extLst>
          </p:cNvPr>
          <p:cNvGraphicFramePr/>
          <p:nvPr/>
        </p:nvGraphicFramePr>
        <p:xfrm>
          <a:off x="2357512" y="1943573"/>
          <a:ext cx="3865351" cy="4104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D8B73C87-A561-483E-926C-F78D0077CD2C}"/>
              </a:ext>
            </a:extLst>
          </p:cNvPr>
          <p:cNvGrpSpPr/>
          <p:nvPr/>
        </p:nvGrpSpPr>
        <p:grpSpPr>
          <a:xfrm>
            <a:off x="2145082" y="5014231"/>
            <a:ext cx="222637" cy="658756"/>
            <a:chOff x="12312727" y="8030852"/>
            <a:chExt cx="166977" cy="658748"/>
          </a:xfrm>
        </p:grpSpPr>
        <p:sp>
          <p:nvSpPr>
            <p:cNvPr id="146" name="Прямоугольник 145">
              <a:extLst>
                <a:ext uri="{FF2B5EF4-FFF2-40B4-BE49-F238E27FC236}">
                  <a16:creationId xmlns:a16="http://schemas.microsoft.com/office/drawing/2014/main" id="{26B2C708-7639-4E89-AD67-A8C494BDCC6D}"/>
                </a:ext>
              </a:extLst>
            </p:cNvPr>
            <p:cNvSpPr/>
            <p:nvPr/>
          </p:nvSpPr>
          <p:spPr>
            <a:xfrm>
              <a:off x="12312727" y="8318862"/>
              <a:ext cx="162018" cy="8657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47" name="Прямоугольник 146">
              <a:extLst>
                <a:ext uri="{FF2B5EF4-FFF2-40B4-BE49-F238E27FC236}">
                  <a16:creationId xmlns:a16="http://schemas.microsoft.com/office/drawing/2014/main" id="{99256655-D0AB-4259-B7C1-FF178472B6C5}"/>
                </a:ext>
              </a:extLst>
            </p:cNvPr>
            <p:cNvSpPr/>
            <p:nvPr/>
          </p:nvSpPr>
          <p:spPr>
            <a:xfrm>
              <a:off x="12317686" y="8030852"/>
              <a:ext cx="162018" cy="86579"/>
            </a:xfrm>
            <a:prstGeom prst="rect">
              <a:avLst/>
            </a:prstGeom>
            <a:solidFill>
              <a:srgbClr val="E8A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6F5287FB-4694-415B-9124-658C5E180547}"/>
                </a:ext>
              </a:extLst>
            </p:cNvPr>
            <p:cNvSpPr/>
            <p:nvPr/>
          </p:nvSpPr>
          <p:spPr>
            <a:xfrm>
              <a:off x="12312727" y="8603021"/>
              <a:ext cx="162018" cy="8657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graphicFrame>
        <p:nvGraphicFramePr>
          <p:cNvPr id="156" name="Диаграмма 155">
            <a:extLst>
              <a:ext uri="{FF2B5EF4-FFF2-40B4-BE49-F238E27FC236}">
                <a16:creationId xmlns:a16="http://schemas.microsoft.com/office/drawing/2014/main" id="{359E9FC5-1162-4428-A364-8623E379C9E3}"/>
              </a:ext>
            </a:extLst>
          </p:cNvPr>
          <p:cNvGraphicFramePr/>
          <p:nvPr/>
        </p:nvGraphicFramePr>
        <p:xfrm>
          <a:off x="7277137" y="1943573"/>
          <a:ext cx="3865351" cy="4104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016147B1-18C9-43CD-8BC1-28C4428914DA}"/>
              </a:ext>
            </a:extLst>
          </p:cNvPr>
          <p:cNvGrpSpPr/>
          <p:nvPr/>
        </p:nvGrpSpPr>
        <p:grpSpPr>
          <a:xfrm>
            <a:off x="7064707" y="5014231"/>
            <a:ext cx="222637" cy="658756"/>
            <a:chOff x="12312727" y="8030852"/>
            <a:chExt cx="166977" cy="658748"/>
          </a:xfrm>
        </p:grpSpPr>
        <p:sp>
          <p:nvSpPr>
            <p:cNvPr id="164" name="Прямоугольник 163">
              <a:extLst>
                <a:ext uri="{FF2B5EF4-FFF2-40B4-BE49-F238E27FC236}">
                  <a16:creationId xmlns:a16="http://schemas.microsoft.com/office/drawing/2014/main" id="{F7D745A1-803C-41B2-B3A0-29CCFADEF370}"/>
                </a:ext>
              </a:extLst>
            </p:cNvPr>
            <p:cNvSpPr/>
            <p:nvPr/>
          </p:nvSpPr>
          <p:spPr>
            <a:xfrm>
              <a:off x="12312727" y="8318862"/>
              <a:ext cx="162018" cy="8657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65" name="Прямоугольник 164">
              <a:extLst>
                <a:ext uri="{FF2B5EF4-FFF2-40B4-BE49-F238E27FC236}">
                  <a16:creationId xmlns:a16="http://schemas.microsoft.com/office/drawing/2014/main" id="{ED67D744-577C-4159-974A-D900877B5249}"/>
                </a:ext>
              </a:extLst>
            </p:cNvPr>
            <p:cNvSpPr/>
            <p:nvPr/>
          </p:nvSpPr>
          <p:spPr>
            <a:xfrm>
              <a:off x="12317686" y="8030852"/>
              <a:ext cx="162018" cy="86579"/>
            </a:xfrm>
            <a:prstGeom prst="rect">
              <a:avLst/>
            </a:prstGeom>
            <a:solidFill>
              <a:srgbClr val="E8A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66" name="Прямоугольник 165">
              <a:extLst>
                <a:ext uri="{FF2B5EF4-FFF2-40B4-BE49-F238E27FC236}">
                  <a16:creationId xmlns:a16="http://schemas.microsoft.com/office/drawing/2014/main" id="{BF71C512-9762-4FB8-B787-4FE6218CEC3E}"/>
                </a:ext>
              </a:extLst>
            </p:cNvPr>
            <p:cNvSpPr/>
            <p:nvPr/>
          </p:nvSpPr>
          <p:spPr>
            <a:xfrm>
              <a:off x="12312727" y="8603021"/>
              <a:ext cx="162018" cy="8657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8C376534-336C-418B-A08F-84BD09A20286}"/>
              </a:ext>
            </a:extLst>
          </p:cNvPr>
          <p:cNvGrpSpPr/>
          <p:nvPr/>
        </p:nvGrpSpPr>
        <p:grpSpPr>
          <a:xfrm>
            <a:off x="953342" y="6005258"/>
            <a:ext cx="4870450" cy="1127919"/>
            <a:chOff x="953342" y="6070410"/>
            <a:chExt cx="4870450" cy="1144778"/>
          </a:xfrm>
        </p:grpSpPr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B747E46B-6620-4646-BFCF-E1B9FB33554E}"/>
                </a:ext>
              </a:extLst>
            </p:cNvPr>
            <p:cNvCxnSpPr>
              <a:cxnSpLocks/>
            </p:cNvCxnSpPr>
            <p:nvPr/>
          </p:nvCxnSpPr>
          <p:spPr>
            <a:xfrm>
              <a:off x="953342" y="6070410"/>
              <a:ext cx="3921" cy="1144778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85D5498A-F99C-4746-B7F2-672629942D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4060" y="6070410"/>
              <a:ext cx="9732" cy="809804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DC0CF69-BAEE-472E-9633-D3D8155E571B}"/>
              </a:ext>
            </a:extLst>
          </p:cNvPr>
          <p:cNvGrpSpPr/>
          <p:nvPr/>
        </p:nvGrpSpPr>
        <p:grpSpPr>
          <a:xfrm>
            <a:off x="1903301" y="4943412"/>
            <a:ext cx="255327" cy="787462"/>
            <a:chOff x="1839801" y="4943412"/>
            <a:chExt cx="255327" cy="787462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51E96A6-B3C3-43CF-ADC9-75A2EB422D59}"/>
                </a:ext>
              </a:extLst>
            </p:cNvPr>
            <p:cNvGrpSpPr/>
            <p:nvPr/>
          </p:nvGrpSpPr>
          <p:grpSpPr>
            <a:xfrm>
              <a:off x="1853455" y="5492687"/>
              <a:ext cx="238187" cy="238187"/>
              <a:chOff x="1853455" y="5492687"/>
              <a:chExt cx="238187" cy="238187"/>
            </a:xfrm>
          </p:grpSpPr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id="{2A53794C-1C90-48C1-80CB-40F18CC2BA06}"/>
                  </a:ext>
                </a:extLst>
              </p:cNvPr>
              <p:cNvSpPr/>
              <p:nvPr/>
            </p:nvSpPr>
            <p:spPr>
              <a:xfrm>
                <a:off x="1853455" y="5492687"/>
                <a:ext cx="238187" cy="2381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3C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7C98AAB0-5E14-45B7-8EF4-575294810F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93265" y="5526751"/>
                <a:ext cx="161754" cy="157142"/>
              </a:xfrm>
              <a:prstGeom prst="rect">
                <a:avLst/>
              </a:prstGeom>
            </p:spPr>
          </p:pic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E75D2EC-CB1D-484D-92F8-BB629DCB167F}"/>
                </a:ext>
              </a:extLst>
            </p:cNvPr>
            <p:cNvGrpSpPr/>
            <p:nvPr/>
          </p:nvGrpSpPr>
          <p:grpSpPr>
            <a:xfrm>
              <a:off x="1853455" y="4943412"/>
              <a:ext cx="238187" cy="238187"/>
              <a:chOff x="1853455" y="4943412"/>
              <a:chExt cx="238187" cy="238187"/>
            </a:xfrm>
          </p:grpSpPr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5DEE8D23-1A4D-4FB2-9AF7-1E3C9FBCEB62}"/>
                  </a:ext>
                </a:extLst>
              </p:cNvPr>
              <p:cNvSpPr/>
              <p:nvPr/>
            </p:nvSpPr>
            <p:spPr>
              <a:xfrm>
                <a:off x="1853455" y="4943412"/>
                <a:ext cx="238187" cy="2381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8A2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1" name="Рисунок 150">
                <a:extLst>
                  <a:ext uri="{FF2B5EF4-FFF2-40B4-BE49-F238E27FC236}">
                    <a16:creationId xmlns:a16="http://schemas.microsoft.com/office/drawing/2014/main" id="{667CCA05-03FF-42D8-A5FD-3F69365FB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1896318" y="4996482"/>
                <a:ext cx="159253" cy="157142"/>
              </a:xfrm>
              <a:prstGeom prst="rect">
                <a:avLst/>
              </a:prstGeom>
            </p:spPr>
          </p:pic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55FE64D-E17A-4DE2-B82E-BD5C53D76389}"/>
                </a:ext>
              </a:extLst>
            </p:cNvPr>
            <p:cNvGrpSpPr/>
            <p:nvPr/>
          </p:nvGrpSpPr>
          <p:grpSpPr>
            <a:xfrm>
              <a:off x="1839801" y="5203794"/>
              <a:ext cx="255327" cy="262879"/>
              <a:chOff x="1839801" y="5203794"/>
              <a:chExt cx="255327" cy="262879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74F82268-37EC-4D7C-844B-7096329F0293}"/>
                  </a:ext>
                </a:extLst>
              </p:cNvPr>
              <p:cNvSpPr/>
              <p:nvPr/>
            </p:nvSpPr>
            <p:spPr>
              <a:xfrm>
                <a:off x="1839801" y="5203794"/>
                <a:ext cx="238187" cy="238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2" name="Рисунок 151">
                <a:extLst>
                  <a:ext uri="{FF2B5EF4-FFF2-40B4-BE49-F238E27FC236}">
                    <a16:creationId xmlns:a16="http://schemas.microsoft.com/office/drawing/2014/main" id="{B325C651-D9DE-4FF8-9838-C51664A3E5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843292" y="5214837"/>
                <a:ext cx="251836" cy="251836"/>
              </a:xfrm>
              <a:prstGeom prst="rect">
                <a:avLst/>
              </a:prstGeom>
            </p:spPr>
          </p:pic>
        </p:grp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DB92BEA-DB7C-4B85-B713-EA9896923297}"/>
              </a:ext>
            </a:extLst>
          </p:cNvPr>
          <p:cNvGrpSpPr/>
          <p:nvPr/>
        </p:nvGrpSpPr>
        <p:grpSpPr>
          <a:xfrm>
            <a:off x="6828042" y="4943412"/>
            <a:ext cx="251836" cy="787462"/>
            <a:chOff x="1843292" y="4943412"/>
            <a:chExt cx="251836" cy="787462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7439831A-298D-4D46-914E-5C6BADD20054}"/>
                </a:ext>
              </a:extLst>
            </p:cNvPr>
            <p:cNvGrpSpPr/>
            <p:nvPr/>
          </p:nvGrpSpPr>
          <p:grpSpPr>
            <a:xfrm>
              <a:off x="1853455" y="5492687"/>
              <a:ext cx="238187" cy="238187"/>
              <a:chOff x="1853455" y="5492687"/>
              <a:chExt cx="238187" cy="238187"/>
            </a:xfrm>
          </p:grpSpPr>
          <p:sp>
            <p:nvSpPr>
              <p:cNvPr id="97" name="Овал 96">
                <a:extLst>
                  <a:ext uri="{FF2B5EF4-FFF2-40B4-BE49-F238E27FC236}">
                    <a16:creationId xmlns:a16="http://schemas.microsoft.com/office/drawing/2014/main" id="{9B1F4620-D077-47D6-A0CA-550D82C05920}"/>
                  </a:ext>
                </a:extLst>
              </p:cNvPr>
              <p:cNvSpPr/>
              <p:nvPr/>
            </p:nvSpPr>
            <p:spPr>
              <a:xfrm>
                <a:off x="1853455" y="5492687"/>
                <a:ext cx="238187" cy="2381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3C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8" name="Рисунок 97">
                <a:extLst>
                  <a:ext uri="{FF2B5EF4-FFF2-40B4-BE49-F238E27FC236}">
                    <a16:creationId xmlns:a16="http://schemas.microsoft.com/office/drawing/2014/main" id="{65FBDBA1-533F-42B0-9DF6-1DC93DEC38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93265" y="5526751"/>
                <a:ext cx="161754" cy="157142"/>
              </a:xfrm>
              <a:prstGeom prst="rect">
                <a:avLst/>
              </a:prstGeom>
            </p:spPr>
          </p:pic>
        </p:grpSp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274EB4EB-9C10-4227-8F4C-71D2835EE2C4}"/>
                </a:ext>
              </a:extLst>
            </p:cNvPr>
            <p:cNvGrpSpPr/>
            <p:nvPr/>
          </p:nvGrpSpPr>
          <p:grpSpPr>
            <a:xfrm>
              <a:off x="1853455" y="4943412"/>
              <a:ext cx="238187" cy="238187"/>
              <a:chOff x="1853455" y="4943412"/>
              <a:chExt cx="238187" cy="238187"/>
            </a:xfrm>
          </p:grpSpPr>
          <p:sp>
            <p:nvSpPr>
              <p:cNvPr id="95" name="Овал 94">
                <a:extLst>
                  <a:ext uri="{FF2B5EF4-FFF2-40B4-BE49-F238E27FC236}">
                    <a16:creationId xmlns:a16="http://schemas.microsoft.com/office/drawing/2014/main" id="{34BDF721-5B55-46BC-ABE2-4248EC230384}"/>
                  </a:ext>
                </a:extLst>
              </p:cNvPr>
              <p:cNvSpPr/>
              <p:nvPr/>
            </p:nvSpPr>
            <p:spPr>
              <a:xfrm>
                <a:off x="1853455" y="4943412"/>
                <a:ext cx="238187" cy="2381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8A2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6" name="Рисунок 95">
                <a:extLst>
                  <a:ext uri="{FF2B5EF4-FFF2-40B4-BE49-F238E27FC236}">
                    <a16:creationId xmlns:a16="http://schemas.microsoft.com/office/drawing/2014/main" id="{39859F6F-4786-4BA3-82D5-966D9E37F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1896318" y="4996482"/>
                <a:ext cx="159253" cy="157142"/>
              </a:xfrm>
              <a:prstGeom prst="rect">
                <a:avLst/>
              </a:prstGeom>
            </p:spPr>
          </p:pic>
        </p:grp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4CE3A9C9-946D-4EC1-B42D-FA8FCD2FEBAC}"/>
                </a:ext>
              </a:extLst>
            </p:cNvPr>
            <p:cNvGrpSpPr/>
            <p:nvPr/>
          </p:nvGrpSpPr>
          <p:grpSpPr>
            <a:xfrm>
              <a:off x="1843292" y="5203794"/>
              <a:ext cx="251836" cy="262879"/>
              <a:chOff x="1843292" y="5203794"/>
              <a:chExt cx="251836" cy="262879"/>
            </a:xfrm>
          </p:grpSpPr>
          <p:sp>
            <p:nvSpPr>
              <p:cNvPr id="93" name="Овал 92">
                <a:extLst>
                  <a:ext uri="{FF2B5EF4-FFF2-40B4-BE49-F238E27FC236}">
                    <a16:creationId xmlns:a16="http://schemas.microsoft.com/office/drawing/2014/main" id="{6DF52275-0E73-4906-84CA-3E28C50A3647}"/>
                  </a:ext>
                </a:extLst>
              </p:cNvPr>
              <p:cNvSpPr/>
              <p:nvPr/>
            </p:nvSpPr>
            <p:spPr>
              <a:xfrm>
                <a:off x="1853455" y="5203794"/>
                <a:ext cx="238187" cy="238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4" name="Рисунок 93">
                <a:extLst>
                  <a:ext uri="{FF2B5EF4-FFF2-40B4-BE49-F238E27FC236}">
                    <a16:creationId xmlns:a16="http://schemas.microsoft.com/office/drawing/2014/main" id="{48B46EEF-E1E1-4A35-8AE5-4587228F2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843292" y="5214837"/>
                <a:ext cx="251836" cy="251836"/>
              </a:xfrm>
              <a:prstGeom prst="rect">
                <a:avLst/>
              </a:prstGeom>
            </p:spPr>
          </p:pic>
        </p:grpSp>
      </p:grp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F159536D-E760-4FE0-B779-9B0953C05583}"/>
              </a:ext>
            </a:extLst>
          </p:cNvPr>
          <p:cNvSpPr/>
          <p:nvPr/>
        </p:nvSpPr>
        <p:spPr>
          <a:xfrm>
            <a:off x="6156003" y="3560531"/>
            <a:ext cx="1121134" cy="35728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Мужчины</a:t>
            </a:r>
            <a:endParaRPr lang="ru-RU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F159536D-E760-4FE0-B779-9B0953C05583}"/>
              </a:ext>
            </a:extLst>
          </p:cNvPr>
          <p:cNvSpPr/>
          <p:nvPr/>
        </p:nvSpPr>
        <p:spPr>
          <a:xfrm>
            <a:off x="8381760" y="3560531"/>
            <a:ext cx="1121134" cy="35728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Женщины</a:t>
            </a:r>
            <a:endParaRPr lang="ru-RU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F159536D-E760-4FE0-B779-9B0953C05583}"/>
              </a:ext>
            </a:extLst>
          </p:cNvPr>
          <p:cNvSpPr/>
          <p:nvPr/>
        </p:nvSpPr>
        <p:spPr>
          <a:xfrm>
            <a:off x="1236378" y="3536891"/>
            <a:ext cx="1121134" cy="35728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Мужчины</a:t>
            </a:r>
            <a:endParaRPr lang="ru-RU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159536D-E760-4FE0-B779-9B0953C05583}"/>
              </a:ext>
            </a:extLst>
          </p:cNvPr>
          <p:cNvSpPr/>
          <p:nvPr/>
        </p:nvSpPr>
        <p:spPr>
          <a:xfrm>
            <a:off x="3462135" y="3536891"/>
            <a:ext cx="1121134" cy="35728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Женщины</a:t>
            </a:r>
            <a:endParaRPr lang="ru-RU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318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4B2C3E-9EB5-4F5F-956B-85D3AEEE0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0760" y="-24237"/>
            <a:ext cx="10907713" cy="7799812"/>
          </a:xfrm>
          <a:prstGeom prst="rect">
            <a:avLst/>
          </a:prstGeom>
        </p:spPr>
      </p:pic>
      <p:sp>
        <p:nvSpPr>
          <p:cNvPr id="5" name="object 11">
            <a:extLst>
              <a:ext uri="{FF2B5EF4-FFF2-40B4-BE49-F238E27FC236}">
                <a16:creationId xmlns:a16="http://schemas.microsoft.com/office/drawing/2014/main" id="{4997019F-29E8-4BB4-A2CB-1EC85E5F2CAB}"/>
              </a:ext>
            </a:extLst>
          </p:cNvPr>
          <p:cNvSpPr txBox="1"/>
          <p:nvPr/>
        </p:nvSpPr>
        <p:spPr>
          <a:xfrm>
            <a:off x="1925464" y="1943571"/>
            <a:ext cx="7344816" cy="1582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  <a:cs typeface="Gotham Pro"/>
              </a:rPr>
              <a:t>Благодарю за внимание!</a:t>
            </a:r>
          </a:p>
          <a:p>
            <a:pPr>
              <a:lnSpc>
                <a:spcPct val="100000"/>
              </a:lnSpc>
            </a:pP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  <a:cs typeface="Gotham Pro"/>
            </a:endParaRPr>
          </a:p>
          <a:p>
            <a:pPr>
              <a:lnSpc>
                <a:spcPct val="100000"/>
              </a:lnSpc>
            </a:pP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  <a:cs typeface="Gotham Pro"/>
            </a:endParaRPr>
          </a:p>
          <a:p>
            <a:pPr>
              <a:lnSpc>
                <a:spcPct val="100000"/>
              </a:lnSpc>
            </a:pP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  <a:cs typeface="Gotham Pro"/>
            </a:endParaRPr>
          </a:p>
          <a:p>
            <a:pPr>
              <a:lnSpc>
                <a:spcPct val="100000"/>
              </a:lnSpc>
            </a:pP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1389747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39FDCE25-838B-4C28-9A61-A31B5B6B1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t="12520" r="141" b="64518"/>
          <a:stretch/>
        </p:blipFill>
        <p:spPr>
          <a:xfrm>
            <a:off x="-12168" y="5263218"/>
            <a:ext cx="10919881" cy="1677195"/>
          </a:xfrm>
          <a:prstGeom prst="rect">
            <a:avLst/>
          </a:prstGeom>
        </p:spPr>
      </p:pic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FB61C684-CB7B-4A2C-B147-089BD596EA3F}"/>
              </a:ext>
            </a:extLst>
          </p:cNvPr>
          <p:cNvSpPr/>
          <p:nvPr/>
        </p:nvSpPr>
        <p:spPr>
          <a:xfrm rot="5400000">
            <a:off x="4617611" y="578293"/>
            <a:ext cx="1672487" cy="10907712"/>
          </a:xfrm>
          <a:prstGeom prst="rect">
            <a:avLst/>
          </a:prstGeom>
          <a:gradFill flip="none" rotWithShape="1">
            <a:gsLst>
              <a:gs pos="1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B2B981A2-B621-46EC-B4A8-2F93AEC4526D}"/>
              </a:ext>
            </a:extLst>
          </p:cNvPr>
          <p:cNvSpPr/>
          <p:nvPr/>
        </p:nvSpPr>
        <p:spPr>
          <a:xfrm>
            <a:off x="3078412" y="677817"/>
            <a:ext cx="6251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b="1" dirty="0">
                <a:ln w="0"/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Gotham Pro" panose="02000503040000020004" pitchFamily="2" charset="0"/>
              </a:rPr>
              <a:t>РАЗДЕЛ. </a:t>
            </a:r>
            <a:r>
              <a:rPr lang="ru-RU" sz="1000" b="1" dirty="0">
                <a:ln w="0"/>
                <a:solidFill>
                  <a:schemeClr val="accent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Gotham Pro" panose="02000503040000020004" pitchFamily="2" charset="0"/>
              </a:rPr>
              <a:t>СТАТИСТИКА</a:t>
            </a:r>
          </a:p>
        </p:txBody>
      </p:sp>
      <p:grpSp>
        <p:nvGrpSpPr>
          <p:cNvPr id="70" name="Группа 69" hidden="1">
            <a:extLst>
              <a:ext uri="{FF2B5EF4-FFF2-40B4-BE49-F238E27FC236}">
                <a16:creationId xmlns:a16="http://schemas.microsoft.com/office/drawing/2014/main" id="{95FEA859-DE0F-4D3D-AC3B-E953ADFFDEB9}"/>
              </a:ext>
            </a:extLst>
          </p:cNvPr>
          <p:cNvGrpSpPr/>
          <p:nvPr/>
        </p:nvGrpSpPr>
        <p:grpSpPr>
          <a:xfrm>
            <a:off x="832736" y="6929431"/>
            <a:ext cx="8864255" cy="212814"/>
            <a:chOff x="1133819" y="6711160"/>
            <a:chExt cx="8864255" cy="212814"/>
          </a:xfrm>
        </p:grpSpPr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B93A22BE-AFDA-444F-9FC2-2CD3C750E6B9}"/>
                </a:ext>
              </a:extLst>
            </p:cNvPr>
            <p:cNvSpPr/>
            <p:nvPr/>
          </p:nvSpPr>
          <p:spPr>
            <a:xfrm>
              <a:off x="1133819" y="6716225"/>
              <a:ext cx="8864255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69875">
                <a:lnSpc>
                  <a:spcPts val="900"/>
                </a:lnSpc>
                <a:spcAft>
                  <a:spcPts val="200"/>
                </a:spcAft>
              </a:pPr>
              <a:endParaRPr lang="ru-RU" sz="900" i="1" dirty="0">
                <a:latin typeface="Century Gothic" panose="020B0502020202020204" pitchFamily="34" charset="0"/>
              </a:endParaRPr>
            </a:p>
          </p:txBody>
        </p: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1F5B81CD-01C5-471F-92BE-0D6DF56D3276}"/>
                </a:ext>
              </a:extLst>
            </p:cNvPr>
            <p:cNvCxnSpPr/>
            <p:nvPr/>
          </p:nvCxnSpPr>
          <p:spPr>
            <a:xfrm>
              <a:off x="1133819" y="6711160"/>
              <a:ext cx="179975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0D18BE8F-A0AC-41CE-8E4C-D48485646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766" y="6729018"/>
              <a:ext cx="142274" cy="142274"/>
            </a:xfrm>
            <a:prstGeom prst="rect">
              <a:avLst/>
            </a:prstGeom>
          </p:spPr>
        </p:pic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002E4B5E-6E95-4455-A2BF-08E3AA70B7CA}"/>
              </a:ext>
            </a:extLst>
          </p:cNvPr>
          <p:cNvGrpSpPr/>
          <p:nvPr/>
        </p:nvGrpSpPr>
        <p:grpSpPr>
          <a:xfrm>
            <a:off x="4983956" y="7238716"/>
            <a:ext cx="939800" cy="237869"/>
            <a:chOff x="4969352" y="7238716"/>
            <a:chExt cx="939800" cy="237869"/>
          </a:xfrm>
        </p:grpSpPr>
        <p:sp>
          <p:nvSpPr>
            <p:cNvPr id="175" name="Номер слайда 2">
              <a:extLst>
                <a:ext uri="{FF2B5EF4-FFF2-40B4-BE49-F238E27FC236}">
                  <a16:creationId xmlns:a16="http://schemas.microsoft.com/office/drawing/2014/main" id="{FE98CB78-C735-4071-A898-ADA4E0B82C6E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32014" y="7238716"/>
              <a:ext cx="439874" cy="237869"/>
            </a:xfrm>
            <a:prstGeom prst="rect">
              <a:avLst/>
            </a:prstGeom>
            <a:ln>
              <a:noFill/>
            </a:ln>
          </p:spPr>
          <p:txBody>
            <a:bodyPr vert="horz" lIns="100687" tIns="50343" rIns="118921" bIns="50343" rtlCol="0" anchor="ctr"/>
            <a:lstStyle>
              <a:defPPr>
                <a:defRPr lang="ru-RU"/>
              </a:defPPr>
              <a:lvl1pPr marL="0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42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84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266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688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7109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53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95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375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25C68B6-61C2-468F-89AB-4B9F7531AA68}" type="slidenum">
                <a:rPr lang="ru-RU" sz="1101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latin typeface="Century Gothic" panose="020B0502020202020204" pitchFamily="34" charset="0"/>
                  <a:cs typeface="Gotham Pro" panose="02000503040000020004" pitchFamily="2" charset="0"/>
                </a:rPr>
                <a:pPr algn="ctr"/>
                <a:t>2</a:t>
              </a:fld>
              <a:endParaRPr lang="ru-RU" sz="110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endParaRPr>
            </a:p>
          </p:txBody>
        </p:sp>
        <p:cxnSp>
          <p:nvCxnSpPr>
            <p:cNvPr id="176" name="Прямая соединительная линия 175">
              <a:extLst>
                <a:ext uri="{FF2B5EF4-FFF2-40B4-BE49-F238E27FC236}">
                  <a16:creationId xmlns:a16="http://schemas.microsoft.com/office/drawing/2014/main" id="{B8908159-5153-4D51-A418-10696E37EBF5}"/>
                </a:ext>
              </a:extLst>
            </p:cNvPr>
            <p:cNvCxnSpPr/>
            <p:nvPr/>
          </p:nvCxnSpPr>
          <p:spPr>
            <a:xfrm>
              <a:off x="5607527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>
              <a:extLst>
                <a:ext uri="{FF2B5EF4-FFF2-40B4-BE49-F238E27FC236}">
                  <a16:creationId xmlns:a16="http://schemas.microsoft.com/office/drawing/2014/main" id="{B4C0B72C-F04A-4682-BA1D-EA61C6EA8479}"/>
                </a:ext>
              </a:extLst>
            </p:cNvPr>
            <p:cNvCxnSpPr/>
            <p:nvPr/>
          </p:nvCxnSpPr>
          <p:spPr>
            <a:xfrm>
              <a:off x="4969352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Группа 177">
            <a:extLst>
              <a:ext uri="{FF2B5EF4-FFF2-40B4-BE49-F238E27FC236}">
                <a16:creationId xmlns:a16="http://schemas.microsoft.com/office/drawing/2014/main" id="{1D5363B5-6790-4F69-8207-B960B64046F3}"/>
              </a:ext>
            </a:extLst>
          </p:cNvPr>
          <p:cNvGrpSpPr/>
          <p:nvPr/>
        </p:nvGrpSpPr>
        <p:grpSpPr>
          <a:xfrm>
            <a:off x="-1" y="392341"/>
            <a:ext cx="10908758" cy="430108"/>
            <a:chOff x="-1" y="392341"/>
            <a:chExt cx="10908758" cy="430108"/>
          </a:xfrm>
        </p:grpSpPr>
        <p:cxnSp>
          <p:nvCxnSpPr>
            <p:cNvPr id="179" name="Прямая соединительная линия 178">
              <a:extLst>
                <a:ext uri="{FF2B5EF4-FFF2-40B4-BE49-F238E27FC236}">
                  <a16:creationId xmlns:a16="http://schemas.microsoft.com/office/drawing/2014/main" id="{D0138F92-E5BF-416E-AD36-40A8D93B1F7E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652048"/>
              <a:ext cx="9777321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Прямоугольник 179">
              <a:extLst>
                <a:ext uri="{FF2B5EF4-FFF2-40B4-BE49-F238E27FC236}">
                  <a16:creationId xmlns:a16="http://schemas.microsoft.com/office/drawing/2014/main" id="{25973307-73A2-4644-8FC2-0285D64E8A49}"/>
                </a:ext>
              </a:extLst>
            </p:cNvPr>
            <p:cNvSpPr/>
            <p:nvPr/>
          </p:nvSpPr>
          <p:spPr>
            <a:xfrm>
              <a:off x="1400513" y="392341"/>
              <a:ext cx="79773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ln w="0"/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Gotham Pro" panose="02000503040000020004" pitchFamily="2" charset="0"/>
                </a:rPr>
                <a:t>ВОСПРОИЗВОДСТВО ЧЕЛОВЕЧЕСКОГО ПОТЕНЦИАЛА  в СФЕРЕ НАУКИ В УСЛОВИЯХ ТЕХНОЛОГИЧЕСКИХ ИЗМЕНЕНИЙ</a:t>
              </a:r>
            </a:p>
          </p:txBody>
        </p:sp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id="{90F0C42F-632A-433F-AFF1-D4754DEF569A}"/>
                </a:ext>
              </a:extLst>
            </p:cNvPr>
            <p:cNvSpPr/>
            <p:nvPr/>
          </p:nvSpPr>
          <p:spPr>
            <a:xfrm>
              <a:off x="-1" y="643959"/>
              <a:ext cx="424213" cy="178490"/>
            </a:xfrm>
            <a:prstGeom prst="rect">
              <a:avLst/>
            </a:prstGeom>
            <a:solidFill>
              <a:srgbClr val="2A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82" name="Группа 181">
              <a:extLst>
                <a:ext uri="{FF2B5EF4-FFF2-40B4-BE49-F238E27FC236}">
                  <a16:creationId xmlns:a16="http://schemas.microsoft.com/office/drawing/2014/main" id="{0966F27F-3033-4FFE-A1BA-684867E39315}"/>
                </a:ext>
              </a:extLst>
            </p:cNvPr>
            <p:cNvGrpSpPr/>
            <p:nvPr/>
          </p:nvGrpSpPr>
          <p:grpSpPr>
            <a:xfrm>
              <a:off x="9533381" y="400175"/>
              <a:ext cx="1375376" cy="340630"/>
              <a:chOff x="9533381" y="400175"/>
              <a:chExt cx="1375376" cy="340630"/>
            </a:xfrm>
          </p:grpSpPr>
          <p:sp>
            <p:nvSpPr>
              <p:cNvPr id="183" name="Прямоугольник 182">
                <a:extLst>
                  <a:ext uri="{FF2B5EF4-FFF2-40B4-BE49-F238E27FC236}">
                    <a16:creationId xmlns:a16="http://schemas.microsoft.com/office/drawing/2014/main" id="{397F3AD0-7BD5-4DA2-95EC-6D48D181A635}"/>
                  </a:ext>
                </a:extLst>
              </p:cNvPr>
              <p:cNvSpPr/>
              <p:nvPr/>
            </p:nvSpPr>
            <p:spPr>
              <a:xfrm>
                <a:off x="9533381" y="474544"/>
                <a:ext cx="244097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84" name="Рисунок 183">
                <a:extLst>
                  <a:ext uri="{FF2B5EF4-FFF2-40B4-BE49-F238E27FC236}">
                    <a16:creationId xmlns:a16="http://schemas.microsoft.com/office/drawing/2014/main" id="{26A12756-5C5A-4CEC-9648-CCC2522421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21788" y="400175"/>
                <a:ext cx="408216" cy="340630"/>
              </a:xfrm>
              <a:prstGeom prst="rect">
                <a:avLst/>
              </a:prstGeom>
            </p:spPr>
          </p:pic>
          <p:sp>
            <p:nvSpPr>
              <p:cNvPr id="185" name="Прямоугольник 184">
                <a:extLst>
                  <a:ext uri="{FF2B5EF4-FFF2-40B4-BE49-F238E27FC236}">
                    <a16:creationId xmlns:a16="http://schemas.microsoft.com/office/drawing/2014/main" id="{C0211C7E-CE74-4541-A6E4-0CBEDD65788D}"/>
                  </a:ext>
                </a:extLst>
              </p:cNvPr>
              <p:cNvSpPr/>
              <p:nvPr/>
            </p:nvSpPr>
            <p:spPr>
              <a:xfrm>
                <a:off x="10483360" y="474544"/>
                <a:ext cx="424353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186" name="Прямая соединительная линия 185">
                <a:extLst>
                  <a:ext uri="{FF2B5EF4-FFF2-40B4-BE49-F238E27FC236}">
                    <a16:creationId xmlns:a16="http://schemas.microsoft.com/office/drawing/2014/main" id="{E4805097-AFD1-4231-A46E-5CD5D841F7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3360" y="652048"/>
                <a:ext cx="425397" cy="0"/>
              </a:xfrm>
              <a:prstGeom prst="line">
                <a:avLst/>
              </a:prstGeom>
              <a:ln w="12700">
                <a:solidFill>
                  <a:srgbClr val="2A59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581CC16F-BE73-4734-B9E7-581731702F27}"/>
              </a:ext>
            </a:extLst>
          </p:cNvPr>
          <p:cNvGrpSpPr/>
          <p:nvPr/>
        </p:nvGrpSpPr>
        <p:grpSpPr>
          <a:xfrm>
            <a:off x="832736" y="7059349"/>
            <a:ext cx="8864255" cy="212814"/>
            <a:chOff x="1133819" y="6711160"/>
            <a:chExt cx="8864255" cy="212814"/>
          </a:xfrm>
        </p:grpSpPr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006D0D33-58A5-487D-89B2-F07B8ECE87C7}"/>
                </a:ext>
              </a:extLst>
            </p:cNvPr>
            <p:cNvSpPr/>
            <p:nvPr/>
          </p:nvSpPr>
          <p:spPr>
            <a:xfrm>
              <a:off x="1133819" y="6716225"/>
              <a:ext cx="8864255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69875">
                <a:lnSpc>
                  <a:spcPts val="900"/>
                </a:lnSpc>
                <a:spcAft>
                  <a:spcPts val="200"/>
                </a:spcAft>
              </a:pPr>
              <a:r>
                <a:rPr lang="ru-RU" sz="900" i="1" dirty="0">
                  <a:latin typeface="Century Gothic" panose="020B0502020202020204" pitchFamily="34" charset="0"/>
                </a:rPr>
                <a:t>Источник: Росстат. URL: https://rosstat.gov.ru/folder/154849?print=1#</a:t>
              </a:r>
            </a:p>
          </p:txBody>
        </p:sp>
        <p:cxnSp>
          <p:nvCxnSpPr>
            <p:cNvPr id="124" name="Прямая соединительная линия 123">
              <a:extLst>
                <a:ext uri="{FF2B5EF4-FFF2-40B4-BE49-F238E27FC236}">
                  <a16:creationId xmlns:a16="http://schemas.microsoft.com/office/drawing/2014/main" id="{AC2E2A69-4CBF-458E-A2FC-22495ED21E1B}"/>
                </a:ext>
              </a:extLst>
            </p:cNvPr>
            <p:cNvCxnSpPr/>
            <p:nvPr/>
          </p:nvCxnSpPr>
          <p:spPr>
            <a:xfrm>
              <a:off x="1133819" y="6711160"/>
              <a:ext cx="179975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590A0B81-C4F6-4AB8-8A6B-0535126E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766" y="6729018"/>
              <a:ext cx="142274" cy="142274"/>
            </a:xfrm>
            <a:prstGeom prst="rect">
              <a:avLst/>
            </a:prstGeom>
          </p:spPr>
        </p:pic>
      </p:grp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DFD97409-E049-4A1D-B266-ECD18D762ED6}"/>
              </a:ext>
            </a:extLst>
          </p:cNvPr>
          <p:cNvSpPr/>
          <p:nvPr/>
        </p:nvSpPr>
        <p:spPr>
          <a:xfrm>
            <a:off x="783045" y="1079475"/>
            <a:ext cx="9663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spc="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 sz="1400" dirty="0">
              <a:solidFill>
                <a:srgbClr val="002060"/>
              </a:solidFill>
            </a:endParaRPr>
          </a:p>
          <a:p>
            <a:pPr algn="ctr">
              <a:defRPr sz="1400" b="1" i="0" u="none" strike="noStrike" kern="1200" spc="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400" dirty="0">
                <a:solidFill>
                  <a:srgbClr val="002060"/>
                </a:solidFill>
              </a:rPr>
              <a:t>Структура исследователей по полу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5DEB1F4-E51E-468B-8730-A39B0E3AF538}"/>
              </a:ext>
            </a:extLst>
          </p:cNvPr>
          <p:cNvGrpSpPr/>
          <p:nvPr/>
        </p:nvGrpSpPr>
        <p:grpSpPr>
          <a:xfrm>
            <a:off x="844390" y="1559038"/>
            <a:ext cx="2899448" cy="1928864"/>
            <a:chOff x="844391" y="2907860"/>
            <a:chExt cx="2899448" cy="1928864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C9377AE-D081-4EAF-A315-D96C53753EDE}"/>
                </a:ext>
              </a:extLst>
            </p:cNvPr>
            <p:cNvSpPr/>
            <p:nvPr/>
          </p:nvSpPr>
          <p:spPr>
            <a:xfrm>
              <a:off x="844391" y="3170937"/>
              <a:ext cx="872071" cy="1665787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7BBD5B-69BF-4D0F-8635-B8ED7BA84787}"/>
                </a:ext>
              </a:extLst>
            </p:cNvPr>
            <p:cNvSpPr txBox="1"/>
            <p:nvPr/>
          </p:nvSpPr>
          <p:spPr>
            <a:xfrm rot="16200000">
              <a:off x="651250" y="3657994"/>
              <a:ext cx="14510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spc="-4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368</a:t>
              </a:r>
              <a:r>
                <a:rPr lang="ru-RU" sz="4000" b="1" spc="-4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,</a:t>
              </a:r>
              <a:r>
                <a:rPr lang="en-US" sz="4000" b="1" spc="-4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9</a:t>
              </a:r>
              <a:endParaRPr lang="ru-RU" sz="4000" b="1" spc="-4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C5AA033-52C5-4AFB-965C-1FCF7D177645}"/>
                </a:ext>
              </a:extLst>
            </p:cNvPr>
            <p:cNvSpPr txBox="1"/>
            <p:nvPr/>
          </p:nvSpPr>
          <p:spPr>
            <a:xfrm>
              <a:off x="1818332" y="3523349"/>
              <a:ext cx="10615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spc="-40" dirty="0">
                  <a:latin typeface="Century Gothic" panose="020B0502020202020204" pitchFamily="34" charset="0"/>
                </a:rPr>
                <a:t>215,1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1F83161-C683-4266-ABC4-6BF70345B3F7}"/>
                </a:ext>
              </a:extLst>
            </p:cNvPr>
            <p:cNvSpPr txBox="1"/>
            <p:nvPr/>
          </p:nvSpPr>
          <p:spPr>
            <a:xfrm>
              <a:off x="1818332" y="4263263"/>
              <a:ext cx="10615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spc="-40" dirty="0">
                  <a:latin typeface="Century Gothic" panose="020B0502020202020204" pitchFamily="34" charset="0"/>
                </a:rPr>
                <a:t>153,9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A56B62B-7769-4282-99BF-3A1B3244543B}"/>
                </a:ext>
              </a:extLst>
            </p:cNvPr>
            <p:cNvSpPr txBox="1"/>
            <p:nvPr/>
          </p:nvSpPr>
          <p:spPr>
            <a:xfrm>
              <a:off x="1830780" y="3316179"/>
              <a:ext cx="9678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spc="-40" dirty="0">
                  <a:latin typeface="Century Gothic" panose="020B0502020202020204" pitchFamily="34" charset="0"/>
                </a:rPr>
                <a:t>Мужчины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328C6AD-26B5-4220-929B-320D63C152E5}"/>
                </a:ext>
              </a:extLst>
            </p:cNvPr>
            <p:cNvSpPr txBox="1"/>
            <p:nvPr/>
          </p:nvSpPr>
          <p:spPr>
            <a:xfrm>
              <a:off x="1830780" y="4056092"/>
              <a:ext cx="10592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spc="-40" dirty="0">
                  <a:latin typeface="Century Gothic" panose="020B0502020202020204" pitchFamily="34" charset="0"/>
                </a:rPr>
                <a:t>Женщины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5F2F3F1-AC53-4113-9DCD-4E38F5EE74CC}"/>
                </a:ext>
              </a:extLst>
            </p:cNvPr>
            <p:cNvSpPr txBox="1"/>
            <p:nvPr/>
          </p:nvSpPr>
          <p:spPr>
            <a:xfrm rot="16200000">
              <a:off x="344609" y="3916499"/>
              <a:ext cx="13929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-40" dirty="0">
                  <a:latin typeface="Century Gothic" panose="020B0502020202020204" pitchFamily="34" charset="0"/>
                </a:rPr>
                <a:t>Всего, тыс. чел.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4D22BA6-4F38-4EFA-BFD4-8FAB2F56D0AE}"/>
                </a:ext>
              </a:extLst>
            </p:cNvPr>
            <p:cNvSpPr txBox="1"/>
            <p:nvPr/>
          </p:nvSpPr>
          <p:spPr>
            <a:xfrm>
              <a:off x="2123481" y="2907860"/>
              <a:ext cx="6194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spc="-40" dirty="0">
                  <a:latin typeface="Century Gothic" panose="020B0502020202020204" pitchFamily="34" charset="0"/>
                </a:rPr>
                <a:t>2010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C6A2585-9144-4656-8CCE-5302805ABA00}"/>
                </a:ext>
              </a:extLst>
            </p:cNvPr>
            <p:cNvSpPr txBox="1"/>
            <p:nvPr/>
          </p:nvSpPr>
          <p:spPr>
            <a:xfrm>
              <a:off x="2873408" y="3653977"/>
              <a:ext cx="87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b="1" i="1" spc="-40" dirty="0">
                  <a:solidFill>
                    <a:srgbClr val="4F4B68"/>
                  </a:solidFill>
                  <a:latin typeface="Century Gothic" panose="020B0502020202020204" pitchFamily="34" charset="0"/>
                </a:rPr>
                <a:t>58,3 %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C8BD1D4-F4D5-42CC-A3A7-47230FF913BB}"/>
                </a:ext>
              </a:extLst>
            </p:cNvPr>
            <p:cNvSpPr txBox="1"/>
            <p:nvPr/>
          </p:nvSpPr>
          <p:spPr>
            <a:xfrm>
              <a:off x="2873408" y="4393891"/>
              <a:ext cx="87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b="1" i="1" spc="-40" dirty="0">
                  <a:solidFill>
                    <a:srgbClr val="4F4B68"/>
                  </a:solidFill>
                  <a:latin typeface="Century Gothic" panose="020B0502020202020204" pitchFamily="34" charset="0"/>
                </a:rPr>
                <a:t>41,7 %</a:t>
              </a: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394DD5E-4F49-48EE-9B6B-0C720C085DFE}"/>
              </a:ext>
            </a:extLst>
          </p:cNvPr>
          <p:cNvGrpSpPr/>
          <p:nvPr/>
        </p:nvGrpSpPr>
        <p:grpSpPr>
          <a:xfrm>
            <a:off x="4110105" y="1559038"/>
            <a:ext cx="2929594" cy="1888672"/>
            <a:chOff x="844391" y="2907860"/>
            <a:chExt cx="2929594" cy="1888672"/>
          </a:xfrm>
        </p:grpSpPr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83960628-F8A3-4809-8171-092AF994051E}"/>
                </a:ext>
              </a:extLst>
            </p:cNvPr>
            <p:cNvSpPr/>
            <p:nvPr/>
          </p:nvSpPr>
          <p:spPr>
            <a:xfrm>
              <a:off x="844391" y="3170937"/>
              <a:ext cx="872071" cy="1625595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A15BBDC-438A-4A68-8BF6-44E2CE69B5E7}"/>
                </a:ext>
              </a:extLst>
            </p:cNvPr>
            <p:cNvSpPr txBox="1"/>
            <p:nvPr/>
          </p:nvSpPr>
          <p:spPr>
            <a:xfrm rot="16200000">
              <a:off x="651250" y="3657994"/>
              <a:ext cx="14510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spc="-4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346,5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305EBDD-ECA8-4BEF-8913-523648F12C2E}"/>
                </a:ext>
              </a:extLst>
            </p:cNvPr>
            <p:cNvSpPr txBox="1"/>
            <p:nvPr/>
          </p:nvSpPr>
          <p:spPr>
            <a:xfrm>
              <a:off x="1818332" y="3523349"/>
              <a:ext cx="10615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spc="-40" dirty="0">
                  <a:latin typeface="Century Gothic" panose="020B0502020202020204" pitchFamily="34" charset="0"/>
                </a:rPr>
                <a:t>212,1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39EBBF7-2316-4E59-8368-25B2EE069CB2}"/>
                </a:ext>
              </a:extLst>
            </p:cNvPr>
            <p:cNvSpPr txBox="1"/>
            <p:nvPr/>
          </p:nvSpPr>
          <p:spPr>
            <a:xfrm>
              <a:off x="1818332" y="4263263"/>
              <a:ext cx="10615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spc="-40" dirty="0">
                  <a:latin typeface="Century Gothic" panose="020B0502020202020204" pitchFamily="34" charset="0"/>
                </a:rPr>
                <a:t>134,4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2C7B350-83E1-4F80-B161-DF3D10DE8C62}"/>
                </a:ext>
              </a:extLst>
            </p:cNvPr>
            <p:cNvSpPr txBox="1"/>
            <p:nvPr/>
          </p:nvSpPr>
          <p:spPr>
            <a:xfrm>
              <a:off x="1830780" y="3316179"/>
              <a:ext cx="9678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spc="-40" dirty="0">
                  <a:latin typeface="Century Gothic" panose="020B0502020202020204" pitchFamily="34" charset="0"/>
                </a:rPr>
                <a:t>Мужчины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FA6A002-BDEE-4373-96FB-B654EE90F833}"/>
                </a:ext>
              </a:extLst>
            </p:cNvPr>
            <p:cNvSpPr txBox="1"/>
            <p:nvPr/>
          </p:nvSpPr>
          <p:spPr>
            <a:xfrm>
              <a:off x="1830780" y="4056092"/>
              <a:ext cx="10592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spc="-40" dirty="0">
                  <a:latin typeface="Century Gothic" panose="020B0502020202020204" pitchFamily="34" charset="0"/>
                </a:rPr>
                <a:t>Женщины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224EF69-DF34-4C1C-99C3-4FF51DDAA75C}"/>
                </a:ext>
              </a:extLst>
            </p:cNvPr>
            <p:cNvSpPr txBox="1"/>
            <p:nvPr/>
          </p:nvSpPr>
          <p:spPr>
            <a:xfrm rot="16200000">
              <a:off x="338386" y="3916497"/>
              <a:ext cx="1392916" cy="277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-40" dirty="0">
                  <a:latin typeface="Century Gothic" panose="020B0502020202020204" pitchFamily="34" charset="0"/>
                </a:rPr>
                <a:t>Всего, тыс. чел.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50DD770-8207-4BB7-8B15-A04B31772E55}"/>
                </a:ext>
              </a:extLst>
            </p:cNvPr>
            <p:cNvSpPr txBox="1"/>
            <p:nvPr/>
          </p:nvSpPr>
          <p:spPr>
            <a:xfrm>
              <a:off x="2123481" y="2907860"/>
              <a:ext cx="6194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spc="-40" dirty="0">
                  <a:latin typeface="Century Gothic" panose="020B0502020202020204" pitchFamily="34" charset="0"/>
                </a:rPr>
                <a:t>2020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9405ACE-DC6A-4BD2-91DA-20DBF8799A69}"/>
                </a:ext>
              </a:extLst>
            </p:cNvPr>
            <p:cNvSpPr txBox="1"/>
            <p:nvPr/>
          </p:nvSpPr>
          <p:spPr>
            <a:xfrm>
              <a:off x="2903554" y="3653977"/>
              <a:ext cx="87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b="1" i="1" spc="-40" dirty="0">
                  <a:solidFill>
                    <a:srgbClr val="4F4B68"/>
                  </a:solidFill>
                  <a:latin typeface="Century Gothic" panose="020B0502020202020204" pitchFamily="34" charset="0"/>
                </a:rPr>
                <a:t>61,2 %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E996CDF-D74C-4764-80B5-6D34B6C727D9}"/>
                </a:ext>
              </a:extLst>
            </p:cNvPr>
            <p:cNvSpPr txBox="1"/>
            <p:nvPr/>
          </p:nvSpPr>
          <p:spPr>
            <a:xfrm>
              <a:off x="2903554" y="4393891"/>
              <a:ext cx="87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b="1" i="1" spc="-40" dirty="0">
                  <a:solidFill>
                    <a:srgbClr val="4F4B68"/>
                  </a:solidFill>
                  <a:latin typeface="Century Gothic" panose="020B0502020202020204" pitchFamily="34" charset="0"/>
                </a:rPr>
                <a:t>38,8 %</a:t>
              </a: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D2C8C299-F3A2-4A62-BD0E-BF1519A36E45}"/>
              </a:ext>
            </a:extLst>
          </p:cNvPr>
          <p:cNvGrpSpPr/>
          <p:nvPr/>
        </p:nvGrpSpPr>
        <p:grpSpPr>
          <a:xfrm>
            <a:off x="7516497" y="1559038"/>
            <a:ext cx="2929594" cy="1878624"/>
            <a:chOff x="844391" y="2907860"/>
            <a:chExt cx="2929594" cy="1878624"/>
          </a:xfrm>
        </p:grpSpPr>
        <p:sp>
          <p:nvSpPr>
            <p:cNvPr id="115" name="Прямоугольник 114">
              <a:extLst>
                <a:ext uri="{FF2B5EF4-FFF2-40B4-BE49-F238E27FC236}">
                  <a16:creationId xmlns:a16="http://schemas.microsoft.com/office/drawing/2014/main" id="{643A5A8C-E8C4-4CAB-9A85-2A66297C7C8F}"/>
                </a:ext>
              </a:extLst>
            </p:cNvPr>
            <p:cNvSpPr/>
            <p:nvPr/>
          </p:nvSpPr>
          <p:spPr>
            <a:xfrm>
              <a:off x="844391" y="3170938"/>
              <a:ext cx="872071" cy="1615546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029CE8D-C4FC-491B-B2E5-0A7593BA479B}"/>
                </a:ext>
              </a:extLst>
            </p:cNvPr>
            <p:cNvSpPr txBox="1"/>
            <p:nvPr/>
          </p:nvSpPr>
          <p:spPr>
            <a:xfrm rot="16200000">
              <a:off x="651250" y="3657994"/>
              <a:ext cx="14510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spc="-4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340,7</a:t>
              </a:r>
              <a:endParaRPr lang="ru-RU" sz="4400" b="1" spc="-4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11E98F1-6948-4B08-9EDF-2A4DDE50D556}"/>
                </a:ext>
              </a:extLst>
            </p:cNvPr>
            <p:cNvSpPr txBox="1"/>
            <p:nvPr/>
          </p:nvSpPr>
          <p:spPr>
            <a:xfrm>
              <a:off x="1818332" y="3523349"/>
              <a:ext cx="10615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spc="-40" dirty="0">
                  <a:latin typeface="Century Gothic" panose="020B0502020202020204" pitchFamily="34" charset="0"/>
                </a:rPr>
                <a:t>209,3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27C401C6-E8A9-40D1-9A47-024EF6053031}"/>
                </a:ext>
              </a:extLst>
            </p:cNvPr>
            <p:cNvSpPr txBox="1"/>
            <p:nvPr/>
          </p:nvSpPr>
          <p:spPr>
            <a:xfrm>
              <a:off x="1818332" y="4263263"/>
              <a:ext cx="10615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spc="-40" dirty="0">
                  <a:latin typeface="Century Gothic" panose="020B0502020202020204" pitchFamily="34" charset="0"/>
                </a:rPr>
                <a:t>131,4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40A0DA3-2E46-45FE-ADD5-3D5BF80AA392}"/>
                </a:ext>
              </a:extLst>
            </p:cNvPr>
            <p:cNvSpPr txBox="1"/>
            <p:nvPr/>
          </p:nvSpPr>
          <p:spPr>
            <a:xfrm>
              <a:off x="1830780" y="3316179"/>
              <a:ext cx="9678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spc="-40" dirty="0">
                  <a:latin typeface="Century Gothic" panose="020B0502020202020204" pitchFamily="34" charset="0"/>
                </a:rPr>
                <a:t>Мужчины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5537530-FF39-4164-9004-0B8F9DAACC25}"/>
                </a:ext>
              </a:extLst>
            </p:cNvPr>
            <p:cNvSpPr txBox="1"/>
            <p:nvPr/>
          </p:nvSpPr>
          <p:spPr>
            <a:xfrm>
              <a:off x="1830780" y="4056092"/>
              <a:ext cx="10592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spc="-40" dirty="0">
                  <a:latin typeface="Century Gothic" panose="020B0502020202020204" pitchFamily="34" charset="0"/>
                </a:rPr>
                <a:t>Женщины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B0273CB-7676-42C0-9205-0EB4C8104082}"/>
                </a:ext>
              </a:extLst>
            </p:cNvPr>
            <p:cNvSpPr txBox="1"/>
            <p:nvPr/>
          </p:nvSpPr>
          <p:spPr>
            <a:xfrm rot="16200000">
              <a:off x="226492" y="3819914"/>
              <a:ext cx="1580499" cy="28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-40" dirty="0">
                  <a:latin typeface="Century Gothic" panose="020B0502020202020204" pitchFamily="34" charset="0"/>
                </a:rPr>
                <a:t>Всего, тыс. чел.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42BBE91E-E060-4641-ACCD-614426C1C72D}"/>
                </a:ext>
              </a:extLst>
            </p:cNvPr>
            <p:cNvSpPr txBox="1"/>
            <p:nvPr/>
          </p:nvSpPr>
          <p:spPr>
            <a:xfrm>
              <a:off x="2123481" y="2907860"/>
              <a:ext cx="6194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spc="-40" dirty="0">
                  <a:latin typeface="Century Gothic" panose="020B0502020202020204" pitchFamily="34" charset="0"/>
                </a:rPr>
                <a:t>2022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AAF35E78-B6D0-44B5-94E4-6DD8977F7120}"/>
                </a:ext>
              </a:extLst>
            </p:cNvPr>
            <p:cNvSpPr txBox="1"/>
            <p:nvPr/>
          </p:nvSpPr>
          <p:spPr>
            <a:xfrm>
              <a:off x="2903554" y="3653977"/>
              <a:ext cx="87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b="1" i="1" spc="-40" dirty="0">
                  <a:solidFill>
                    <a:srgbClr val="4F4B68"/>
                  </a:solidFill>
                  <a:latin typeface="Century Gothic" panose="020B0502020202020204" pitchFamily="34" charset="0"/>
                </a:rPr>
                <a:t>61,4 %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55E46436-DFEF-45B4-BD12-306FCA43C2D0}"/>
                </a:ext>
              </a:extLst>
            </p:cNvPr>
            <p:cNvSpPr txBox="1"/>
            <p:nvPr/>
          </p:nvSpPr>
          <p:spPr>
            <a:xfrm>
              <a:off x="2903554" y="4393891"/>
              <a:ext cx="87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b="1" i="1" spc="-40" dirty="0">
                  <a:solidFill>
                    <a:srgbClr val="4F4B68"/>
                  </a:solidFill>
                  <a:latin typeface="Century Gothic" panose="020B0502020202020204" pitchFamily="34" charset="0"/>
                </a:rPr>
                <a:t>38,6 %</a:t>
              </a:r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F59FB30E-6BBB-4CAD-A0AA-B65033384132}"/>
              </a:ext>
            </a:extLst>
          </p:cNvPr>
          <p:cNvSpPr/>
          <p:nvPr/>
        </p:nvSpPr>
        <p:spPr>
          <a:xfrm>
            <a:off x="986293" y="1076098"/>
            <a:ext cx="956224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Численность исследователей в 2010, 2020 и 2022 гг. </a:t>
            </a:r>
          </a:p>
        </p:txBody>
      </p:sp>
      <p:grpSp>
        <p:nvGrpSpPr>
          <p:cNvPr id="69" name="Рисунок 652">
            <a:extLst>
              <a:ext uri="{FF2B5EF4-FFF2-40B4-BE49-F238E27FC236}">
                <a16:creationId xmlns:a16="http://schemas.microsoft.com/office/drawing/2014/main" id="{8409603E-9EDE-496F-A3BD-B6B10132991C}"/>
              </a:ext>
            </a:extLst>
          </p:cNvPr>
          <p:cNvGrpSpPr/>
          <p:nvPr/>
        </p:nvGrpSpPr>
        <p:grpSpPr>
          <a:xfrm>
            <a:off x="664073" y="1007467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75" name="Полилиния: фигура 48">
              <a:extLst>
                <a:ext uri="{FF2B5EF4-FFF2-40B4-BE49-F238E27FC236}">
                  <a16:creationId xmlns:a16="http://schemas.microsoft.com/office/drawing/2014/main" id="{F75A8F2F-7A83-4796-BE0D-2765854CA14E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: фигура 50">
              <a:extLst>
                <a:ext uri="{FF2B5EF4-FFF2-40B4-BE49-F238E27FC236}">
                  <a16:creationId xmlns:a16="http://schemas.microsoft.com/office/drawing/2014/main" id="{692283EC-B559-4322-A075-2E9CC3E366CF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: фигура 51">
              <a:extLst>
                <a:ext uri="{FF2B5EF4-FFF2-40B4-BE49-F238E27FC236}">
                  <a16:creationId xmlns:a16="http://schemas.microsoft.com/office/drawing/2014/main" id="{3B4E7883-8257-4111-BEFD-CA50919CF97E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868687" y="3542176"/>
            <a:ext cx="9410376" cy="1336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В последнее десятилетие в России наблюдались изменения государственной научно-технической политики: определялись направления приоритетного развития науки, происходила смена целевых ориентиров —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ru-RU" sz="1200" dirty="0">
                <a:latin typeface="Century Gothic" panose="020B0502020202020204" pitchFamily="34" charset="0"/>
              </a:rPr>
              <a:t>от численного количества научных работников к их качественному составу при возрастании требований к результативности деятельности ученых и научных коллективов. Политика государства стала ориентироваться на реализацию масштабных проектов, способствующих научно-технологическому прорыву в отдельных областях знаний, повышению качества жизни населения. 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При этом наблюдалось сокращение кадрового исследовательского потенциала с 2010 г. по 2022 г. на </a:t>
            </a:r>
            <a:r>
              <a:rPr lang="ru-RU" sz="1200" b="1" dirty="0">
                <a:latin typeface="Century Gothic" panose="020B0502020202020204" pitchFamily="34" charset="0"/>
              </a:rPr>
              <a:t>7,8%.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13380434-2EC3-436E-A576-EFE4375C3E51}"/>
              </a:ext>
            </a:extLst>
          </p:cNvPr>
          <p:cNvCxnSpPr>
            <a:cxnSpLocks/>
          </p:cNvCxnSpPr>
          <p:nvPr/>
        </p:nvCxnSpPr>
        <p:spPr>
          <a:xfrm>
            <a:off x="852422" y="3671763"/>
            <a:ext cx="16265" cy="120667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607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C18C997-A7B9-4A96-88D2-05DF6D9252C8}"/>
              </a:ext>
            </a:extLst>
          </p:cNvPr>
          <p:cNvGrpSpPr/>
          <p:nvPr/>
        </p:nvGrpSpPr>
        <p:grpSpPr>
          <a:xfrm>
            <a:off x="4983956" y="7238716"/>
            <a:ext cx="939800" cy="237869"/>
            <a:chOff x="4969352" y="7238716"/>
            <a:chExt cx="939800" cy="237869"/>
          </a:xfrm>
        </p:grpSpPr>
        <p:sp>
          <p:nvSpPr>
            <p:cNvPr id="31" name="Номер слайда 2">
              <a:extLst>
                <a:ext uri="{FF2B5EF4-FFF2-40B4-BE49-F238E27FC236}">
                  <a16:creationId xmlns:a16="http://schemas.microsoft.com/office/drawing/2014/main" id="{87081062-7D40-4293-A096-BF7C86BE69AA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32014" y="7238716"/>
              <a:ext cx="439874" cy="237869"/>
            </a:xfrm>
            <a:prstGeom prst="rect">
              <a:avLst/>
            </a:prstGeom>
            <a:ln>
              <a:noFill/>
            </a:ln>
          </p:spPr>
          <p:txBody>
            <a:bodyPr vert="horz" lIns="100687" tIns="50343" rIns="118921" bIns="50343" rtlCol="0" anchor="ctr"/>
            <a:lstStyle>
              <a:defPPr>
                <a:defRPr lang="ru-RU"/>
              </a:defPPr>
              <a:lvl1pPr marL="0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42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84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266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688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7109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53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95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375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25C68B6-61C2-468F-89AB-4B9F7531AA68}" type="slidenum">
                <a:rPr lang="ru-RU" sz="1101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latin typeface="Century Gothic" panose="020B0502020202020204" pitchFamily="34" charset="0"/>
                  <a:cs typeface="Gotham Pro" panose="02000503040000020004" pitchFamily="2" charset="0"/>
                </a:rPr>
                <a:pPr algn="ctr"/>
                <a:t>3</a:t>
              </a:fld>
              <a:endParaRPr lang="ru-RU" sz="110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endParaRPr>
            </a:p>
          </p:txBody>
        </p: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4C69AFF-A7D1-4EDB-B468-2B3A96A79998}"/>
                </a:ext>
              </a:extLst>
            </p:cNvPr>
            <p:cNvCxnSpPr/>
            <p:nvPr/>
          </p:nvCxnSpPr>
          <p:spPr>
            <a:xfrm>
              <a:off x="5607527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5C97D6A3-9A51-4DAF-AAC0-48E27E1AE07F}"/>
                </a:ext>
              </a:extLst>
            </p:cNvPr>
            <p:cNvCxnSpPr/>
            <p:nvPr/>
          </p:nvCxnSpPr>
          <p:spPr>
            <a:xfrm>
              <a:off x="4969352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FA906A5-ED2F-415F-A7AB-B310AEA06711}"/>
              </a:ext>
            </a:extLst>
          </p:cNvPr>
          <p:cNvGrpSpPr/>
          <p:nvPr/>
        </p:nvGrpSpPr>
        <p:grpSpPr>
          <a:xfrm>
            <a:off x="-1" y="392943"/>
            <a:ext cx="10908758" cy="429506"/>
            <a:chOff x="-1" y="392943"/>
            <a:chExt cx="10908758" cy="429506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BE01AE03-95F7-469A-80F2-1D3519C112FA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652048"/>
              <a:ext cx="9777321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5A84CC96-8DD4-40FA-86A1-88799CCEE808}"/>
                </a:ext>
              </a:extLst>
            </p:cNvPr>
            <p:cNvSpPr/>
            <p:nvPr/>
          </p:nvSpPr>
          <p:spPr>
            <a:xfrm>
              <a:off x="1580364" y="392943"/>
              <a:ext cx="772539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ln w="0"/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Gotham Pro" panose="02000503040000020004" pitchFamily="2" charset="0"/>
                </a:rPr>
                <a:t>ВОСПРОИЗВОДСТВО ЧЕЛОВЕЧЕСКОГО ПОТЕНЦИАЛА  в СФЕРЕ НАУКИ В УСЛОВИЯХ ТЕХНОЛОГИЧЕСКИХ ИЗМЕНЕНИЙ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FB076DCA-8E62-474D-8E1B-474EBB40BCD5}"/>
                </a:ext>
              </a:extLst>
            </p:cNvPr>
            <p:cNvSpPr/>
            <p:nvPr/>
          </p:nvSpPr>
          <p:spPr>
            <a:xfrm>
              <a:off x="-1" y="643959"/>
              <a:ext cx="424213" cy="178490"/>
            </a:xfrm>
            <a:prstGeom prst="rect">
              <a:avLst/>
            </a:prstGeom>
            <a:solidFill>
              <a:srgbClr val="2A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36434707-7760-4A23-BA76-9C4D52A3EED6}"/>
                </a:ext>
              </a:extLst>
            </p:cNvPr>
            <p:cNvGrpSpPr/>
            <p:nvPr/>
          </p:nvGrpSpPr>
          <p:grpSpPr>
            <a:xfrm>
              <a:off x="9533381" y="400175"/>
              <a:ext cx="1375376" cy="340630"/>
              <a:chOff x="9533381" y="400175"/>
              <a:chExt cx="1375376" cy="340630"/>
            </a:xfrm>
          </p:grpSpPr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582DE569-9313-444F-9C1C-257D36A94CFC}"/>
                  </a:ext>
                </a:extLst>
              </p:cNvPr>
              <p:cNvSpPr/>
              <p:nvPr/>
            </p:nvSpPr>
            <p:spPr>
              <a:xfrm>
                <a:off x="9533381" y="474544"/>
                <a:ext cx="244097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8EB4C56B-61F1-4640-88C1-8B0F1726DE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21788" y="400175"/>
                <a:ext cx="408216" cy="340630"/>
              </a:xfrm>
              <a:prstGeom prst="rect">
                <a:avLst/>
              </a:prstGeom>
            </p:spPr>
          </p:pic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FCD89109-5488-44AC-922D-902C4272863B}"/>
                  </a:ext>
                </a:extLst>
              </p:cNvPr>
              <p:cNvSpPr/>
              <p:nvPr/>
            </p:nvSpPr>
            <p:spPr>
              <a:xfrm>
                <a:off x="10483360" y="474544"/>
                <a:ext cx="424353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7E7D9A9-2DF0-46BB-B1DB-61CDA0783A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3360" y="652048"/>
                <a:ext cx="425397" cy="0"/>
              </a:xfrm>
              <a:prstGeom prst="line">
                <a:avLst/>
              </a:prstGeom>
              <a:ln w="12700">
                <a:solidFill>
                  <a:srgbClr val="2A59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60" name="Диаграмма 59">
            <a:extLst>
              <a:ext uri="{FF2B5EF4-FFF2-40B4-BE49-F238E27FC236}">
                <a16:creationId xmlns:a16="http://schemas.microsoft.com/office/drawing/2014/main" id="{DD6D7570-1DAB-4195-A6A2-336499F67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147861"/>
              </p:ext>
            </p:extLst>
          </p:nvPr>
        </p:nvGraphicFramePr>
        <p:xfrm>
          <a:off x="292825" y="2652143"/>
          <a:ext cx="2898751" cy="1756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495162" y="3979307"/>
            <a:ext cx="2092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pc="-40" dirty="0">
                <a:solidFill>
                  <a:srgbClr val="002060"/>
                </a:solidFill>
                <a:latin typeface="Century Gothic" panose="020B0502020202020204" pitchFamily="34" charset="0"/>
              </a:rPr>
              <a:t>36,1</a:t>
            </a:r>
            <a:r>
              <a:rPr lang="ru-RU" sz="1600" b="1" spc="-40" dirty="0">
                <a:solidFill>
                  <a:srgbClr val="002060"/>
                </a:solidFill>
                <a:latin typeface="Century Gothic" panose="020B0502020202020204" pitchFamily="34" charset="0"/>
              </a:rPr>
              <a:t> %</a:t>
            </a:r>
            <a:br>
              <a:rPr lang="ru-RU" sz="1600" b="1" spc="-4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200" spc="-40" dirty="0">
                <a:solidFill>
                  <a:srgbClr val="002060"/>
                </a:solidFill>
                <a:latin typeface="Century Gothic" panose="020B0502020202020204" pitchFamily="34" charset="0"/>
              </a:rPr>
              <a:t>Доля женщин в структуре </a:t>
            </a:r>
            <a:br>
              <a:rPr lang="ru-RU" sz="1200" spc="-4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200" spc="-40" dirty="0">
                <a:solidFill>
                  <a:srgbClr val="002060"/>
                </a:solidFill>
                <a:latin typeface="Century Gothic" panose="020B0502020202020204" pitchFamily="34" charset="0"/>
              </a:rPr>
              <a:t>исследователей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1604351" y="3163036"/>
            <a:ext cx="72840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spc="-40" dirty="0">
                <a:latin typeface="Century Gothic" panose="020B0502020202020204" pitchFamily="34" charset="0"/>
              </a:rPr>
              <a:t>76,0</a:t>
            </a:r>
            <a:br>
              <a:rPr lang="ru-RU" sz="2000" b="1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Всего,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тыс. чел.</a:t>
            </a:r>
          </a:p>
          <a:p>
            <a:pPr algn="ctr"/>
            <a:endParaRPr lang="ru-RU" sz="2000" b="1" spc="-40" dirty="0"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903271" y="2414082"/>
            <a:ext cx="2130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spc="-40" dirty="0">
                <a:latin typeface="Century Gothic" panose="020B0502020202020204" pitchFamily="34" charset="0"/>
              </a:rPr>
              <a:t>2005</a:t>
            </a:r>
            <a:endParaRPr lang="ru-RU" sz="900" spc="-40" dirty="0"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483397" y="3271478"/>
            <a:ext cx="9303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spc="-40" dirty="0">
                <a:latin typeface="Century Gothic" panose="020B0502020202020204" pitchFamily="34" charset="0"/>
              </a:rPr>
              <a:t>Женщины,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тыс. чел.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9903" y="1470506"/>
            <a:ext cx="465567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300" b="1" i="0" u="none" strike="noStrike" kern="1200" spc="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300" b="1" dirty="0">
                <a:solidFill>
                  <a:srgbClr val="002060"/>
                </a:solidFill>
              </a:rPr>
              <a:t>Исследователи с ученой степенью </a:t>
            </a:r>
            <a:br>
              <a:rPr lang="ru-RU" sz="1300" b="1" dirty="0">
                <a:solidFill>
                  <a:srgbClr val="002060"/>
                </a:solidFill>
              </a:rPr>
            </a:br>
            <a:r>
              <a:rPr lang="ru-RU" sz="1300" b="1" dirty="0">
                <a:solidFill>
                  <a:srgbClr val="002060"/>
                </a:solidFill>
              </a:rPr>
              <a:t>кандидата наук</a:t>
            </a:r>
          </a:p>
        </p:txBody>
      </p:sp>
      <p:graphicFrame>
        <p:nvGraphicFramePr>
          <p:cNvPr id="74" name="Диаграмма 73">
            <a:extLst>
              <a:ext uri="{FF2B5EF4-FFF2-40B4-BE49-F238E27FC236}">
                <a16:creationId xmlns:a16="http://schemas.microsoft.com/office/drawing/2014/main" id="{DD6D7570-1DAB-4195-A6A2-336499F67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0251844"/>
              </p:ext>
            </p:extLst>
          </p:nvPr>
        </p:nvGraphicFramePr>
        <p:xfrm>
          <a:off x="2774066" y="2143281"/>
          <a:ext cx="2898751" cy="1756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2976403" y="3470445"/>
            <a:ext cx="2092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pc="-40" dirty="0">
                <a:solidFill>
                  <a:srgbClr val="FF0000"/>
                </a:solidFill>
                <a:latin typeface="Century Gothic" panose="020B0502020202020204" pitchFamily="34" charset="0"/>
              </a:rPr>
              <a:t>43,1</a:t>
            </a:r>
            <a:r>
              <a:rPr lang="ru-RU" sz="1600" b="1" spc="-40" dirty="0">
                <a:solidFill>
                  <a:srgbClr val="FF0000"/>
                </a:solidFill>
                <a:latin typeface="Century Gothic" panose="020B0502020202020204" pitchFamily="34" charset="0"/>
              </a:rPr>
              <a:t> %</a:t>
            </a:r>
            <a:br>
              <a:rPr lang="ru-RU" sz="1600" b="1" spc="-4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200" spc="-40" dirty="0">
                <a:solidFill>
                  <a:srgbClr val="002060"/>
                </a:solidFill>
                <a:latin typeface="Century Gothic" panose="020B0502020202020204" pitchFamily="34" charset="0"/>
              </a:rPr>
              <a:t>Доля женщин в структуре </a:t>
            </a:r>
            <a:br>
              <a:rPr lang="ru-RU" sz="1200" spc="-4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200" spc="-40" dirty="0">
                <a:solidFill>
                  <a:srgbClr val="002060"/>
                </a:solidFill>
                <a:latin typeface="Century Gothic" panose="020B0502020202020204" pitchFamily="34" charset="0"/>
              </a:rPr>
              <a:t>исследователей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4085592" y="2654174"/>
            <a:ext cx="72840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spc="-40" dirty="0">
                <a:latin typeface="Century Gothic" panose="020B0502020202020204" pitchFamily="34" charset="0"/>
              </a:rPr>
              <a:t>71,9</a:t>
            </a:r>
            <a:br>
              <a:rPr lang="ru-RU" sz="2000" b="1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Всего,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тыс. чел.</a:t>
            </a:r>
          </a:p>
          <a:p>
            <a:pPr algn="ctr"/>
            <a:endParaRPr lang="ru-RU" sz="2000" b="1" spc="-40" dirty="0"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3384512" y="1905220"/>
            <a:ext cx="2130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spc="-40" dirty="0">
                <a:latin typeface="Century Gothic" panose="020B0502020202020204" pitchFamily="34" charset="0"/>
              </a:rPr>
              <a:t>2022</a:t>
            </a:r>
            <a:endParaRPr lang="ru-RU" sz="900" spc="-40" dirty="0"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2912602" y="2846286"/>
            <a:ext cx="9303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spc="-40" dirty="0">
                <a:latin typeface="Century Gothic" panose="020B0502020202020204" pitchFamily="34" charset="0"/>
              </a:rPr>
              <a:t>Женщины,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тыс. чел.</a:t>
            </a:r>
          </a:p>
        </p:txBody>
      </p:sp>
      <p:sp>
        <p:nvSpPr>
          <p:cNvPr id="4" name="Овал 3"/>
          <p:cNvSpPr/>
          <p:nvPr/>
        </p:nvSpPr>
        <p:spPr>
          <a:xfrm>
            <a:off x="1367134" y="3790783"/>
            <a:ext cx="274677" cy="274677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75" y="3841980"/>
            <a:ext cx="216194" cy="216194"/>
          </a:xfrm>
          <a:prstGeom prst="rect">
            <a:avLst/>
          </a:prstGeom>
        </p:spPr>
      </p:pic>
      <p:sp>
        <p:nvSpPr>
          <p:cNvPr id="80" name="Овал 79"/>
          <p:cNvSpPr/>
          <p:nvPr/>
        </p:nvSpPr>
        <p:spPr>
          <a:xfrm>
            <a:off x="4056351" y="3468040"/>
            <a:ext cx="274677" cy="274677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592" y="3519237"/>
            <a:ext cx="216194" cy="216194"/>
          </a:xfrm>
          <a:prstGeom prst="rect">
            <a:avLst/>
          </a:prstGeom>
        </p:spPr>
      </p:pic>
      <p:graphicFrame>
        <p:nvGraphicFramePr>
          <p:cNvPr id="84" name="Диаграмма 83">
            <a:extLst>
              <a:ext uri="{FF2B5EF4-FFF2-40B4-BE49-F238E27FC236}">
                <a16:creationId xmlns:a16="http://schemas.microsoft.com/office/drawing/2014/main" id="{DD6D7570-1DAB-4195-A6A2-336499F67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839089"/>
              </p:ext>
            </p:extLst>
          </p:nvPr>
        </p:nvGraphicFramePr>
        <p:xfrm>
          <a:off x="5186432" y="2635518"/>
          <a:ext cx="2898751" cy="1756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86" name="TextBox 85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5388769" y="3962682"/>
            <a:ext cx="2092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pc="-40" dirty="0">
                <a:solidFill>
                  <a:srgbClr val="002060"/>
                </a:solidFill>
                <a:latin typeface="Century Gothic" panose="020B0502020202020204" pitchFamily="34" charset="0"/>
              </a:rPr>
              <a:t>20,5</a:t>
            </a:r>
            <a:r>
              <a:rPr lang="ru-RU" sz="1600" b="1" spc="-40" dirty="0">
                <a:solidFill>
                  <a:srgbClr val="002060"/>
                </a:solidFill>
                <a:latin typeface="Century Gothic" panose="020B0502020202020204" pitchFamily="34" charset="0"/>
              </a:rPr>
              <a:t> %</a:t>
            </a:r>
            <a:br>
              <a:rPr lang="ru-RU" sz="1600" b="1" spc="-4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200" spc="-40" dirty="0">
                <a:solidFill>
                  <a:srgbClr val="002060"/>
                </a:solidFill>
                <a:latin typeface="Century Gothic" panose="020B0502020202020204" pitchFamily="34" charset="0"/>
              </a:rPr>
              <a:t>Доля женщин в структуре </a:t>
            </a:r>
            <a:br>
              <a:rPr lang="ru-RU" sz="1200" spc="-4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200" spc="-40" dirty="0">
                <a:solidFill>
                  <a:srgbClr val="002060"/>
                </a:solidFill>
                <a:latin typeface="Century Gothic" panose="020B0502020202020204" pitchFamily="34" charset="0"/>
              </a:rPr>
              <a:t>исследователей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6497958" y="3146411"/>
            <a:ext cx="72840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spc="-40" dirty="0">
                <a:latin typeface="Century Gothic" panose="020B0502020202020204" pitchFamily="34" charset="0"/>
              </a:rPr>
              <a:t>23,4</a:t>
            </a:r>
            <a:br>
              <a:rPr lang="ru-RU" sz="2000" b="1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Всего,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тыс. чел.</a:t>
            </a:r>
          </a:p>
          <a:p>
            <a:pPr algn="ctr"/>
            <a:endParaRPr lang="ru-RU" sz="2000" b="1" spc="-40" dirty="0"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5796878" y="2397457"/>
            <a:ext cx="2130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spc="-40" dirty="0">
                <a:latin typeface="Century Gothic" panose="020B0502020202020204" pitchFamily="34" charset="0"/>
              </a:rPr>
              <a:t>2005</a:t>
            </a:r>
            <a:endParaRPr lang="ru-RU" sz="900" spc="-40" dirty="0"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5392272" y="2930233"/>
            <a:ext cx="9303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spc="-40" dirty="0">
                <a:latin typeface="Century Gothic" panose="020B0502020202020204" pitchFamily="34" charset="0"/>
              </a:rPr>
              <a:t>Женщины,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тыс. чел.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5523510" y="1453881"/>
            <a:ext cx="465567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300" b="1" i="0" u="none" strike="noStrike" kern="1200" spc="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300" b="1" dirty="0">
                <a:solidFill>
                  <a:srgbClr val="002060"/>
                </a:solidFill>
              </a:rPr>
              <a:t>Исследователи с ученой степенью </a:t>
            </a:r>
            <a:br>
              <a:rPr lang="ru-RU" sz="1300" b="1" dirty="0">
                <a:solidFill>
                  <a:srgbClr val="002060"/>
                </a:solidFill>
              </a:rPr>
            </a:br>
            <a:r>
              <a:rPr lang="ru-RU" sz="1300" b="1" dirty="0">
                <a:solidFill>
                  <a:srgbClr val="002060"/>
                </a:solidFill>
              </a:rPr>
              <a:t>доктора наук</a:t>
            </a:r>
          </a:p>
        </p:txBody>
      </p:sp>
      <p:graphicFrame>
        <p:nvGraphicFramePr>
          <p:cNvPr id="91" name="Диаграмма 90">
            <a:extLst>
              <a:ext uri="{FF2B5EF4-FFF2-40B4-BE49-F238E27FC236}">
                <a16:creationId xmlns:a16="http://schemas.microsoft.com/office/drawing/2014/main" id="{DD6D7570-1DAB-4195-A6A2-336499F67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8148905"/>
              </p:ext>
            </p:extLst>
          </p:nvPr>
        </p:nvGraphicFramePr>
        <p:xfrm>
          <a:off x="7667673" y="2126656"/>
          <a:ext cx="2898751" cy="1756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92" name="TextBox 91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7870010" y="3453820"/>
            <a:ext cx="2092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pc="-40" dirty="0">
                <a:solidFill>
                  <a:srgbClr val="FF0000"/>
                </a:solidFill>
                <a:latin typeface="Century Gothic" panose="020B0502020202020204" pitchFamily="34" charset="0"/>
              </a:rPr>
              <a:t>28,8</a:t>
            </a:r>
            <a:r>
              <a:rPr lang="ru-RU" sz="1600" b="1" spc="-40" dirty="0">
                <a:solidFill>
                  <a:srgbClr val="FF0000"/>
                </a:solidFill>
                <a:latin typeface="Century Gothic" panose="020B0502020202020204" pitchFamily="34" charset="0"/>
              </a:rPr>
              <a:t> %</a:t>
            </a:r>
            <a:br>
              <a:rPr lang="ru-RU" sz="1600" b="1" spc="-4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200" spc="-40" dirty="0">
                <a:solidFill>
                  <a:srgbClr val="002060"/>
                </a:solidFill>
                <a:latin typeface="Century Gothic" panose="020B0502020202020204" pitchFamily="34" charset="0"/>
              </a:rPr>
              <a:t>Доля женщин в структуре </a:t>
            </a:r>
            <a:br>
              <a:rPr lang="ru-RU" sz="1200" spc="-4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200" spc="-40" dirty="0">
                <a:solidFill>
                  <a:srgbClr val="002060"/>
                </a:solidFill>
                <a:latin typeface="Century Gothic" panose="020B0502020202020204" pitchFamily="34" charset="0"/>
              </a:rPr>
              <a:t>исследователей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8975352" y="2637549"/>
            <a:ext cx="73609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spc="-40" dirty="0">
                <a:latin typeface="Century Gothic" panose="020B0502020202020204" pitchFamily="34" charset="0"/>
              </a:rPr>
              <a:t>23,3</a:t>
            </a:r>
            <a:br>
              <a:rPr lang="ru-RU" sz="2000" b="1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Всего,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тыс. чел.</a:t>
            </a:r>
          </a:p>
          <a:p>
            <a:pPr algn="ctr"/>
            <a:endParaRPr lang="ru-RU" sz="2000" b="1" spc="-40" dirty="0">
              <a:latin typeface="Century Gothic" panose="020B0502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8278119" y="1888595"/>
            <a:ext cx="2130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spc="-40" dirty="0">
                <a:latin typeface="Century Gothic" panose="020B0502020202020204" pitchFamily="34" charset="0"/>
              </a:rPr>
              <a:t>2022</a:t>
            </a:r>
            <a:endParaRPr lang="ru-RU" sz="900" spc="-40" dirty="0"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7850379" y="2578056"/>
            <a:ext cx="9303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spc="-40" dirty="0">
                <a:latin typeface="Century Gothic" panose="020B0502020202020204" pitchFamily="34" charset="0"/>
              </a:rPr>
              <a:t>Женщины,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тыс. чел.</a:t>
            </a:r>
          </a:p>
        </p:txBody>
      </p:sp>
      <p:sp>
        <p:nvSpPr>
          <p:cNvPr id="102" name="Овал 101"/>
          <p:cNvSpPr/>
          <p:nvPr/>
        </p:nvSpPr>
        <p:spPr>
          <a:xfrm>
            <a:off x="6157089" y="3239483"/>
            <a:ext cx="274677" cy="274677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30" y="3290680"/>
            <a:ext cx="216194" cy="216194"/>
          </a:xfrm>
          <a:prstGeom prst="rect">
            <a:avLst/>
          </a:prstGeom>
        </p:spPr>
      </p:pic>
      <p:sp>
        <p:nvSpPr>
          <p:cNvPr id="104" name="Овал 103"/>
          <p:cNvSpPr/>
          <p:nvPr/>
        </p:nvSpPr>
        <p:spPr>
          <a:xfrm>
            <a:off x="8615223" y="3023459"/>
            <a:ext cx="274677" cy="274677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5" name="Рисунок 10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464" y="3074656"/>
            <a:ext cx="216194" cy="216194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F59FB30E-6BBB-4CAD-A0AA-B65033384132}"/>
              </a:ext>
            </a:extLst>
          </p:cNvPr>
          <p:cNvSpPr/>
          <p:nvPr/>
        </p:nvSpPr>
        <p:spPr>
          <a:xfrm>
            <a:off x="986293" y="1076098"/>
            <a:ext cx="956224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Структура исследователей с ученой степенью по полу в 2005 и 2022 гг. (тыс. чел.)</a:t>
            </a:r>
          </a:p>
        </p:txBody>
      </p:sp>
      <p:grpSp>
        <p:nvGrpSpPr>
          <p:cNvPr id="58" name="Рисунок 652">
            <a:extLst>
              <a:ext uri="{FF2B5EF4-FFF2-40B4-BE49-F238E27FC236}">
                <a16:creationId xmlns:a16="http://schemas.microsoft.com/office/drawing/2014/main" id="{8409603E-9EDE-496F-A3BD-B6B10132991C}"/>
              </a:ext>
            </a:extLst>
          </p:cNvPr>
          <p:cNvGrpSpPr/>
          <p:nvPr/>
        </p:nvGrpSpPr>
        <p:grpSpPr>
          <a:xfrm>
            <a:off x="664073" y="1007467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63" name="Полилиния: фигура 48">
              <a:extLst>
                <a:ext uri="{FF2B5EF4-FFF2-40B4-BE49-F238E27FC236}">
                  <a16:creationId xmlns:a16="http://schemas.microsoft.com/office/drawing/2014/main" id="{F75A8F2F-7A83-4796-BE0D-2765854CA14E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: фигура 50">
              <a:extLst>
                <a:ext uri="{FF2B5EF4-FFF2-40B4-BE49-F238E27FC236}">
                  <a16:creationId xmlns:a16="http://schemas.microsoft.com/office/drawing/2014/main" id="{692283EC-B559-4322-A075-2E9CC3E366CF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: фигура 51">
              <a:extLst>
                <a:ext uri="{FF2B5EF4-FFF2-40B4-BE49-F238E27FC236}">
                  <a16:creationId xmlns:a16="http://schemas.microsoft.com/office/drawing/2014/main" id="{3B4E7883-8257-4111-BEFD-CA50919CF97E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BB08F32C-A888-4EC9-9DC8-4EE0B39CB1CF}"/>
              </a:ext>
            </a:extLst>
          </p:cNvPr>
          <p:cNvSpPr/>
          <p:nvPr/>
        </p:nvSpPr>
        <p:spPr>
          <a:xfrm>
            <a:off x="925986" y="5001055"/>
            <a:ext cx="9443347" cy="133516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целях долгосрочного устойчивого развития российского общества принята и утверждена Распоряжением Правительства Российской Федерации от 29 декабря 2022 г. № 4356-р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Национальная стратегия действий в интересах женщин на 2023—2030 годы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, где определены задачи по преодолению гендерного разрыва в науке и управлении, продвижению женщин-ученых, расширению участия женщин в высокотехнологичных отраслях, более широкой их представленности в технических и технологических профессиях и специальностях, интеграции женщин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перспективные направления креативных индустрий — информационные технологии, медиа и иные высокотехнологичные сферы деятельности. 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Показателями реализации государственной политики в интересах женщин является доля женщин среди кандидатов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и докторов наук по областям науки, доля женщин среди руководителей организаций различных форм собственности, соотношение заработной платы мужчин и женщин и др.</a:t>
            </a: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13380434-2EC3-436E-A576-EFE4375C3E51}"/>
              </a:ext>
            </a:extLst>
          </p:cNvPr>
          <p:cNvCxnSpPr>
            <a:cxnSpLocks/>
          </p:cNvCxnSpPr>
          <p:nvPr/>
        </p:nvCxnSpPr>
        <p:spPr>
          <a:xfrm>
            <a:off x="873775" y="5065944"/>
            <a:ext cx="0" cy="1688817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9FF82E45-3407-4DC0-AA8D-799D861F9B5D}"/>
              </a:ext>
            </a:extLst>
          </p:cNvPr>
          <p:cNvGrpSpPr/>
          <p:nvPr/>
        </p:nvGrpSpPr>
        <p:grpSpPr>
          <a:xfrm>
            <a:off x="832736" y="7059349"/>
            <a:ext cx="8864255" cy="212814"/>
            <a:chOff x="1133819" y="6711160"/>
            <a:chExt cx="8864255" cy="212814"/>
          </a:xfrm>
        </p:grpSpPr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E49FA160-72BA-4BD3-9AE6-0E8A9CA269AD}"/>
                </a:ext>
              </a:extLst>
            </p:cNvPr>
            <p:cNvSpPr/>
            <p:nvPr/>
          </p:nvSpPr>
          <p:spPr>
            <a:xfrm>
              <a:off x="1133819" y="6716225"/>
              <a:ext cx="8864255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69875">
                <a:lnSpc>
                  <a:spcPts val="900"/>
                </a:lnSpc>
                <a:spcAft>
                  <a:spcPts val="200"/>
                </a:spcAft>
              </a:pPr>
              <a:r>
                <a:rPr lang="ru-RU" sz="900" i="1" dirty="0">
                  <a:latin typeface="Century Gothic" panose="020B0502020202020204" pitchFamily="34" charset="0"/>
                </a:rPr>
                <a:t>Источник: Росстат. URL: https://rosstat.gov.ru/folder/154849?print=1#</a:t>
              </a:r>
            </a:p>
          </p:txBody>
        </p: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86F0D481-EEB5-4EFB-BA03-80C8F8210FDD}"/>
                </a:ext>
              </a:extLst>
            </p:cNvPr>
            <p:cNvCxnSpPr/>
            <p:nvPr/>
          </p:nvCxnSpPr>
          <p:spPr>
            <a:xfrm>
              <a:off x="1133819" y="6711160"/>
              <a:ext cx="179975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A8DFAFFA-CC03-4AB5-A457-B36CE4530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766" y="6729018"/>
              <a:ext cx="142274" cy="142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104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8B2891D-882A-49A5-A308-F18DDCA246BC}"/>
              </a:ext>
            </a:extLst>
          </p:cNvPr>
          <p:cNvGrpSpPr/>
          <p:nvPr/>
        </p:nvGrpSpPr>
        <p:grpSpPr>
          <a:xfrm>
            <a:off x="8764300" y="1311772"/>
            <a:ext cx="2143413" cy="6049185"/>
            <a:chOff x="8764300" y="1311772"/>
            <a:chExt cx="2143413" cy="604918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CD343EB-99F4-4C91-9A3A-09E785C6D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46" t="971" r="30665" b="-971"/>
            <a:stretch/>
          </p:blipFill>
          <p:spPr>
            <a:xfrm>
              <a:off x="8764300" y="1367901"/>
              <a:ext cx="2143413" cy="5884212"/>
            </a:xfrm>
            <a:prstGeom prst="rect">
              <a:avLst/>
            </a:prstGeom>
          </p:spPr>
        </p:pic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D1FC35CD-337B-4E4F-8FC6-CF7FF9581062}"/>
                </a:ext>
              </a:extLst>
            </p:cNvPr>
            <p:cNvSpPr/>
            <p:nvPr/>
          </p:nvSpPr>
          <p:spPr>
            <a:xfrm>
              <a:off x="8764300" y="1311772"/>
              <a:ext cx="1994326" cy="604918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aphicFrame>
        <p:nvGraphicFramePr>
          <p:cNvPr id="51" name="Диаграмма 50">
            <a:extLst>
              <a:ext uri="{FF2B5EF4-FFF2-40B4-BE49-F238E27FC236}">
                <a16:creationId xmlns:a16="http://schemas.microsoft.com/office/drawing/2014/main" id="{00000000-0008-0000-0400-000004000000}"/>
              </a:ext>
            </a:extLst>
          </p:cNvPr>
          <p:cNvGraphicFramePr>
            <a:graphicFrameLocks/>
          </p:cNvGraphicFramePr>
          <p:nvPr/>
        </p:nvGraphicFramePr>
        <p:xfrm>
          <a:off x="701328" y="1421765"/>
          <a:ext cx="8187230" cy="248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3" name="Диаграмма 52">
            <a:extLst>
              <a:ext uri="{FF2B5EF4-FFF2-40B4-BE49-F238E27FC236}">
                <a16:creationId xmlns:a16="http://schemas.microsoft.com/office/drawing/2014/main" id="{00000000-0008-0000-0400-000005000000}"/>
              </a:ext>
            </a:extLst>
          </p:cNvPr>
          <p:cNvGraphicFramePr>
            <a:graphicFrameLocks/>
          </p:cNvGraphicFramePr>
          <p:nvPr/>
        </p:nvGraphicFramePr>
        <p:xfrm>
          <a:off x="754477" y="4182591"/>
          <a:ext cx="8187230" cy="246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5DF23147-6130-44FA-9997-0852F1D91F5D}"/>
              </a:ext>
            </a:extLst>
          </p:cNvPr>
          <p:cNvGrpSpPr/>
          <p:nvPr/>
        </p:nvGrpSpPr>
        <p:grpSpPr>
          <a:xfrm>
            <a:off x="832736" y="6929431"/>
            <a:ext cx="8864255" cy="212814"/>
            <a:chOff x="1133819" y="6711160"/>
            <a:chExt cx="8864255" cy="212814"/>
          </a:xfrm>
        </p:grpSpPr>
        <p:sp>
          <p:nvSpPr>
            <p:cNvPr id="128" name="Прямоугольник 127">
              <a:extLst>
                <a:ext uri="{FF2B5EF4-FFF2-40B4-BE49-F238E27FC236}">
                  <a16:creationId xmlns:a16="http://schemas.microsoft.com/office/drawing/2014/main" id="{531BCE4E-A1C7-49A9-B673-5B2F2CEFFA6E}"/>
                </a:ext>
              </a:extLst>
            </p:cNvPr>
            <p:cNvSpPr/>
            <p:nvPr/>
          </p:nvSpPr>
          <p:spPr>
            <a:xfrm>
              <a:off x="1133819" y="6716225"/>
              <a:ext cx="8864255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69875">
                <a:lnSpc>
                  <a:spcPts val="900"/>
                </a:lnSpc>
                <a:spcAft>
                  <a:spcPts val="200"/>
                </a:spcAft>
              </a:pPr>
              <a:r>
                <a:rPr lang="ru-RU" sz="900" i="1" dirty="0">
                  <a:latin typeface="Century Gothic" panose="020B0502020202020204" pitchFamily="34" charset="0"/>
                </a:rPr>
                <a:t>Источник: Росстат. URL: https://rosstat.gov.ru/folder/210/document/13215.</a:t>
              </a:r>
            </a:p>
          </p:txBody>
        </p:sp>
        <p:cxnSp>
          <p:nvCxnSpPr>
            <p:cNvPr id="129" name="Прямая соединительная линия 128">
              <a:extLst>
                <a:ext uri="{FF2B5EF4-FFF2-40B4-BE49-F238E27FC236}">
                  <a16:creationId xmlns:a16="http://schemas.microsoft.com/office/drawing/2014/main" id="{0E1A7AF4-CA7D-4E69-8189-35694A939C80}"/>
                </a:ext>
              </a:extLst>
            </p:cNvPr>
            <p:cNvCxnSpPr/>
            <p:nvPr/>
          </p:nvCxnSpPr>
          <p:spPr>
            <a:xfrm>
              <a:off x="1133819" y="6711160"/>
              <a:ext cx="179975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B1662A65-33CC-479A-B59A-E46DC13FA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766" y="6729018"/>
              <a:ext cx="142274" cy="142274"/>
            </a:xfrm>
            <a:prstGeom prst="rect">
              <a:avLst/>
            </a:prstGeom>
          </p:spPr>
        </p:pic>
      </p:grp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1BA0A4F-05E7-4BE7-884E-560D3E22864E}"/>
              </a:ext>
            </a:extLst>
          </p:cNvPr>
          <p:cNvSpPr/>
          <p:nvPr/>
        </p:nvSpPr>
        <p:spPr>
          <a:xfrm>
            <a:off x="9533381" y="474544"/>
            <a:ext cx="1374331" cy="1784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FDF43432-EF7B-42C4-B2EF-F16EDD04B248}"/>
              </a:ext>
            </a:extLst>
          </p:cNvPr>
          <p:cNvCxnSpPr/>
          <p:nvPr/>
        </p:nvCxnSpPr>
        <p:spPr>
          <a:xfrm>
            <a:off x="-1" y="652048"/>
            <a:ext cx="10907713" cy="0"/>
          </a:xfrm>
          <a:prstGeom prst="line">
            <a:avLst/>
          </a:prstGeom>
          <a:ln w="12700">
            <a:solidFill>
              <a:srgbClr val="2A59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F79C4CC-09D8-476D-AC9E-AFB2C2AABF6E}"/>
              </a:ext>
            </a:extLst>
          </p:cNvPr>
          <p:cNvGrpSpPr/>
          <p:nvPr/>
        </p:nvGrpSpPr>
        <p:grpSpPr>
          <a:xfrm>
            <a:off x="9777478" y="187318"/>
            <a:ext cx="705987" cy="705987"/>
            <a:chOff x="9870784" y="187318"/>
            <a:chExt cx="705987" cy="705987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ADE70B46-4D3A-46B9-86A3-341F39996230}"/>
                </a:ext>
              </a:extLst>
            </p:cNvPr>
            <p:cNvSpPr/>
            <p:nvPr/>
          </p:nvSpPr>
          <p:spPr>
            <a:xfrm>
              <a:off x="9870784" y="187319"/>
              <a:ext cx="705987" cy="705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310573C5-8703-4E3E-9BF1-EF1AF9AF4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0784" y="187318"/>
              <a:ext cx="705987" cy="705987"/>
            </a:xfrm>
            <a:prstGeom prst="rect">
              <a:avLst/>
            </a:prstGeom>
          </p:spPr>
        </p:pic>
      </p:grp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DB871C98-0B64-4E7E-BB2D-7DCDD0B02A91}"/>
              </a:ext>
            </a:extLst>
          </p:cNvPr>
          <p:cNvSpPr/>
          <p:nvPr/>
        </p:nvSpPr>
        <p:spPr>
          <a:xfrm>
            <a:off x="1277393" y="409460"/>
            <a:ext cx="8052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n w="0"/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Gotham Pro" panose="02000503040000020004" pitchFamily="2" charset="0"/>
              </a:rPr>
              <a:t>ВОСПРОИЗВОДСТВО ЧЕЛОВЕЧЕСКОГО ПОТЕНЦИАЛА  в СФЕРЕ НАУКИ В УСЛОВИЯХ ТЕХНОЛОГИЧЕСКИХ ИЗМЕНЕНИЙ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43CA29D1-1344-44B2-AE5B-3AEFB64B0BFA}"/>
              </a:ext>
            </a:extLst>
          </p:cNvPr>
          <p:cNvSpPr/>
          <p:nvPr/>
        </p:nvSpPr>
        <p:spPr>
          <a:xfrm>
            <a:off x="-1" y="643959"/>
            <a:ext cx="424213" cy="178490"/>
          </a:xfrm>
          <a:prstGeom prst="rect">
            <a:avLst/>
          </a:prstGeom>
          <a:solidFill>
            <a:srgbClr val="2A5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45A86700-C6B8-40D6-BDE7-AC1CD72BB6FD}"/>
              </a:ext>
            </a:extLst>
          </p:cNvPr>
          <p:cNvGrpSpPr/>
          <p:nvPr/>
        </p:nvGrpSpPr>
        <p:grpSpPr>
          <a:xfrm>
            <a:off x="5038011" y="7212760"/>
            <a:ext cx="830104" cy="295172"/>
            <a:chOff x="5049425" y="7212760"/>
            <a:chExt cx="830104" cy="295172"/>
          </a:xfrm>
        </p:grpSpPr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D210083E-9688-40C6-B45A-0810607491EF}"/>
                </a:ext>
              </a:extLst>
            </p:cNvPr>
            <p:cNvCxnSpPr>
              <a:cxnSpLocks/>
            </p:cNvCxnSpPr>
            <p:nvPr/>
          </p:nvCxnSpPr>
          <p:spPr>
            <a:xfrm>
              <a:off x="5049425" y="7360961"/>
              <a:ext cx="830104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87EE5250-42B6-45C3-ABD6-ACD7CAB11605}"/>
                </a:ext>
              </a:extLst>
            </p:cNvPr>
            <p:cNvSpPr/>
            <p:nvPr/>
          </p:nvSpPr>
          <p:spPr>
            <a:xfrm>
              <a:off x="5282839" y="7212760"/>
              <a:ext cx="363275" cy="295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0" name="Номер слайда 3">
            <a:extLst>
              <a:ext uri="{FF2B5EF4-FFF2-40B4-BE49-F238E27FC236}">
                <a16:creationId xmlns:a16="http://schemas.microsoft.com/office/drawing/2014/main" id="{70B0721D-D88E-43B1-B8F0-E1B03B7D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81290" y="7153358"/>
            <a:ext cx="2545133" cy="413977"/>
          </a:xfrm>
        </p:spPr>
        <p:txBody>
          <a:bodyPr/>
          <a:lstStyle>
            <a:lvl1pPr algn="ctr">
              <a:defRPr lang="ru-RU" sz="1101" kern="120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Gotham Pro" panose="02000503040000020004" pitchFamily="2" charset="0"/>
              </a:defRPr>
            </a:lvl1pPr>
          </a:lstStyle>
          <a:p>
            <a:fld id="{759F46FF-23D6-44F1-B1B0-9BBDE6B92CD8}" type="slidenum">
              <a:rPr lang="ru-RU" sz="1200" b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</a:rPr>
              <a:pPr/>
              <a:t>4</a:t>
            </a:fld>
            <a:endParaRPr lang="ru-RU" sz="1200" b="1" dirty="0">
              <a:ln>
                <a:noFill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F59FB30E-6BBB-4CAD-A0AA-B65033384132}"/>
              </a:ext>
            </a:extLst>
          </p:cNvPr>
          <p:cNvSpPr/>
          <p:nvPr/>
        </p:nvSpPr>
        <p:spPr>
          <a:xfrm>
            <a:off x="980560" y="1068395"/>
            <a:ext cx="956224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Количество аспирантов и докторантов в 2010—2021 гг., по полу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C02ECF9-0FE8-4E23-B072-9624E79CFD13}"/>
              </a:ext>
            </a:extLst>
          </p:cNvPr>
          <p:cNvSpPr/>
          <p:nvPr/>
        </p:nvSpPr>
        <p:spPr>
          <a:xfrm>
            <a:off x="1972044" y="1523244"/>
            <a:ext cx="5752096" cy="2718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2000" b="1" baseline="30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Количество аспирантов в 2010—2021 гг., тыс. чел.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7A3A52BE-6265-4581-A9C5-28AF04BD504F}"/>
              </a:ext>
            </a:extLst>
          </p:cNvPr>
          <p:cNvSpPr/>
          <p:nvPr/>
        </p:nvSpPr>
        <p:spPr>
          <a:xfrm>
            <a:off x="2030555" y="4266444"/>
            <a:ext cx="5752096" cy="2718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2000" b="1" baseline="30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Количество докторантов в 2010—2021 гг., тыс. чел.</a:t>
            </a:r>
          </a:p>
        </p:txBody>
      </p:sp>
      <p:grpSp>
        <p:nvGrpSpPr>
          <p:cNvPr id="27" name="Рисунок 652">
            <a:extLst>
              <a:ext uri="{FF2B5EF4-FFF2-40B4-BE49-F238E27FC236}">
                <a16:creationId xmlns:a16="http://schemas.microsoft.com/office/drawing/2014/main" id="{AD235E22-25BC-420A-8E40-B1DEAF2E149A}"/>
              </a:ext>
            </a:extLst>
          </p:cNvPr>
          <p:cNvGrpSpPr/>
          <p:nvPr/>
        </p:nvGrpSpPr>
        <p:grpSpPr>
          <a:xfrm>
            <a:off x="620772" y="1007881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28" name="Полилиния: фигура 75">
              <a:extLst>
                <a:ext uri="{FF2B5EF4-FFF2-40B4-BE49-F238E27FC236}">
                  <a16:creationId xmlns:a16="http://schemas.microsoft.com/office/drawing/2014/main" id="{5F7DBAF7-5AE3-4A97-924E-9C685FD5FC84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76">
              <a:extLst>
                <a:ext uri="{FF2B5EF4-FFF2-40B4-BE49-F238E27FC236}">
                  <a16:creationId xmlns:a16="http://schemas.microsoft.com/office/drawing/2014/main" id="{5797B2FF-A1B8-437D-9A5C-61E638FA3B73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77">
              <a:extLst>
                <a:ext uri="{FF2B5EF4-FFF2-40B4-BE49-F238E27FC236}">
                  <a16:creationId xmlns:a16="http://schemas.microsoft.com/office/drawing/2014/main" id="{AF214F3A-DDC0-4092-9D90-E69E8355E4E8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17836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F59FB30E-6BBB-4CAD-A0AA-B65033384132}"/>
              </a:ext>
            </a:extLst>
          </p:cNvPr>
          <p:cNvSpPr/>
          <p:nvPr/>
        </p:nvSpPr>
        <p:spPr>
          <a:xfrm>
            <a:off x="1050403" y="1014460"/>
            <a:ext cx="690022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ЭФФЕКТИВНОСТЬ АСПИРАНТУРЫ: 2010 г. и 2020-2022 гг. (тыс. чел.)</a:t>
            </a:r>
            <a:endParaRPr lang="ru-RU" sz="2000" b="1" baseline="30000" dirty="0">
              <a:solidFill>
                <a:srgbClr val="4F4B68"/>
              </a:solidFill>
              <a:latin typeface="Century Gothic" panose="020B0502020202020204" pitchFamily="34" charset="0"/>
              <a:cs typeface="Gotham Pro" panose="02000503040000020004" pitchFamily="2" charset="0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E33D1875-5421-4382-84F1-326C4C770970}"/>
              </a:ext>
            </a:extLst>
          </p:cNvPr>
          <p:cNvGrpSpPr/>
          <p:nvPr/>
        </p:nvGrpSpPr>
        <p:grpSpPr>
          <a:xfrm>
            <a:off x="4983956" y="7238716"/>
            <a:ext cx="939800" cy="237869"/>
            <a:chOff x="4969352" y="7238716"/>
            <a:chExt cx="939800" cy="237869"/>
          </a:xfrm>
        </p:grpSpPr>
        <p:sp>
          <p:nvSpPr>
            <p:cNvPr id="53" name="Номер слайда 2">
              <a:extLst>
                <a:ext uri="{FF2B5EF4-FFF2-40B4-BE49-F238E27FC236}">
                  <a16:creationId xmlns:a16="http://schemas.microsoft.com/office/drawing/2014/main" id="{524B0582-0B58-4119-A5F1-F6F5991B2E82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32014" y="7238716"/>
              <a:ext cx="439874" cy="237869"/>
            </a:xfrm>
            <a:prstGeom prst="rect">
              <a:avLst/>
            </a:prstGeom>
            <a:ln>
              <a:noFill/>
            </a:ln>
          </p:spPr>
          <p:txBody>
            <a:bodyPr vert="horz" lIns="100687" tIns="50343" rIns="118921" bIns="50343" rtlCol="0" anchor="ctr"/>
            <a:lstStyle>
              <a:defPPr>
                <a:defRPr lang="ru-RU"/>
              </a:defPPr>
              <a:lvl1pPr marL="0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42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84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266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688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7109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53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95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375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25C68B6-61C2-468F-89AB-4B9F7531AA68}" type="slidenum">
                <a:rPr lang="ru-RU" sz="1101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latin typeface="Century Gothic" panose="020B0502020202020204" pitchFamily="34" charset="0"/>
                  <a:cs typeface="Gotham Pro" panose="02000503040000020004" pitchFamily="2" charset="0"/>
                </a:rPr>
                <a:pPr algn="ctr"/>
                <a:t>5</a:t>
              </a:fld>
              <a:endParaRPr lang="ru-RU" sz="110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endParaRPr>
            </a:p>
          </p:txBody>
        </p: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FC6602D9-29C8-4B7B-B1F7-FD0E6DF477DE}"/>
                </a:ext>
              </a:extLst>
            </p:cNvPr>
            <p:cNvCxnSpPr/>
            <p:nvPr/>
          </p:nvCxnSpPr>
          <p:spPr>
            <a:xfrm>
              <a:off x="5607527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FCA52CF2-E497-4041-A116-80F758E45004}"/>
                </a:ext>
              </a:extLst>
            </p:cNvPr>
            <p:cNvCxnSpPr/>
            <p:nvPr/>
          </p:nvCxnSpPr>
          <p:spPr>
            <a:xfrm>
              <a:off x="4969352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DC551DAD-2B2B-42FD-B7B2-A891BDA96E14}"/>
              </a:ext>
            </a:extLst>
          </p:cNvPr>
          <p:cNvGrpSpPr/>
          <p:nvPr/>
        </p:nvGrpSpPr>
        <p:grpSpPr>
          <a:xfrm>
            <a:off x="-1" y="400175"/>
            <a:ext cx="10908758" cy="422274"/>
            <a:chOff x="-1" y="400175"/>
            <a:chExt cx="10908758" cy="422274"/>
          </a:xfrm>
        </p:grpSpPr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5084E473-A4FD-4AEF-89E8-EA7CC1D86834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652048"/>
              <a:ext cx="9777321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58831265-BD6D-4114-A0B1-049448EDC333}"/>
                </a:ext>
              </a:extLst>
            </p:cNvPr>
            <p:cNvSpPr/>
            <p:nvPr/>
          </p:nvSpPr>
          <p:spPr>
            <a:xfrm>
              <a:off x="1709440" y="409460"/>
              <a:ext cx="762030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ln w="0"/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Gotham Pro" panose="02000503040000020004" pitchFamily="2" charset="0"/>
                </a:rPr>
                <a:t>ВОСПРОИЗВОДСТВО ЧЕЛОВЕЧЕСКОГО ПОТЕНЦИАЛА  в СФЕРЕ НАУКИ В УСЛОВИЯХ ТЕХНОЛОГИЧЕСКИХ ИЗМЕНЕНИЙ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C1773A79-9E09-4A7F-823E-C504EC6B2CA2}"/>
                </a:ext>
              </a:extLst>
            </p:cNvPr>
            <p:cNvSpPr/>
            <p:nvPr/>
          </p:nvSpPr>
          <p:spPr>
            <a:xfrm>
              <a:off x="-1" y="643959"/>
              <a:ext cx="424213" cy="178490"/>
            </a:xfrm>
            <a:prstGeom prst="rect">
              <a:avLst/>
            </a:prstGeom>
            <a:solidFill>
              <a:srgbClr val="2A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CE4A202C-5A22-4F5C-8B8A-C802BC4C9BE5}"/>
                </a:ext>
              </a:extLst>
            </p:cNvPr>
            <p:cNvGrpSpPr/>
            <p:nvPr/>
          </p:nvGrpSpPr>
          <p:grpSpPr>
            <a:xfrm>
              <a:off x="9533381" y="400175"/>
              <a:ext cx="1375376" cy="340630"/>
              <a:chOff x="9533381" y="400175"/>
              <a:chExt cx="1375376" cy="340630"/>
            </a:xfrm>
          </p:grpSpPr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id="{D96E7EF0-F7D7-4DE8-A844-BB3B73EF4A20}"/>
                  </a:ext>
                </a:extLst>
              </p:cNvPr>
              <p:cNvSpPr/>
              <p:nvPr/>
            </p:nvSpPr>
            <p:spPr>
              <a:xfrm>
                <a:off x="9533381" y="474544"/>
                <a:ext cx="244097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80" name="Рисунок 79">
                <a:extLst>
                  <a:ext uri="{FF2B5EF4-FFF2-40B4-BE49-F238E27FC236}">
                    <a16:creationId xmlns:a16="http://schemas.microsoft.com/office/drawing/2014/main" id="{7E0724E7-2B4A-4FBA-A65D-4B7FE8022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21788" y="400175"/>
                <a:ext cx="408216" cy="340630"/>
              </a:xfrm>
              <a:prstGeom prst="rect">
                <a:avLst/>
              </a:prstGeom>
            </p:spPr>
          </p:pic>
          <p:sp>
            <p:nvSpPr>
              <p:cNvPr id="81" name="Прямоугольник 80">
                <a:extLst>
                  <a:ext uri="{FF2B5EF4-FFF2-40B4-BE49-F238E27FC236}">
                    <a16:creationId xmlns:a16="http://schemas.microsoft.com/office/drawing/2014/main" id="{EFC08184-C649-4A17-8295-CE9E14F00320}"/>
                  </a:ext>
                </a:extLst>
              </p:cNvPr>
              <p:cNvSpPr/>
              <p:nvPr/>
            </p:nvSpPr>
            <p:spPr>
              <a:xfrm>
                <a:off x="10483360" y="474544"/>
                <a:ext cx="424353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82" name="Прямая соединительная линия 81">
                <a:extLst>
                  <a:ext uri="{FF2B5EF4-FFF2-40B4-BE49-F238E27FC236}">
                    <a16:creationId xmlns:a16="http://schemas.microsoft.com/office/drawing/2014/main" id="{40E485EC-2CC0-40C6-B03A-6A7CD10CA9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3360" y="652048"/>
                <a:ext cx="425397" cy="0"/>
              </a:xfrm>
              <a:prstGeom prst="line">
                <a:avLst/>
              </a:prstGeom>
              <a:ln w="12700">
                <a:solidFill>
                  <a:srgbClr val="2A59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Рисунок 652">
            <a:extLst>
              <a:ext uri="{FF2B5EF4-FFF2-40B4-BE49-F238E27FC236}">
                <a16:creationId xmlns:a16="http://schemas.microsoft.com/office/drawing/2014/main" id="{947B5C7A-F65A-4975-AA80-C9DF96207CE0}"/>
              </a:ext>
            </a:extLst>
          </p:cNvPr>
          <p:cNvGrpSpPr/>
          <p:nvPr/>
        </p:nvGrpSpPr>
        <p:grpSpPr>
          <a:xfrm>
            <a:off x="664073" y="1007467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CC6B28B5-5159-4B9D-8BCD-AF800EF9D834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5A4BBFB9-0DF8-4FB8-866C-14B3918A457F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0DA28836-F9EA-4D4F-AA5A-4A096181FF49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1D2A489C-39A9-4DC0-8DC7-D96338F688A7}"/>
              </a:ext>
            </a:extLst>
          </p:cNvPr>
          <p:cNvCxnSpPr>
            <a:cxnSpLocks/>
          </p:cNvCxnSpPr>
          <p:nvPr/>
        </p:nvCxnSpPr>
        <p:spPr>
          <a:xfrm>
            <a:off x="7614096" y="1511523"/>
            <a:ext cx="0" cy="122413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C6404B2-FEEA-3901-79AB-69E690513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703350"/>
              </p:ext>
            </p:extLst>
          </p:nvPr>
        </p:nvGraphicFramePr>
        <p:xfrm>
          <a:off x="967330" y="1428708"/>
          <a:ext cx="6341563" cy="3603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6824">
                  <a:extLst>
                    <a:ext uri="{9D8B030D-6E8A-4147-A177-3AD203B41FA5}">
                      <a16:colId xmlns:a16="http://schemas.microsoft.com/office/drawing/2014/main" val="3155492293"/>
                    </a:ext>
                  </a:extLst>
                </a:gridCol>
                <a:gridCol w="909625">
                  <a:extLst>
                    <a:ext uri="{9D8B030D-6E8A-4147-A177-3AD203B41FA5}">
                      <a16:colId xmlns:a16="http://schemas.microsoft.com/office/drawing/2014/main" val="2474603118"/>
                    </a:ext>
                  </a:extLst>
                </a:gridCol>
                <a:gridCol w="909625">
                  <a:extLst>
                    <a:ext uri="{9D8B030D-6E8A-4147-A177-3AD203B41FA5}">
                      <a16:colId xmlns:a16="http://schemas.microsoft.com/office/drawing/2014/main" val="200935953"/>
                    </a:ext>
                  </a:extLst>
                </a:gridCol>
                <a:gridCol w="1010141">
                  <a:extLst>
                    <a:ext uri="{9D8B030D-6E8A-4147-A177-3AD203B41FA5}">
                      <a16:colId xmlns:a16="http://schemas.microsoft.com/office/drawing/2014/main" val="322760771"/>
                    </a:ext>
                  </a:extLst>
                </a:gridCol>
                <a:gridCol w="905348">
                  <a:extLst>
                    <a:ext uri="{9D8B030D-6E8A-4147-A177-3AD203B41FA5}">
                      <a16:colId xmlns:a16="http://schemas.microsoft.com/office/drawing/2014/main" val="27980942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 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2010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2020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</a:rPr>
                        <a:t>2021</a:t>
                      </a:r>
                      <a:endParaRPr lang="ru-RU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2022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7890692"/>
                  </a:ext>
                </a:extLst>
              </a:tr>
              <a:tr h="664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Численность аспирантов, на конец года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157.4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</a:rPr>
                        <a:t>87.8</a:t>
                      </a:r>
                      <a:endParaRPr lang="ru-RU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</a:rPr>
                        <a:t>90.2</a:t>
                      </a:r>
                      <a:endParaRPr lang="ru-RU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</a:rPr>
                        <a:t>109.7</a:t>
                      </a:r>
                      <a:endParaRPr lang="ru-RU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5164745"/>
                  </a:ext>
                </a:extLst>
              </a:tr>
              <a:tr h="4428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Из них женщины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72.8 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38.5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39.4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37.7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3124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Прием в аспирантуру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54.6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 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</a:rPr>
                        <a:t>27.7</a:t>
                      </a:r>
                      <a:endParaRPr lang="ru-RU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</a:rPr>
                        <a:t>28.0</a:t>
                      </a:r>
                      <a:endParaRPr lang="ru-RU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</a:rPr>
                        <a:t>45.1</a:t>
                      </a:r>
                      <a:endParaRPr lang="ru-RU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2257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Выпуск из аспирантуры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33.8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 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14.0 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14.3 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13.9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766"/>
                  </a:ext>
                </a:extLst>
              </a:tr>
              <a:tr h="660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Из него с защитой диссертации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9.6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 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</a:rPr>
                        <a:t>1.2 </a:t>
                      </a:r>
                      <a:endParaRPr lang="ru-RU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</a:rPr>
                        <a:t>1.5</a:t>
                      </a:r>
                      <a:endParaRPr lang="ru-RU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</a:rPr>
                        <a:t>1.8</a:t>
                      </a:r>
                      <a:endParaRPr lang="ru-RU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130692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D5B64482-73D1-BBB0-6FC4-AC2324719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385" y="5369676"/>
            <a:ext cx="2714886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Источник: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Пахомов С. И., Петров М. П., Лобачевский Я. П., Козлов М. С., Логинова Е. А., Ильина И. Е. Результативность института аспирантуры в контексте комплексного регулирования процесса подготовки научно-педагогических кадров: современное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состояние и необходимость новых подходов // Управление наукой и наукометрия. 2024. Т. 19, № 2. С. 242—295. С. 248.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F56BA-EE9F-5B2C-0C70-EACC0812D7F8}"/>
              </a:ext>
            </a:extLst>
          </p:cNvPr>
          <p:cNvSpPr txBox="1"/>
          <p:nvPr/>
        </p:nvSpPr>
        <p:spPr>
          <a:xfrm>
            <a:off x="7676357" y="1186011"/>
            <a:ext cx="2653647" cy="4026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Источник: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Образование в цифрах: 2023 : краткий статистический сборник / Т. А. Варламова, </a:t>
            </a:r>
            <a:b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Л.М. 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Гохберг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О. К. Озерова и др.; Нац. 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ун-т «Высшая школа экономики». – М. : ИСИЭЗ ВШЭ, 2023. – 132 с. С. 74.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200" b="1" dirty="0">
                <a:latin typeface="Century Gothic" panose="020B0502020202020204" pitchFamily="34" charset="0"/>
              </a:rPr>
              <a:t>Важнейшая проблема: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Отсутствии показателя потребности воспроизводства научных кадров применительно к сложившейся структуре сферы науки и научных организаций, а также потребностей высокотехнологичных </a:t>
            </a:r>
            <a:br>
              <a:rPr lang="ru-RU" sz="1200" dirty="0">
                <a:latin typeface="Century Gothic" panose="020B0502020202020204" pitchFamily="34" charset="0"/>
              </a:rPr>
            </a:br>
            <a:r>
              <a:rPr lang="ru-RU" sz="1200" dirty="0">
                <a:latin typeface="Century Gothic" panose="020B0502020202020204" pitchFamily="34" charset="0"/>
              </a:rPr>
              <a:t>секторов экономики</a:t>
            </a:r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2315BA9-D7A2-9FE0-A9A7-8C8DCEA3D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882195"/>
              </p:ext>
            </p:extLst>
          </p:nvPr>
        </p:nvGraphicFramePr>
        <p:xfrm>
          <a:off x="4229720" y="5436240"/>
          <a:ext cx="5963186" cy="2117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7886">
                  <a:extLst>
                    <a:ext uri="{9D8B030D-6E8A-4147-A177-3AD203B41FA5}">
                      <a16:colId xmlns:a16="http://schemas.microsoft.com/office/drawing/2014/main" val="2539291448"/>
                    </a:ext>
                  </a:extLst>
                </a:gridCol>
                <a:gridCol w="873228">
                  <a:extLst>
                    <a:ext uri="{9D8B030D-6E8A-4147-A177-3AD203B41FA5}">
                      <a16:colId xmlns:a16="http://schemas.microsoft.com/office/drawing/2014/main" val="1905419916"/>
                    </a:ext>
                  </a:extLst>
                </a:gridCol>
                <a:gridCol w="873228">
                  <a:extLst>
                    <a:ext uri="{9D8B030D-6E8A-4147-A177-3AD203B41FA5}">
                      <a16:colId xmlns:a16="http://schemas.microsoft.com/office/drawing/2014/main" val="2844346244"/>
                    </a:ext>
                  </a:extLst>
                </a:gridCol>
                <a:gridCol w="969722">
                  <a:extLst>
                    <a:ext uri="{9D8B030D-6E8A-4147-A177-3AD203B41FA5}">
                      <a16:colId xmlns:a16="http://schemas.microsoft.com/office/drawing/2014/main" val="592505426"/>
                    </a:ext>
                  </a:extLst>
                </a:gridCol>
                <a:gridCol w="869122">
                  <a:extLst>
                    <a:ext uri="{9D8B030D-6E8A-4147-A177-3AD203B41FA5}">
                      <a16:colId xmlns:a16="http://schemas.microsoft.com/office/drawing/2014/main" val="4235717967"/>
                    </a:ext>
                  </a:extLst>
                </a:gridCol>
              </a:tblGrid>
              <a:tr h="590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 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2013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2020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2021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2022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8805854"/>
                  </a:ext>
                </a:extLst>
              </a:tr>
              <a:tr h="415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Количество защит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22393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7531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</a:rPr>
                        <a:t>9315</a:t>
                      </a:r>
                      <a:endParaRPr lang="ru-RU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</a:rPr>
                        <a:t>10914</a:t>
                      </a:r>
                      <a:endParaRPr lang="ru-RU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5278740"/>
                  </a:ext>
                </a:extLst>
              </a:tr>
              <a:tr h="478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Кандидатских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20014 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6544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5839035"/>
                  </a:ext>
                </a:extLst>
              </a:tr>
              <a:tr h="4108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Докторских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2380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 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1490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811764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76860F7-EEB3-D882-2B4B-7EB4E8073840}"/>
              </a:ext>
            </a:extLst>
          </p:cNvPr>
          <p:cNvSpPr txBox="1"/>
          <p:nvPr/>
        </p:nvSpPr>
        <p:spPr>
          <a:xfrm>
            <a:off x="4424880" y="5212948"/>
            <a:ext cx="5768026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ЭФФЕКТИВНОСТЬ ДИССОВЕТОВ: 2013 г. и 2020-2022 гг. (тыс. чел.)</a:t>
            </a:r>
            <a:endParaRPr lang="ru-RU" sz="1800" b="1" baseline="30000" dirty="0">
              <a:solidFill>
                <a:srgbClr val="4F4B68"/>
              </a:solidFill>
              <a:latin typeface="Century Gothic" panose="020B0502020202020204" pitchFamily="34" charset="0"/>
              <a:cs typeface="Gotham Pro" panose="02000503040000020004" pitchFamily="2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22A2749-1DA2-9190-597F-E824B2532F9F}"/>
              </a:ext>
            </a:extLst>
          </p:cNvPr>
          <p:cNvCxnSpPr>
            <a:cxnSpLocks/>
          </p:cNvCxnSpPr>
          <p:nvPr/>
        </p:nvCxnSpPr>
        <p:spPr>
          <a:xfrm flipH="1">
            <a:off x="852422" y="5419821"/>
            <a:ext cx="45391" cy="1818895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53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DCD4DA1-5369-49A5-88C3-7116B7FD7988}"/>
              </a:ext>
            </a:extLst>
          </p:cNvPr>
          <p:cNvGrpSpPr/>
          <p:nvPr/>
        </p:nvGrpSpPr>
        <p:grpSpPr>
          <a:xfrm flipH="1">
            <a:off x="-306784" y="1295499"/>
            <a:ext cx="2378087" cy="5630699"/>
            <a:chOff x="5323291" y="1520790"/>
            <a:chExt cx="2444517" cy="578798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708D858-B958-430C-B527-A2A688738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0" r="23909"/>
            <a:stretch/>
          </p:blipFill>
          <p:spPr>
            <a:xfrm flipH="1">
              <a:off x="5346317" y="1612199"/>
              <a:ext cx="2125412" cy="5596932"/>
            </a:xfrm>
            <a:prstGeom prst="rect">
              <a:avLst/>
            </a:prstGeom>
          </p:spPr>
        </p:pic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65BDA099-3FEA-4F03-B0E6-2B70FF2CC07C}"/>
                </a:ext>
              </a:extLst>
            </p:cNvPr>
            <p:cNvSpPr/>
            <p:nvPr/>
          </p:nvSpPr>
          <p:spPr>
            <a:xfrm>
              <a:off x="5323291" y="1520790"/>
              <a:ext cx="2444517" cy="5787983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E0E481F8-3C2D-449F-A16F-57B5FACBDD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5317361"/>
              </p:ext>
            </p:extLst>
          </p:nvPr>
        </p:nvGraphicFramePr>
        <p:xfrm>
          <a:off x="1047650" y="1770693"/>
          <a:ext cx="4099567" cy="2099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5DF23147-6130-44FA-9997-0852F1D91F5D}"/>
              </a:ext>
            </a:extLst>
          </p:cNvPr>
          <p:cNvGrpSpPr/>
          <p:nvPr/>
        </p:nvGrpSpPr>
        <p:grpSpPr>
          <a:xfrm>
            <a:off x="832736" y="7062712"/>
            <a:ext cx="8864255" cy="212814"/>
            <a:chOff x="1133819" y="6711160"/>
            <a:chExt cx="8864255" cy="212814"/>
          </a:xfrm>
        </p:grpSpPr>
        <p:sp>
          <p:nvSpPr>
            <p:cNvPr id="128" name="Прямоугольник 127">
              <a:extLst>
                <a:ext uri="{FF2B5EF4-FFF2-40B4-BE49-F238E27FC236}">
                  <a16:creationId xmlns:a16="http://schemas.microsoft.com/office/drawing/2014/main" id="{531BCE4E-A1C7-49A9-B673-5B2F2CEFFA6E}"/>
                </a:ext>
              </a:extLst>
            </p:cNvPr>
            <p:cNvSpPr/>
            <p:nvPr/>
          </p:nvSpPr>
          <p:spPr>
            <a:xfrm>
              <a:off x="1133819" y="6716225"/>
              <a:ext cx="8864255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69875">
                <a:lnSpc>
                  <a:spcPts val="900"/>
                </a:lnSpc>
                <a:spcAft>
                  <a:spcPts val="200"/>
                </a:spcAft>
              </a:pPr>
              <a:r>
                <a:rPr lang="ru-RU" sz="900" i="1" dirty="0">
                  <a:latin typeface="Century Gothic" panose="020B0502020202020204" pitchFamily="34" charset="0"/>
                </a:rPr>
                <a:t>Источник: Росстат. URL: https://rosstat.gov.ru/folder/210/document/13215</a:t>
              </a:r>
            </a:p>
          </p:txBody>
        </p:sp>
        <p:cxnSp>
          <p:nvCxnSpPr>
            <p:cNvPr id="129" name="Прямая соединительная линия 128">
              <a:extLst>
                <a:ext uri="{FF2B5EF4-FFF2-40B4-BE49-F238E27FC236}">
                  <a16:creationId xmlns:a16="http://schemas.microsoft.com/office/drawing/2014/main" id="{0E1A7AF4-CA7D-4E69-8189-35694A939C80}"/>
                </a:ext>
              </a:extLst>
            </p:cNvPr>
            <p:cNvCxnSpPr/>
            <p:nvPr/>
          </p:nvCxnSpPr>
          <p:spPr>
            <a:xfrm>
              <a:off x="1133819" y="6711160"/>
              <a:ext cx="179975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B1662A65-33CC-479A-B59A-E46DC13FA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766" y="6729018"/>
              <a:ext cx="142274" cy="142274"/>
            </a:xfrm>
            <a:prstGeom prst="rect">
              <a:avLst/>
            </a:prstGeom>
          </p:spPr>
        </p:pic>
      </p:grp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7BAD44D-ED50-45B2-9B68-F0311A1D9936}"/>
              </a:ext>
            </a:extLst>
          </p:cNvPr>
          <p:cNvSpPr/>
          <p:nvPr/>
        </p:nvSpPr>
        <p:spPr>
          <a:xfrm>
            <a:off x="3078412" y="677817"/>
            <a:ext cx="62513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b="1" dirty="0">
                <a:ln w="0"/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Gotham Pro" panose="02000503040000020004" pitchFamily="2" charset="0"/>
              </a:rPr>
              <a:t>РАЗДЕЛ. </a:t>
            </a:r>
            <a:r>
              <a:rPr lang="ru-RU" sz="1000" b="1" dirty="0">
                <a:ln w="0"/>
                <a:solidFill>
                  <a:schemeClr val="accent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Gotham Pro" panose="02000503040000020004" pitchFamily="2" charset="0"/>
              </a:rPr>
              <a:t>СТАТИСТИКА</a:t>
            </a:r>
          </a:p>
          <a:p>
            <a:pPr algn="r"/>
            <a:endParaRPr lang="ru-RU" sz="1000" b="1" dirty="0">
              <a:ln w="0"/>
              <a:solidFill>
                <a:schemeClr val="accent1"/>
              </a:solidFill>
              <a:latin typeface="Century Gothic" panose="020B0502020202020204" pitchFamily="34" charset="0"/>
              <a:ea typeface="Verdana" panose="020B0604030504040204" pitchFamily="34" charset="0"/>
              <a:cs typeface="Gotham Pro" panose="02000503040000020004" pitchFamily="2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F59FB30E-6BBB-4CAD-A0AA-B65033384132}"/>
              </a:ext>
            </a:extLst>
          </p:cNvPr>
          <p:cNvSpPr/>
          <p:nvPr/>
        </p:nvSpPr>
        <p:spPr>
          <a:xfrm>
            <a:off x="986293" y="1076098"/>
            <a:ext cx="956224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Количество аспирантов и докторантов в 2010 и 2020-2022 гг. (тыс. чел.)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C02ECF9-0FE8-4E23-B072-9624E79CFD13}"/>
              </a:ext>
            </a:extLst>
          </p:cNvPr>
          <p:cNvSpPr/>
          <p:nvPr/>
        </p:nvSpPr>
        <p:spPr>
          <a:xfrm>
            <a:off x="1721965" y="1701889"/>
            <a:ext cx="5752096" cy="2828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Количество аспирантов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 </a:t>
            </a:r>
            <a:endParaRPr lang="ru-RU" sz="2000" b="1" baseline="30000" dirty="0">
              <a:solidFill>
                <a:srgbClr val="002060"/>
              </a:solidFill>
              <a:latin typeface="Century Gothic" panose="020B0502020202020204" pitchFamily="34" charset="0"/>
              <a:cs typeface="Gotham Pro" panose="02000503040000020004" pitchFamily="2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5FC9186-BA5D-43C6-B885-E3F600818276}"/>
              </a:ext>
            </a:extLst>
          </p:cNvPr>
          <p:cNvGrpSpPr/>
          <p:nvPr/>
        </p:nvGrpSpPr>
        <p:grpSpPr>
          <a:xfrm>
            <a:off x="4983956" y="7238716"/>
            <a:ext cx="939800" cy="237869"/>
            <a:chOff x="4969352" y="7238716"/>
            <a:chExt cx="939800" cy="237869"/>
          </a:xfrm>
        </p:grpSpPr>
        <p:sp>
          <p:nvSpPr>
            <p:cNvPr id="33" name="Номер слайда 2">
              <a:extLst>
                <a:ext uri="{FF2B5EF4-FFF2-40B4-BE49-F238E27FC236}">
                  <a16:creationId xmlns:a16="http://schemas.microsoft.com/office/drawing/2014/main" id="{0F63A565-AD22-4EC2-8D07-9EBF1F2118E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32014" y="7238716"/>
              <a:ext cx="439874" cy="237869"/>
            </a:xfrm>
            <a:prstGeom prst="rect">
              <a:avLst/>
            </a:prstGeom>
            <a:ln>
              <a:noFill/>
            </a:ln>
          </p:spPr>
          <p:txBody>
            <a:bodyPr vert="horz" lIns="100687" tIns="50343" rIns="118921" bIns="50343" rtlCol="0" anchor="ctr"/>
            <a:lstStyle>
              <a:defPPr>
                <a:defRPr lang="ru-RU"/>
              </a:defPPr>
              <a:lvl1pPr marL="0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42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84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266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688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7109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53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95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375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25C68B6-61C2-468F-89AB-4B9F7531AA68}" type="slidenum">
                <a:rPr lang="ru-RU" sz="1101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latin typeface="Century Gothic" panose="020B0502020202020204" pitchFamily="34" charset="0"/>
                  <a:cs typeface="Gotham Pro" panose="02000503040000020004" pitchFamily="2" charset="0"/>
                </a:rPr>
                <a:pPr algn="ctr"/>
                <a:t>6</a:t>
              </a:fld>
              <a:endParaRPr lang="ru-RU" sz="110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endParaRPr>
            </a:p>
          </p:txBody>
        </p: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BCAC38F3-52A4-443E-A5A2-68E28022B09D}"/>
                </a:ext>
              </a:extLst>
            </p:cNvPr>
            <p:cNvCxnSpPr/>
            <p:nvPr/>
          </p:nvCxnSpPr>
          <p:spPr>
            <a:xfrm>
              <a:off x="5607527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CA6C61A0-D51E-4FD6-8475-D419888C9DF8}"/>
                </a:ext>
              </a:extLst>
            </p:cNvPr>
            <p:cNvCxnSpPr/>
            <p:nvPr/>
          </p:nvCxnSpPr>
          <p:spPr>
            <a:xfrm>
              <a:off x="4969352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F7A67E9-AB75-4D10-8A80-13B0EF156B1A}"/>
              </a:ext>
            </a:extLst>
          </p:cNvPr>
          <p:cNvGrpSpPr/>
          <p:nvPr/>
        </p:nvGrpSpPr>
        <p:grpSpPr>
          <a:xfrm>
            <a:off x="-1" y="400175"/>
            <a:ext cx="10908758" cy="422274"/>
            <a:chOff x="-1" y="400175"/>
            <a:chExt cx="10908758" cy="422274"/>
          </a:xfrm>
        </p:grpSpPr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0D045CA4-ECC6-47B7-96CD-3BC7252FE5E0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652048"/>
              <a:ext cx="9777321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EB17CCB4-936D-484B-8C12-D22F6EC3C521}"/>
                </a:ext>
              </a:extLst>
            </p:cNvPr>
            <p:cNvSpPr/>
            <p:nvPr/>
          </p:nvSpPr>
          <p:spPr>
            <a:xfrm>
              <a:off x="1577967" y="409460"/>
              <a:ext cx="775177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ln w="0"/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Gotham Pro" panose="02000503040000020004" pitchFamily="2" charset="0"/>
                </a:rPr>
                <a:t>ВОСПРОИЗВОДСТВО ЧЕЛОВЕЧЕСКОГО ПОТЕНЦИАЛА  в СФЕРЕ НАУКИ В УСЛОВИЯХ ТЕХНОЛОГИЧЕСКИХ ИЗМЕНЕНИЙ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A583943A-524A-4748-8E74-FC7066FCE1D2}"/>
                </a:ext>
              </a:extLst>
            </p:cNvPr>
            <p:cNvSpPr/>
            <p:nvPr/>
          </p:nvSpPr>
          <p:spPr>
            <a:xfrm>
              <a:off x="-1" y="643959"/>
              <a:ext cx="424213" cy="178490"/>
            </a:xfrm>
            <a:prstGeom prst="rect">
              <a:avLst/>
            </a:prstGeom>
            <a:solidFill>
              <a:srgbClr val="2A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8C45AB4D-839B-42B7-B517-C1A6F4A8106B}"/>
                </a:ext>
              </a:extLst>
            </p:cNvPr>
            <p:cNvGrpSpPr/>
            <p:nvPr/>
          </p:nvGrpSpPr>
          <p:grpSpPr>
            <a:xfrm>
              <a:off x="9533381" y="400175"/>
              <a:ext cx="1375376" cy="340630"/>
              <a:chOff x="9533381" y="400175"/>
              <a:chExt cx="1375376" cy="340630"/>
            </a:xfrm>
          </p:grpSpPr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3FF45E92-3D41-4178-B1EB-D754A5111EA4}"/>
                  </a:ext>
                </a:extLst>
              </p:cNvPr>
              <p:cNvSpPr/>
              <p:nvPr/>
            </p:nvSpPr>
            <p:spPr>
              <a:xfrm>
                <a:off x="9533381" y="474544"/>
                <a:ext cx="244097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0CA4AA67-81D6-4C0D-97FF-12369716DD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21788" y="400175"/>
                <a:ext cx="408216" cy="340630"/>
              </a:xfrm>
              <a:prstGeom prst="rect">
                <a:avLst/>
              </a:prstGeom>
            </p:spPr>
          </p:pic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409A4914-BA07-48EF-A198-924FFC7CFE7A}"/>
                  </a:ext>
                </a:extLst>
              </p:cNvPr>
              <p:cNvSpPr/>
              <p:nvPr/>
            </p:nvSpPr>
            <p:spPr>
              <a:xfrm>
                <a:off x="10483360" y="474544"/>
                <a:ext cx="424353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914AEE4C-F880-44EB-AD33-209528C74F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3360" y="652048"/>
                <a:ext cx="425397" cy="0"/>
              </a:xfrm>
              <a:prstGeom prst="line">
                <a:avLst/>
              </a:prstGeom>
              <a:ln w="12700">
                <a:solidFill>
                  <a:srgbClr val="2A59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Рисунок 652">
            <a:extLst>
              <a:ext uri="{FF2B5EF4-FFF2-40B4-BE49-F238E27FC236}">
                <a16:creationId xmlns:a16="http://schemas.microsoft.com/office/drawing/2014/main" id="{AD235E22-25BC-420A-8E40-B1DEAF2E149A}"/>
              </a:ext>
            </a:extLst>
          </p:cNvPr>
          <p:cNvGrpSpPr/>
          <p:nvPr/>
        </p:nvGrpSpPr>
        <p:grpSpPr>
          <a:xfrm>
            <a:off x="664073" y="1007467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76" name="Полилиния: фигура 75">
              <a:extLst>
                <a:ext uri="{FF2B5EF4-FFF2-40B4-BE49-F238E27FC236}">
                  <a16:creationId xmlns:a16="http://schemas.microsoft.com/office/drawing/2014/main" id="{5F7DBAF7-5AE3-4A97-924E-9C685FD5FC84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5797B2FF-A1B8-437D-9A5C-61E638FA3B73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: фигура 77">
              <a:extLst>
                <a:ext uri="{FF2B5EF4-FFF2-40B4-BE49-F238E27FC236}">
                  <a16:creationId xmlns:a16="http://schemas.microsoft.com/office/drawing/2014/main" id="{AF214F3A-DDC0-4092-9D90-E69E8355E4E8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66" name="Прямоугольник 265">
            <a:extLst>
              <a:ext uri="{FF2B5EF4-FFF2-40B4-BE49-F238E27FC236}">
                <a16:creationId xmlns:a16="http://schemas.microsoft.com/office/drawing/2014/main" id="{341A2968-CE9F-47EB-9596-4CF0F4CF3477}"/>
              </a:ext>
            </a:extLst>
          </p:cNvPr>
          <p:cNvSpPr/>
          <p:nvPr/>
        </p:nvSpPr>
        <p:spPr>
          <a:xfrm>
            <a:off x="2674673" y="3599005"/>
            <a:ext cx="826577" cy="2718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b="1" dirty="0">
                <a:latin typeface="Century Gothic" panose="020B0502020202020204" pitchFamily="34" charset="0"/>
              </a:rPr>
              <a:t>2010</a:t>
            </a: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DCF4648D-60BA-4739-BEB8-762368A8EDD5}"/>
              </a:ext>
            </a:extLst>
          </p:cNvPr>
          <p:cNvSpPr/>
          <p:nvPr/>
        </p:nvSpPr>
        <p:spPr>
          <a:xfrm>
            <a:off x="2518214" y="2683855"/>
            <a:ext cx="1155195" cy="4360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600"/>
              </a:lnSpc>
              <a:spcAft>
                <a:spcPts val="200"/>
              </a:spcAft>
            </a:pP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157,4</a:t>
            </a:r>
          </a:p>
          <a:p>
            <a:pPr algn="ctr">
              <a:lnSpc>
                <a:spcPts val="1600"/>
              </a:lnSpc>
            </a:pPr>
            <a:r>
              <a:rPr lang="ru-RU" sz="1400" b="1" dirty="0">
                <a:latin typeface="Century Gothic" panose="020B0502020202020204" pitchFamily="34" charset="0"/>
              </a:rPr>
              <a:t>тыс. чел.</a:t>
            </a: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F4C518A2-4347-4108-926D-A115F32BC6B2}"/>
              </a:ext>
            </a:extLst>
          </p:cNvPr>
          <p:cNvSpPr/>
          <p:nvPr/>
        </p:nvSpPr>
        <p:spPr>
          <a:xfrm>
            <a:off x="1282096" y="2301375"/>
            <a:ext cx="1141905" cy="21307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r">
              <a:lnSpc>
                <a:spcPts val="900"/>
              </a:lnSpc>
              <a:spcAft>
                <a:spcPts val="2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Женщины</a:t>
            </a: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D0812FC0-FB3C-4C43-96F5-50FABD5B273A}"/>
              </a:ext>
            </a:extLst>
          </p:cNvPr>
          <p:cNvSpPr/>
          <p:nvPr/>
        </p:nvSpPr>
        <p:spPr>
          <a:xfrm>
            <a:off x="3824328" y="2301375"/>
            <a:ext cx="1141905" cy="21307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ts val="900"/>
              </a:lnSpc>
              <a:spcAft>
                <a:spcPts val="2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Мужчины</a:t>
            </a:r>
          </a:p>
        </p:txBody>
      </p:sp>
      <p:graphicFrame>
        <p:nvGraphicFramePr>
          <p:cNvPr id="135" name="Диаграмма 134">
            <a:extLst>
              <a:ext uri="{FF2B5EF4-FFF2-40B4-BE49-F238E27FC236}">
                <a16:creationId xmlns:a16="http://schemas.microsoft.com/office/drawing/2014/main" id="{04F27FC1-DC88-4E44-8C5F-653FEAA080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65071"/>
              </p:ext>
            </p:extLst>
          </p:nvPr>
        </p:nvGraphicFramePr>
        <p:xfrm>
          <a:off x="4306617" y="1770693"/>
          <a:ext cx="4099567" cy="2099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EF08DE94-92B9-4D0E-A0E1-29386541F558}"/>
              </a:ext>
            </a:extLst>
          </p:cNvPr>
          <p:cNvSpPr/>
          <p:nvPr/>
        </p:nvSpPr>
        <p:spPr>
          <a:xfrm>
            <a:off x="5919922" y="3599005"/>
            <a:ext cx="826577" cy="2718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b="1" dirty="0">
                <a:latin typeface="Century Gothic" panose="020B0502020202020204" pitchFamily="34" charset="0"/>
              </a:rPr>
              <a:t>2020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A376243E-766E-4E10-8924-ABF09AC28256}"/>
              </a:ext>
            </a:extLst>
          </p:cNvPr>
          <p:cNvSpPr/>
          <p:nvPr/>
        </p:nvSpPr>
        <p:spPr>
          <a:xfrm>
            <a:off x="5763463" y="2683855"/>
            <a:ext cx="1155195" cy="4360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600"/>
              </a:lnSpc>
              <a:spcAft>
                <a:spcPts val="200"/>
              </a:spcAft>
            </a:pP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87,8</a:t>
            </a:r>
          </a:p>
          <a:p>
            <a:pPr algn="ctr">
              <a:lnSpc>
                <a:spcPts val="1600"/>
              </a:lnSpc>
            </a:pPr>
            <a:r>
              <a:rPr lang="ru-RU" sz="1400" b="1" dirty="0">
                <a:latin typeface="Century Gothic" panose="020B0502020202020204" pitchFamily="34" charset="0"/>
              </a:rPr>
              <a:t>тыс. чел.</a:t>
            </a: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2BDA6DE-AD15-4F74-A892-BB07D1F8D123}"/>
              </a:ext>
            </a:extLst>
          </p:cNvPr>
          <p:cNvSpPr/>
          <p:nvPr/>
        </p:nvSpPr>
        <p:spPr>
          <a:xfrm>
            <a:off x="4527345" y="2301375"/>
            <a:ext cx="1141905" cy="21307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r">
              <a:lnSpc>
                <a:spcPts val="900"/>
              </a:lnSpc>
              <a:spcAft>
                <a:spcPts val="2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Женщины</a:t>
            </a: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94982AC8-6DD5-49D5-B77C-5261A0C8B81C}"/>
              </a:ext>
            </a:extLst>
          </p:cNvPr>
          <p:cNvSpPr/>
          <p:nvPr/>
        </p:nvSpPr>
        <p:spPr>
          <a:xfrm>
            <a:off x="7069577" y="2301375"/>
            <a:ext cx="1141905" cy="21307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ts val="900"/>
              </a:lnSpc>
              <a:spcAft>
                <a:spcPts val="2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Мужчины</a:t>
            </a:r>
          </a:p>
        </p:txBody>
      </p:sp>
      <p:graphicFrame>
        <p:nvGraphicFramePr>
          <p:cNvPr id="140" name="Диаграмма 139">
            <a:extLst>
              <a:ext uri="{FF2B5EF4-FFF2-40B4-BE49-F238E27FC236}">
                <a16:creationId xmlns:a16="http://schemas.microsoft.com/office/drawing/2014/main" id="{AA74FC31-B382-4304-B042-50D22EB49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0304194"/>
              </p:ext>
            </p:extLst>
          </p:nvPr>
        </p:nvGraphicFramePr>
        <p:xfrm>
          <a:off x="1061368" y="4379894"/>
          <a:ext cx="4099567" cy="2099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1E245AD9-8493-483D-9DFA-48F0EF3F6B0B}"/>
              </a:ext>
            </a:extLst>
          </p:cNvPr>
          <p:cNvSpPr/>
          <p:nvPr/>
        </p:nvSpPr>
        <p:spPr>
          <a:xfrm>
            <a:off x="2674673" y="6208206"/>
            <a:ext cx="826577" cy="2718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dirty="0">
                <a:latin typeface="Century Gothic" panose="020B0502020202020204" pitchFamily="34" charset="0"/>
              </a:rPr>
              <a:t>2021</a:t>
            </a:r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8E0D11A1-2CE5-4EA9-A856-95E6D74DF626}"/>
              </a:ext>
            </a:extLst>
          </p:cNvPr>
          <p:cNvSpPr/>
          <p:nvPr/>
        </p:nvSpPr>
        <p:spPr>
          <a:xfrm>
            <a:off x="2518214" y="5293056"/>
            <a:ext cx="1155195" cy="4360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600"/>
              </a:lnSpc>
              <a:spcAft>
                <a:spcPts val="200"/>
              </a:spcAft>
            </a:pP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90,2</a:t>
            </a:r>
          </a:p>
          <a:p>
            <a:pPr algn="ctr">
              <a:lnSpc>
                <a:spcPts val="1600"/>
              </a:lnSpc>
            </a:pPr>
            <a:r>
              <a:rPr lang="ru-RU" sz="1400" b="1" dirty="0">
                <a:latin typeface="Century Gothic" panose="020B0502020202020204" pitchFamily="34" charset="0"/>
              </a:rPr>
              <a:t>тыс. чел.</a:t>
            </a:r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85B5DADE-A568-4260-87B1-7DDB35DF2E6B}"/>
              </a:ext>
            </a:extLst>
          </p:cNvPr>
          <p:cNvSpPr/>
          <p:nvPr/>
        </p:nvSpPr>
        <p:spPr>
          <a:xfrm>
            <a:off x="1282096" y="4910576"/>
            <a:ext cx="1141905" cy="21307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r">
              <a:lnSpc>
                <a:spcPts val="900"/>
              </a:lnSpc>
              <a:spcAft>
                <a:spcPts val="2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Женщины</a:t>
            </a:r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E7414011-568D-43E2-8589-962F25F92F06}"/>
              </a:ext>
            </a:extLst>
          </p:cNvPr>
          <p:cNvSpPr/>
          <p:nvPr/>
        </p:nvSpPr>
        <p:spPr>
          <a:xfrm>
            <a:off x="3824328" y="4910576"/>
            <a:ext cx="1141905" cy="21307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ts val="900"/>
              </a:lnSpc>
              <a:spcAft>
                <a:spcPts val="2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Мужчины</a:t>
            </a:r>
          </a:p>
        </p:txBody>
      </p:sp>
      <p:graphicFrame>
        <p:nvGraphicFramePr>
          <p:cNvPr id="145" name="Диаграмма 144">
            <a:extLst>
              <a:ext uri="{FF2B5EF4-FFF2-40B4-BE49-F238E27FC236}">
                <a16:creationId xmlns:a16="http://schemas.microsoft.com/office/drawing/2014/main" id="{15710130-4006-4F90-916B-6473B2E67C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3837472"/>
              </p:ext>
            </p:extLst>
          </p:nvPr>
        </p:nvGraphicFramePr>
        <p:xfrm>
          <a:off x="4306617" y="4379894"/>
          <a:ext cx="4099567" cy="2099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6F2D5472-2AFB-4769-AF5B-A41C9EFE9BFB}"/>
              </a:ext>
            </a:extLst>
          </p:cNvPr>
          <p:cNvSpPr/>
          <p:nvPr/>
        </p:nvSpPr>
        <p:spPr>
          <a:xfrm>
            <a:off x="5919922" y="6208206"/>
            <a:ext cx="826577" cy="2718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dirty="0">
                <a:latin typeface="Century Gothic" panose="020B0502020202020204" pitchFamily="34" charset="0"/>
              </a:rPr>
              <a:t>2022</a:t>
            </a:r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FC5CDA0F-BD34-4A62-B41F-F8BC920828F4}"/>
              </a:ext>
            </a:extLst>
          </p:cNvPr>
          <p:cNvSpPr/>
          <p:nvPr/>
        </p:nvSpPr>
        <p:spPr>
          <a:xfrm>
            <a:off x="5783560" y="5293056"/>
            <a:ext cx="1155195" cy="4360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600"/>
              </a:lnSpc>
              <a:spcAft>
                <a:spcPts val="200"/>
              </a:spcAft>
            </a:pP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109,4</a:t>
            </a:r>
          </a:p>
          <a:p>
            <a:pPr algn="ctr">
              <a:lnSpc>
                <a:spcPts val="1600"/>
              </a:lnSpc>
            </a:pPr>
            <a:r>
              <a:rPr lang="ru-RU" sz="1400" b="1" dirty="0">
                <a:latin typeface="Century Gothic" panose="020B0502020202020204" pitchFamily="34" charset="0"/>
              </a:rPr>
              <a:t>тыс. чел.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982533F4-2AB7-48F8-9A06-F78DCE3B8674}"/>
              </a:ext>
            </a:extLst>
          </p:cNvPr>
          <p:cNvSpPr/>
          <p:nvPr/>
        </p:nvSpPr>
        <p:spPr>
          <a:xfrm>
            <a:off x="4527345" y="4910576"/>
            <a:ext cx="1141905" cy="21307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r">
              <a:lnSpc>
                <a:spcPts val="900"/>
              </a:lnSpc>
              <a:spcAft>
                <a:spcPts val="2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Женщины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29197AF9-18D2-47AF-B3CA-30DB183174EC}"/>
              </a:ext>
            </a:extLst>
          </p:cNvPr>
          <p:cNvSpPr/>
          <p:nvPr/>
        </p:nvSpPr>
        <p:spPr>
          <a:xfrm>
            <a:off x="7069577" y="4910576"/>
            <a:ext cx="1141905" cy="21307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ts val="900"/>
              </a:lnSpc>
              <a:spcAft>
                <a:spcPts val="2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Мужчины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18DD097-2A5E-4D11-8226-9E7ACA5359D4}"/>
              </a:ext>
            </a:extLst>
          </p:cNvPr>
          <p:cNvSpPr/>
          <p:nvPr/>
        </p:nvSpPr>
        <p:spPr>
          <a:xfrm>
            <a:off x="8052329" y="2095178"/>
            <a:ext cx="1869459" cy="3909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Наблюдается увеличение количества аспирантов последние два года: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прежде всего за счет притока мужчин, 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2022 г. на 21,6%, 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2023 г.  на 10,8%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Доля женщин остается относительно стабильной в количественном отношении: 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2010 г. – 46,3%, 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2020 г. – 43,8%, 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2021 г. – 43,7%, 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2022 г. – 34,4%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300"/>
              </a:lnSpc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411C6F41-4EA9-4BF6-9B82-F14916FF3658}"/>
              </a:ext>
            </a:extLst>
          </p:cNvPr>
          <p:cNvCxnSpPr>
            <a:cxnSpLocks/>
          </p:cNvCxnSpPr>
          <p:nvPr/>
        </p:nvCxnSpPr>
        <p:spPr>
          <a:xfrm>
            <a:off x="8031660" y="2175260"/>
            <a:ext cx="0" cy="452050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920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135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3370343" y="2195406"/>
            <a:ext cx="13070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pc="-40" dirty="0">
                <a:latin typeface="Century Gothic" panose="020B0502020202020204" pitchFamily="34" charset="0"/>
              </a:rPr>
              <a:t>Женщины —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доктора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наук, тыс. чел.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8403247" y="2193028"/>
            <a:ext cx="1338538" cy="61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pc="-40" dirty="0">
                <a:latin typeface="Century Gothic" panose="020B0502020202020204" pitchFamily="34" charset="0"/>
              </a:rPr>
              <a:t>Мужчины —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доктора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наук, тыс. чел.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05A9CBD4-6F0E-46B7-8A4E-DCF363E6ECF3}"/>
              </a:ext>
            </a:extLst>
          </p:cNvPr>
          <p:cNvSpPr/>
          <p:nvPr/>
        </p:nvSpPr>
        <p:spPr>
          <a:xfrm>
            <a:off x="986293" y="1076098"/>
            <a:ext cx="956224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Численность научных руководителей, имеющих ученую </a:t>
            </a:r>
            <a:br>
              <a:rPr lang="en-US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</a:br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степень и осуществляющих подготовку аспирантов, в 2010 и 2018 гг. (тыс. чел.)</a:t>
            </a:r>
          </a:p>
        </p:txBody>
      </p:sp>
      <p:graphicFrame>
        <p:nvGraphicFramePr>
          <p:cNvPr id="130" name="Диаграмма 129">
            <a:extLst>
              <a:ext uri="{FF2B5EF4-FFF2-40B4-BE49-F238E27FC236}">
                <a16:creationId xmlns:a16="http://schemas.microsoft.com/office/drawing/2014/main" id="{DD6D7570-1DAB-4195-A6A2-336499F67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0412369"/>
              </p:ext>
            </p:extLst>
          </p:nvPr>
        </p:nvGraphicFramePr>
        <p:xfrm>
          <a:off x="1019844" y="772274"/>
          <a:ext cx="2898751" cy="2934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0" name="Диаграмма 149">
            <a:extLst>
              <a:ext uri="{FF2B5EF4-FFF2-40B4-BE49-F238E27FC236}">
                <a16:creationId xmlns:a16="http://schemas.microsoft.com/office/drawing/2014/main" id="{DD6D7570-1DAB-4195-A6A2-336499F67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794957"/>
              </p:ext>
            </p:extLst>
          </p:nvPr>
        </p:nvGraphicFramePr>
        <p:xfrm>
          <a:off x="6157600" y="767423"/>
          <a:ext cx="2968664" cy="3005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B1EB5DD-A53F-458D-BEA3-F63265EE466F}"/>
              </a:ext>
            </a:extLst>
          </p:cNvPr>
          <p:cNvGrpSpPr/>
          <p:nvPr/>
        </p:nvGrpSpPr>
        <p:grpSpPr>
          <a:xfrm>
            <a:off x="839760" y="6595369"/>
            <a:ext cx="9650729" cy="636007"/>
            <a:chOff x="1133819" y="6711160"/>
            <a:chExt cx="8864255" cy="636007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BA64A886-96AB-43FA-97F4-1258346723CC}"/>
                </a:ext>
              </a:extLst>
            </p:cNvPr>
            <p:cNvSpPr/>
            <p:nvPr/>
          </p:nvSpPr>
          <p:spPr>
            <a:xfrm>
              <a:off x="1133819" y="6716225"/>
              <a:ext cx="8864255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69875">
                <a:lnSpc>
                  <a:spcPts val="900"/>
                </a:lnSpc>
                <a:spcAft>
                  <a:spcPts val="600"/>
                </a:spcAft>
              </a:pPr>
              <a:r>
                <a:rPr lang="ru-RU" sz="900" i="1" dirty="0">
                  <a:latin typeface="Century Gothic" panose="020B0502020202020204" pitchFamily="34" charset="0"/>
                </a:rPr>
                <a:t>Источник: Росстат. URL: https://rosstat.gov.ru/folder/210/document/13215</a:t>
              </a:r>
            </a:p>
            <a:p>
              <a:pPr indent="269875">
                <a:lnSpc>
                  <a:spcPts val="900"/>
                </a:lnSpc>
                <a:spcAft>
                  <a:spcPts val="200"/>
                </a:spcAft>
              </a:pPr>
              <a:r>
                <a:rPr lang="ru-RU" sz="900" i="1" dirty="0">
                  <a:latin typeface="Century Gothic" panose="020B0502020202020204" pitchFamily="34" charset="0"/>
                </a:rPr>
                <a:t>С 2019 г. показатель исключен из формы федерального статистического наблюдения № 1-НК «Сведения об организации, осуществляющей образовательную деятельность по программам подготовки научно-педагогических кадров в аспирантуре, программам ординатуры, программам ассистентуры-стажировки, а также осуществляющей подготовку научных кадров в докторантуре»</a:t>
              </a:r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CBE5FA67-1FB7-451C-A725-90975D16312E}"/>
                </a:ext>
              </a:extLst>
            </p:cNvPr>
            <p:cNvCxnSpPr/>
            <p:nvPr/>
          </p:nvCxnSpPr>
          <p:spPr>
            <a:xfrm>
              <a:off x="1133819" y="6711160"/>
              <a:ext cx="179975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6DB191D6-73F7-452A-AAFA-F6EA969E3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766" y="6729018"/>
              <a:ext cx="142274" cy="142274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AAE13D6-F7E9-44AA-A3C3-38CF9F3396FA}"/>
              </a:ext>
            </a:extLst>
          </p:cNvPr>
          <p:cNvGrpSpPr/>
          <p:nvPr/>
        </p:nvGrpSpPr>
        <p:grpSpPr>
          <a:xfrm>
            <a:off x="4983956" y="7238716"/>
            <a:ext cx="939800" cy="237869"/>
            <a:chOff x="4969352" y="7238716"/>
            <a:chExt cx="939800" cy="237869"/>
          </a:xfrm>
        </p:grpSpPr>
        <p:sp>
          <p:nvSpPr>
            <p:cNvPr id="75" name="Номер слайда 2">
              <a:extLst>
                <a:ext uri="{FF2B5EF4-FFF2-40B4-BE49-F238E27FC236}">
                  <a16:creationId xmlns:a16="http://schemas.microsoft.com/office/drawing/2014/main" id="{B6EF4571-5D9C-4FC7-A39E-C1CC3A766F4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32014" y="7238716"/>
              <a:ext cx="439874" cy="237869"/>
            </a:xfrm>
            <a:prstGeom prst="rect">
              <a:avLst/>
            </a:prstGeom>
            <a:ln>
              <a:noFill/>
            </a:ln>
          </p:spPr>
          <p:txBody>
            <a:bodyPr vert="horz" lIns="100687" tIns="50343" rIns="118921" bIns="50343" rtlCol="0" anchor="ctr"/>
            <a:lstStyle>
              <a:defPPr>
                <a:defRPr lang="ru-RU"/>
              </a:defPPr>
              <a:lvl1pPr marL="0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42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84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266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688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7109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53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95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375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25C68B6-61C2-468F-89AB-4B9F7531AA68}" type="slidenum">
                <a:rPr lang="ru-RU" sz="1101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latin typeface="Century Gothic" panose="020B0502020202020204" pitchFamily="34" charset="0"/>
                  <a:cs typeface="Gotham Pro" panose="02000503040000020004" pitchFamily="2" charset="0"/>
                </a:rPr>
                <a:pPr algn="ctr"/>
                <a:t>7</a:t>
              </a:fld>
              <a:endParaRPr lang="ru-RU" sz="110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endParaRPr>
            </a:p>
          </p:txBody>
        </p: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019510CC-EC97-4F2C-9DB1-B5436E40253E}"/>
                </a:ext>
              </a:extLst>
            </p:cNvPr>
            <p:cNvCxnSpPr/>
            <p:nvPr/>
          </p:nvCxnSpPr>
          <p:spPr>
            <a:xfrm>
              <a:off x="5607527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FDB599F5-98EF-461F-9716-5AA5F12156C7}"/>
                </a:ext>
              </a:extLst>
            </p:cNvPr>
            <p:cNvCxnSpPr/>
            <p:nvPr/>
          </p:nvCxnSpPr>
          <p:spPr>
            <a:xfrm>
              <a:off x="4969352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79BCA5AC-7A9D-4AD5-AB8B-9571128C43C1}"/>
              </a:ext>
            </a:extLst>
          </p:cNvPr>
          <p:cNvGrpSpPr/>
          <p:nvPr/>
        </p:nvGrpSpPr>
        <p:grpSpPr>
          <a:xfrm>
            <a:off x="-1" y="400175"/>
            <a:ext cx="10908758" cy="422274"/>
            <a:chOff x="-1" y="400175"/>
            <a:chExt cx="10908758" cy="422274"/>
          </a:xfrm>
        </p:grpSpPr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5ED4733E-1732-47CD-9301-7A55C928DAB1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652048"/>
              <a:ext cx="9777321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5B603B6E-67AF-4005-9CCB-9453925D6A8F}"/>
                </a:ext>
              </a:extLst>
            </p:cNvPr>
            <p:cNvSpPr/>
            <p:nvPr/>
          </p:nvSpPr>
          <p:spPr>
            <a:xfrm>
              <a:off x="1565424" y="409460"/>
              <a:ext cx="776432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ln w="0"/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Gotham Pro" panose="02000503040000020004" pitchFamily="2" charset="0"/>
                </a:rPr>
                <a:t>ВОСПРОИЗВОДСТВО ЧЕЛОВЕЧЕСКОГО ПОТЕНЦИАЛА  в СФЕРЕ НАУКИ В УСЛОВИЯХ ТЕХНОЛОГИЧЕСКИХ ИЗМЕНЕНИЙ</a:t>
              </a:r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BB0A32D8-EE47-423E-B78A-B8283BF39FD7}"/>
                </a:ext>
              </a:extLst>
            </p:cNvPr>
            <p:cNvSpPr/>
            <p:nvPr/>
          </p:nvSpPr>
          <p:spPr>
            <a:xfrm>
              <a:off x="-1" y="643959"/>
              <a:ext cx="424213" cy="178490"/>
            </a:xfrm>
            <a:prstGeom prst="rect">
              <a:avLst/>
            </a:prstGeom>
            <a:solidFill>
              <a:srgbClr val="2A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B9D56900-6893-45E6-A9DB-4B333CB5CFF8}"/>
                </a:ext>
              </a:extLst>
            </p:cNvPr>
            <p:cNvGrpSpPr/>
            <p:nvPr/>
          </p:nvGrpSpPr>
          <p:grpSpPr>
            <a:xfrm>
              <a:off x="9533381" y="400175"/>
              <a:ext cx="1375376" cy="340630"/>
              <a:chOff x="9533381" y="400175"/>
              <a:chExt cx="1375376" cy="340630"/>
            </a:xfrm>
          </p:grpSpPr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id="{13755898-A7A6-480A-9496-6D3670D5A115}"/>
                  </a:ext>
                </a:extLst>
              </p:cNvPr>
              <p:cNvSpPr/>
              <p:nvPr/>
            </p:nvSpPr>
            <p:spPr>
              <a:xfrm>
                <a:off x="9533381" y="474544"/>
                <a:ext cx="244097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A3BE57F8-83CB-4E55-9880-6257C2659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21788" y="400175"/>
                <a:ext cx="408216" cy="340630"/>
              </a:xfrm>
              <a:prstGeom prst="rect">
                <a:avLst/>
              </a:prstGeom>
            </p:spPr>
          </p:pic>
          <p:sp>
            <p:nvSpPr>
              <p:cNvPr id="85" name="Прямоугольник 84">
                <a:extLst>
                  <a:ext uri="{FF2B5EF4-FFF2-40B4-BE49-F238E27FC236}">
                    <a16:creationId xmlns:a16="http://schemas.microsoft.com/office/drawing/2014/main" id="{03AE70E7-7015-4C44-8B9F-C266FE7F4CF6}"/>
                  </a:ext>
                </a:extLst>
              </p:cNvPr>
              <p:cNvSpPr/>
              <p:nvPr/>
            </p:nvSpPr>
            <p:spPr>
              <a:xfrm>
                <a:off x="10483360" y="474544"/>
                <a:ext cx="424353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86" name="Прямая соединительная линия 85">
                <a:extLst>
                  <a:ext uri="{FF2B5EF4-FFF2-40B4-BE49-F238E27FC236}">
                    <a16:creationId xmlns:a16="http://schemas.microsoft.com/office/drawing/2014/main" id="{D9F6E743-3DC9-429F-845A-13454EDE46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3360" y="652048"/>
                <a:ext cx="425397" cy="0"/>
              </a:xfrm>
              <a:prstGeom prst="line">
                <a:avLst/>
              </a:prstGeom>
              <a:ln w="12700">
                <a:solidFill>
                  <a:srgbClr val="2A59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9" name="Рисунок 652">
            <a:extLst>
              <a:ext uri="{FF2B5EF4-FFF2-40B4-BE49-F238E27FC236}">
                <a16:creationId xmlns:a16="http://schemas.microsoft.com/office/drawing/2014/main" id="{16F730BE-ABB1-47BA-8E40-323F9A1B9AB7}"/>
              </a:ext>
            </a:extLst>
          </p:cNvPr>
          <p:cNvGrpSpPr/>
          <p:nvPr/>
        </p:nvGrpSpPr>
        <p:grpSpPr>
          <a:xfrm>
            <a:off x="664073" y="1007467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46592C3E-69DB-49F3-9674-DD2AFA8F0769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id="{974DA3B8-BDCA-4822-B955-4785C824A5ED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: фигура 73">
              <a:extLst>
                <a:ext uri="{FF2B5EF4-FFF2-40B4-BE49-F238E27FC236}">
                  <a16:creationId xmlns:a16="http://schemas.microsoft.com/office/drawing/2014/main" id="{D1FEB08E-D900-453F-9B9D-85ECEA63CEE2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7D814970-9F34-49A4-810C-4A2F06584EBF}"/>
              </a:ext>
            </a:extLst>
          </p:cNvPr>
          <p:cNvCxnSpPr>
            <a:cxnSpLocks/>
          </p:cNvCxnSpPr>
          <p:nvPr/>
        </p:nvCxnSpPr>
        <p:spPr>
          <a:xfrm>
            <a:off x="900635" y="5563708"/>
            <a:ext cx="9271" cy="68562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Диаграмма 62">
            <a:extLst>
              <a:ext uri="{FF2B5EF4-FFF2-40B4-BE49-F238E27FC236}">
                <a16:creationId xmlns:a16="http://schemas.microsoft.com/office/drawing/2014/main" id="{DD6D7570-1DAB-4195-A6A2-336499F67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3134067"/>
              </p:ext>
            </p:extLst>
          </p:nvPr>
        </p:nvGraphicFramePr>
        <p:xfrm>
          <a:off x="1205384" y="2741861"/>
          <a:ext cx="2898751" cy="2934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9" name="TextBox 88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2144576" y="5111711"/>
            <a:ext cx="943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pc="-40" dirty="0">
                <a:latin typeface="Century Gothic" panose="020B0502020202020204" pitchFamily="34" charset="0"/>
              </a:rPr>
              <a:t>2010</a:t>
            </a:r>
            <a:endParaRPr lang="ru-RU" sz="1000" spc="-40" dirty="0"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757456" y="4209349"/>
            <a:ext cx="11015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spc="-40" dirty="0">
                <a:latin typeface="Century Gothic" panose="020B0502020202020204" pitchFamily="34" charset="0"/>
              </a:rPr>
              <a:t>Женщины —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кандидаты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наук, тыс. чел.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3364090" y="4209349"/>
            <a:ext cx="13070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pc="-40" dirty="0">
                <a:latin typeface="Century Gothic" panose="020B0502020202020204" pitchFamily="34" charset="0"/>
              </a:rPr>
              <a:t>Женщины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доктора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наук, тыс. чел.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2125212" y="3227386"/>
            <a:ext cx="943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pc="-40" dirty="0">
                <a:latin typeface="Century Gothic" panose="020B0502020202020204" pitchFamily="34" charset="0"/>
              </a:rPr>
              <a:t>2018</a:t>
            </a:r>
            <a:endParaRPr lang="ru-RU" sz="1000" spc="-40" dirty="0">
              <a:latin typeface="Century Gothic" panose="020B0502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791590" y="2191495"/>
            <a:ext cx="11015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spc="-40" dirty="0">
                <a:latin typeface="Century Gothic" panose="020B0502020202020204" pitchFamily="34" charset="0"/>
              </a:rPr>
              <a:t>Женщины —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кандидаты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наук, тыс. чел.</a:t>
            </a:r>
          </a:p>
        </p:txBody>
      </p:sp>
      <p:sp>
        <p:nvSpPr>
          <p:cNvPr id="134" name="Овал 133"/>
          <p:cNvSpPr/>
          <p:nvPr/>
        </p:nvSpPr>
        <p:spPr>
          <a:xfrm>
            <a:off x="2077276" y="2901521"/>
            <a:ext cx="274677" cy="274677"/>
          </a:xfrm>
          <a:prstGeom prst="ellipse">
            <a:avLst/>
          </a:prstGeom>
          <a:solidFill>
            <a:srgbClr val="4F4B6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5" name="Рисунок 1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17" y="2952718"/>
            <a:ext cx="216194" cy="216194"/>
          </a:xfrm>
          <a:prstGeom prst="rect">
            <a:avLst/>
          </a:prstGeom>
        </p:spPr>
      </p:pic>
      <p:sp>
        <p:nvSpPr>
          <p:cNvPr id="137" name="Овал 136"/>
          <p:cNvSpPr/>
          <p:nvPr/>
        </p:nvSpPr>
        <p:spPr>
          <a:xfrm>
            <a:off x="2472287" y="1813899"/>
            <a:ext cx="274677" cy="274677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8" name="Рисунок 13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28" y="1865096"/>
            <a:ext cx="216194" cy="216194"/>
          </a:xfrm>
          <a:prstGeom prst="rect">
            <a:avLst/>
          </a:prstGeom>
        </p:spPr>
      </p:pic>
      <p:graphicFrame>
        <p:nvGraphicFramePr>
          <p:cNvPr id="140" name="Диаграмма 139">
            <a:extLst>
              <a:ext uri="{FF2B5EF4-FFF2-40B4-BE49-F238E27FC236}">
                <a16:creationId xmlns:a16="http://schemas.microsoft.com/office/drawing/2014/main" id="{DD6D7570-1DAB-4195-A6A2-336499F67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5431952"/>
              </p:ext>
            </p:extLst>
          </p:nvPr>
        </p:nvGraphicFramePr>
        <p:xfrm>
          <a:off x="6217561" y="2753010"/>
          <a:ext cx="2898751" cy="2934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42" name="TextBox 141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7195376" y="5111711"/>
            <a:ext cx="943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pc="-40" dirty="0">
                <a:latin typeface="Century Gothic" panose="020B0502020202020204" pitchFamily="34" charset="0"/>
              </a:rPr>
              <a:t>2010</a:t>
            </a:r>
            <a:endParaRPr lang="ru-RU" sz="1000" spc="-40" dirty="0">
              <a:latin typeface="Century Gothic" panose="020B0502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5716464" y="4201068"/>
            <a:ext cx="11015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spc="-40" dirty="0">
                <a:latin typeface="Century Gothic" panose="020B0502020202020204" pitchFamily="34" charset="0"/>
              </a:rPr>
              <a:t>Мужчины —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кандидаты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наук, тыс. чел.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8403472" y="4201068"/>
            <a:ext cx="13070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pc="-40" dirty="0">
                <a:latin typeface="Century Gothic" panose="020B0502020202020204" pitchFamily="34" charset="0"/>
              </a:rPr>
              <a:t>Мужчины —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доктора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наук, тыс. чел.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7184002" y="3272621"/>
            <a:ext cx="965865" cy="346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pc="-40" dirty="0">
                <a:latin typeface="Century Gothic" panose="020B0502020202020204" pitchFamily="34" charset="0"/>
              </a:rPr>
              <a:t>2018</a:t>
            </a:r>
            <a:endParaRPr lang="ru-RU" sz="1000" spc="-40" dirty="0">
              <a:latin typeface="Century Gothic" panose="020B050202020202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AA45D777-0702-49AE-9261-9485BCF73359}"/>
              </a:ext>
            </a:extLst>
          </p:cNvPr>
          <p:cNvSpPr txBox="1"/>
          <p:nvPr/>
        </p:nvSpPr>
        <p:spPr>
          <a:xfrm>
            <a:off x="5719852" y="2188169"/>
            <a:ext cx="1128153" cy="61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spc="-40" dirty="0">
                <a:latin typeface="Century Gothic" panose="020B0502020202020204" pitchFamily="34" charset="0"/>
              </a:rPr>
              <a:t>Мужчины —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кандидаты </a:t>
            </a:r>
            <a:br>
              <a:rPr lang="ru-RU" sz="1100" spc="-40" dirty="0">
                <a:latin typeface="Century Gothic" panose="020B0502020202020204" pitchFamily="34" charset="0"/>
              </a:rPr>
            </a:br>
            <a:r>
              <a:rPr lang="ru-RU" sz="1100" spc="-40" dirty="0">
                <a:latin typeface="Century Gothic" panose="020B0502020202020204" pitchFamily="34" charset="0"/>
              </a:rPr>
              <a:t>наук, тыс. чел.</a:t>
            </a:r>
          </a:p>
        </p:txBody>
      </p:sp>
      <p:sp>
        <p:nvSpPr>
          <p:cNvPr id="154" name="Овал 153"/>
          <p:cNvSpPr/>
          <p:nvPr/>
        </p:nvSpPr>
        <p:spPr>
          <a:xfrm>
            <a:off x="7130215" y="2906046"/>
            <a:ext cx="281302" cy="281302"/>
          </a:xfrm>
          <a:prstGeom prst="ellipse">
            <a:avLst/>
          </a:prstGeom>
          <a:solidFill>
            <a:srgbClr val="4F4B6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5" name="Рисунок 15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456" y="2958653"/>
            <a:ext cx="221408" cy="221408"/>
          </a:xfrm>
          <a:prstGeom prst="rect">
            <a:avLst/>
          </a:prstGeom>
        </p:spPr>
      </p:pic>
      <p:sp>
        <p:nvSpPr>
          <p:cNvPr id="157" name="Овал 156"/>
          <p:cNvSpPr/>
          <p:nvPr/>
        </p:nvSpPr>
        <p:spPr>
          <a:xfrm>
            <a:off x="7267554" y="1898317"/>
            <a:ext cx="281302" cy="281302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8" name="Рисунок 15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95" y="1950924"/>
            <a:ext cx="221408" cy="221408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A6885B82-03CA-4528-BDBF-6618DED8A02F}"/>
              </a:ext>
            </a:extLst>
          </p:cNvPr>
          <p:cNvSpPr/>
          <p:nvPr/>
        </p:nvSpPr>
        <p:spPr>
          <a:xfrm>
            <a:off x="952081" y="5563708"/>
            <a:ext cx="9342117" cy="1002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Развитие кадрового потенциала российской науки обеспечиваются в т. ч. институтом научного наставничества, потенциал которого нуждается в поддержке на государственном уровне. Статистика показывает, что за 8 лет наблюдалось снижение количества научных руководителей более чем на треть (36,3%).</a:t>
            </a:r>
          </a:p>
          <a:p>
            <a:pPr>
              <a:lnSpc>
                <a:spcPts val="1300"/>
              </a:lnSpc>
              <a:spcAft>
                <a:spcPts val="6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В то же время наблюдалось увеличение численности женщин – научных руководителей, имеющих ученую степень доктора наук (6,9%).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7174546" y="4154441"/>
            <a:ext cx="1015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pc="-40" dirty="0">
                <a:latin typeface="Century Gothic" panose="020B0502020202020204" pitchFamily="34" charset="0"/>
              </a:rPr>
              <a:t>45,0 </a:t>
            </a:r>
          </a:p>
          <a:p>
            <a:pPr algn="ctr"/>
            <a:r>
              <a:rPr lang="ru-RU" sz="1600" spc="-40" dirty="0">
                <a:latin typeface="Century Gothic" panose="020B0502020202020204" pitchFamily="34" charset="0"/>
              </a:rPr>
              <a:t>тыс. чел.</a:t>
            </a:r>
            <a:endParaRPr lang="ru-RU" sz="1000" spc="-40" dirty="0"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4422638" y="2722685"/>
            <a:ext cx="111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40" dirty="0">
                <a:latin typeface="Century Gothic" panose="020B0502020202020204" pitchFamily="34" charset="0"/>
              </a:rPr>
              <a:t>41,5 </a:t>
            </a:r>
          </a:p>
          <a:p>
            <a:pPr algn="ctr"/>
            <a:r>
              <a:rPr lang="ru-RU" sz="1600" b="1" spc="-40" dirty="0">
                <a:latin typeface="Century Gothic" panose="020B0502020202020204" pitchFamily="34" charset="0"/>
              </a:rPr>
              <a:t>тыс. чел.</a:t>
            </a:r>
            <a:endParaRPr lang="ru-RU" sz="1000" b="1" spc="-40" dirty="0"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39C642B-CBDD-4131-852D-9BBC7681431A}"/>
              </a:ext>
            </a:extLst>
          </p:cNvPr>
          <p:cNvSpPr txBox="1"/>
          <p:nvPr/>
        </p:nvSpPr>
        <p:spPr>
          <a:xfrm>
            <a:off x="4526227" y="3989956"/>
            <a:ext cx="1092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40" dirty="0">
                <a:latin typeface="Century Gothic" panose="020B0502020202020204" pitchFamily="34" charset="0"/>
              </a:rPr>
              <a:t>65,2 </a:t>
            </a:r>
          </a:p>
          <a:p>
            <a:pPr algn="ctr"/>
            <a:r>
              <a:rPr lang="ru-RU" sz="1600" b="1" spc="-40" dirty="0">
                <a:latin typeface="Century Gothic" panose="020B0502020202020204" pitchFamily="34" charset="0"/>
              </a:rPr>
              <a:t>тыс. чел.</a:t>
            </a:r>
            <a:endParaRPr lang="ru-RU" sz="1000" b="1" spc="-40" dirty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31320" y="3425250"/>
            <a:ext cx="113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-40" dirty="0">
                <a:solidFill>
                  <a:srgbClr val="FF0000"/>
                </a:solidFill>
                <a:latin typeface="Century Gothic" panose="020B0502020202020204" pitchFamily="34" charset="0"/>
              </a:rPr>
              <a:t>36,3%</a:t>
            </a:r>
            <a:r>
              <a:rPr lang="ru-RU" sz="2400" b="1" spc="-40" dirty="0"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5558340" y="3513758"/>
            <a:ext cx="59961" cy="2984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041313" y="3255972"/>
            <a:ext cx="10191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spc="-40" dirty="0">
                <a:solidFill>
                  <a:srgbClr val="FF0000"/>
                </a:solidFill>
                <a:latin typeface="Century Gothic" panose="020B0502020202020204" pitchFamily="34" charset="0"/>
              </a:rPr>
              <a:t>40,0%</a:t>
            </a:r>
            <a:r>
              <a:rPr lang="ru-RU" sz="2000" b="1" spc="-40" dirty="0"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6089" y="3075502"/>
            <a:ext cx="1192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-40" dirty="0">
                <a:solidFill>
                  <a:srgbClr val="FF0000"/>
                </a:solidFill>
                <a:latin typeface="Century Gothic" panose="020B0502020202020204" pitchFamily="34" charset="0"/>
              </a:rPr>
              <a:t>28,2%</a:t>
            </a:r>
            <a:r>
              <a:rPr lang="ru-RU" sz="2400" b="1" spc="-40" dirty="0"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66" name="Стрелка вниз 65"/>
          <p:cNvSpPr/>
          <p:nvPr/>
        </p:nvSpPr>
        <p:spPr>
          <a:xfrm>
            <a:off x="1663923" y="3184048"/>
            <a:ext cx="63527" cy="2984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трелка вниз 66"/>
          <p:cNvSpPr/>
          <p:nvPr/>
        </p:nvSpPr>
        <p:spPr>
          <a:xfrm>
            <a:off x="9858261" y="3296731"/>
            <a:ext cx="63527" cy="2984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786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/>
        </p:nvGraphicFramePr>
        <p:xfrm>
          <a:off x="790252" y="2843897"/>
          <a:ext cx="4808926" cy="2598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3C3C324-BCED-4B68-A5E6-5248327B5981}"/>
              </a:ext>
            </a:extLst>
          </p:cNvPr>
          <p:cNvSpPr/>
          <p:nvPr/>
        </p:nvSpPr>
        <p:spPr>
          <a:xfrm>
            <a:off x="9533381" y="474544"/>
            <a:ext cx="1374331" cy="1784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17465DBA-5F20-47B4-B926-A045BF3DF73D}"/>
              </a:ext>
            </a:extLst>
          </p:cNvPr>
          <p:cNvCxnSpPr/>
          <p:nvPr/>
        </p:nvCxnSpPr>
        <p:spPr>
          <a:xfrm>
            <a:off x="-1" y="652048"/>
            <a:ext cx="10907713" cy="0"/>
          </a:xfrm>
          <a:prstGeom prst="line">
            <a:avLst/>
          </a:prstGeom>
          <a:ln w="12700">
            <a:solidFill>
              <a:srgbClr val="2A59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8D6BE3A-1E5F-4C15-8958-E5F0C46B5717}"/>
              </a:ext>
            </a:extLst>
          </p:cNvPr>
          <p:cNvGrpSpPr/>
          <p:nvPr/>
        </p:nvGrpSpPr>
        <p:grpSpPr>
          <a:xfrm>
            <a:off x="9777478" y="187318"/>
            <a:ext cx="705987" cy="705987"/>
            <a:chOff x="9870784" y="187318"/>
            <a:chExt cx="705987" cy="705987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E5D004A1-E9E4-4F09-87BB-596B505065A8}"/>
                </a:ext>
              </a:extLst>
            </p:cNvPr>
            <p:cNvSpPr/>
            <p:nvPr/>
          </p:nvSpPr>
          <p:spPr>
            <a:xfrm>
              <a:off x="9870784" y="187319"/>
              <a:ext cx="705987" cy="705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44BF80B0-5552-4296-997B-9C3CA3B7B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0784" y="187318"/>
              <a:ext cx="705987" cy="705987"/>
            </a:xfrm>
            <a:prstGeom prst="rect">
              <a:avLst/>
            </a:prstGeom>
          </p:spPr>
        </p:pic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51212DF0-64AD-4C9E-A669-59BE4DC98EC7}"/>
              </a:ext>
            </a:extLst>
          </p:cNvPr>
          <p:cNvSpPr/>
          <p:nvPr/>
        </p:nvSpPr>
        <p:spPr>
          <a:xfrm>
            <a:off x="1637432" y="409460"/>
            <a:ext cx="76923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n w="0"/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Gotham Pro" panose="02000503040000020004" pitchFamily="2" charset="0"/>
              </a:rPr>
              <a:t>ВОСПРОИЗВОДСТВО ЧЕЛОВЕЧЕСКОГО ПОТЕНЦИАЛА  в СФЕРЕ НАУКИ В УСЛОВИЯХ ТЕХНОЛОГИЧЕСКИХ ИЗМЕНЕНИЙ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848AFBA-E688-45E7-92CB-B48F08194092}"/>
              </a:ext>
            </a:extLst>
          </p:cNvPr>
          <p:cNvSpPr/>
          <p:nvPr/>
        </p:nvSpPr>
        <p:spPr>
          <a:xfrm>
            <a:off x="-1" y="643959"/>
            <a:ext cx="424213" cy="178490"/>
          </a:xfrm>
          <a:prstGeom prst="rect">
            <a:avLst/>
          </a:prstGeom>
          <a:solidFill>
            <a:srgbClr val="2A5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BAC06EA-F265-43F7-99D3-F83F1688236F}"/>
              </a:ext>
            </a:extLst>
          </p:cNvPr>
          <p:cNvGrpSpPr/>
          <p:nvPr/>
        </p:nvGrpSpPr>
        <p:grpSpPr>
          <a:xfrm>
            <a:off x="5038011" y="7212760"/>
            <a:ext cx="830104" cy="295172"/>
            <a:chOff x="5049425" y="7212760"/>
            <a:chExt cx="830104" cy="295172"/>
          </a:xfrm>
        </p:grpSpPr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494AF2CB-079C-4E85-9174-66BC2B4B752A}"/>
                </a:ext>
              </a:extLst>
            </p:cNvPr>
            <p:cNvCxnSpPr>
              <a:cxnSpLocks/>
            </p:cNvCxnSpPr>
            <p:nvPr/>
          </p:nvCxnSpPr>
          <p:spPr>
            <a:xfrm>
              <a:off x="5049425" y="7360961"/>
              <a:ext cx="830104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CF80F646-0F49-41A1-BAD1-6E9ED2F47400}"/>
                </a:ext>
              </a:extLst>
            </p:cNvPr>
            <p:cNvSpPr/>
            <p:nvPr/>
          </p:nvSpPr>
          <p:spPr>
            <a:xfrm>
              <a:off x="5282839" y="7212760"/>
              <a:ext cx="363275" cy="295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2" name="Номер слайда 3">
            <a:extLst>
              <a:ext uri="{FF2B5EF4-FFF2-40B4-BE49-F238E27FC236}">
                <a16:creationId xmlns:a16="http://schemas.microsoft.com/office/drawing/2014/main" id="{E8E847EA-06CC-4DFC-907F-EAB6AD5A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81290" y="7153358"/>
            <a:ext cx="2545133" cy="413977"/>
          </a:xfrm>
        </p:spPr>
        <p:txBody>
          <a:bodyPr/>
          <a:lstStyle>
            <a:lvl1pPr algn="ctr">
              <a:defRPr lang="ru-RU" sz="1101" kern="120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Gotham Pro" panose="02000503040000020004" pitchFamily="2" charset="0"/>
              </a:defRPr>
            </a:lvl1pPr>
          </a:lstStyle>
          <a:p>
            <a:fld id="{759F46FF-23D6-44F1-B1B0-9BBDE6B92CD8}" type="slidenum">
              <a:rPr lang="ru-RU" sz="1200" b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</a:rPr>
              <a:pPr/>
              <a:t>8</a:t>
            </a:fld>
            <a:endParaRPr lang="ru-RU" sz="1200" b="1" dirty="0">
              <a:ln>
                <a:noFill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05A9CBD4-6F0E-46B7-8A4E-DCF363E6ECF3}"/>
              </a:ext>
            </a:extLst>
          </p:cNvPr>
          <p:cNvSpPr/>
          <p:nvPr/>
        </p:nvSpPr>
        <p:spPr>
          <a:xfrm>
            <a:off x="986293" y="1076098"/>
            <a:ext cx="956224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Динамика численности научных руководителей, имеющих ученую </a:t>
            </a:r>
            <a:br>
              <a:rPr lang="en-US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</a:br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степень и осуществляющих подготовку аспирантов, за период 2000—2018 гг.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BC2D48B-7398-4AB4-8395-3DDA922B0383}"/>
              </a:ext>
            </a:extLst>
          </p:cNvPr>
          <p:cNvGrpSpPr/>
          <p:nvPr/>
        </p:nvGrpSpPr>
        <p:grpSpPr>
          <a:xfrm>
            <a:off x="1027366" y="5557921"/>
            <a:ext cx="2956045" cy="872502"/>
            <a:chOff x="779159" y="5896241"/>
            <a:chExt cx="2956045" cy="872502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445A70F6-198C-4AED-933D-9B77FF2B4108}"/>
                </a:ext>
              </a:extLst>
            </p:cNvPr>
            <p:cNvSpPr/>
            <p:nvPr/>
          </p:nvSpPr>
          <p:spPr>
            <a:xfrm>
              <a:off x="779159" y="5935472"/>
              <a:ext cx="238844" cy="81716"/>
            </a:xfrm>
            <a:prstGeom prst="rect">
              <a:avLst/>
            </a:prstGeom>
            <a:solidFill>
              <a:srgbClr val="B3A2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F68D4367-5A4E-43E4-BFFC-8E80DD5D8102}"/>
                </a:ext>
              </a:extLst>
            </p:cNvPr>
            <p:cNvSpPr/>
            <p:nvPr/>
          </p:nvSpPr>
          <p:spPr>
            <a:xfrm>
              <a:off x="986293" y="5896241"/>
              <a:ext cx="2748911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  <a:spcAft>
                  <a:spcPts val="200"/>
                </a:spcAft>
              </a:pPr>
              <a:r>
                <a:rPr lang="ru-RU" sz="1000" dirty="0">
                  <a:latin typeface="Century Gothic" panose="020B0502020202020204" pitchFamily="34" charset="0"/>
                </a:rPr>
                <a:t>Женщины — кандидаты наук, тыс. чел.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3EB0E6F9-FB37-488B-AD14-E2EC1D5A4FB8}"/>
                </a:ext>
              </a:extLst>
            </p:cNvPr>
            <p:cNvSpPr/>
            <p:nvPr/>
          </p:nvSpPr>
          <p:spPr>
            <a:xfrm>
              <a:off x="986293" y="6111872"/>
              <a:ext cx="2748911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  <a:spcAft>
                  <a:spcPts val="200"/>
                </a:spcAft>
              </a:pPr>
              <a:r>
                <a:rPr lang="ru-RU" sz="1000" dirty="0">
                  <a:latin typeface="Century Gothic" panose="020B0502020202020204" pitchFamily="34" charset="0"/>
                </a:rPr>
                <a:t>Женщины — кандидаты наук, % к 2000 г.</a:t>
              </a:r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448B436-6FB5-40BC-93CC-A448B762C834}"/>
                </a:ext>
              </a:extLst>
            </p:cNvPr>
            <p:cNvGrpSpPr/>
            <p:nvPr/>
          </p:nvGrpSpPr>
          <p:grpSpPr>
            <a:xfrm>
              <a:off x="779159" y="6147137"/>
              <a:ext cx="238844" cy="94678"/>
              <a:chOff x="1505289" y="6370463"/>
              <a:chExt cx="238844" cy="94678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E4454C30-71DA-4905-8FE1-15FAF1E9A202}"/>
                  </a:ext>
                </a:extLst>
              </p:cNvPr>
              <p:cNvCxnSpPr/>
              <p:nvPr/>
            </p:nvCxnSpPr>
            <p:spPr>
              <a:xfrm>
                <a:off x="1505289" y="6423345"/>
                <a:ext cx="238844" cy="0"/>
              </a:xfrm>
              <a:prstGeom prst="line">
                <a:avLst/>
              </a:prstGeom>
              <a:ln w="28575" cap="rnd">
                <a:solidFill>
                  <a:srgbClr val="604A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F1707A1C-6A90-4026-8978-D793928FA0B7}"/>
                  </a:ext>
                </a:extLst>
              </p:cNvPr>
              <p:cNvSpPr/>
              <p:nvPr/>
            </p:nvSpPr>
            <p:spPr>
              <a:xfrm>
                <a:off x="1577372" y="6370463"/>
                <a:ext cx="94678" cy="94678"/>
              </a:xfrm>
              <a:prstGeom prst="ellipse">
                <a:avLst/>
              </a:prstGeom>
              <a:solidFill>
                <a:srgbClr val="604A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5B9FC01-AB8C-4282-AD29-D047CCC9746B}"/>
                </a:ext>
              </a:extLst>
            </p:cNvPr>
            <p:cNvSpPr/>
            <p:nvPr/>
          </p:nvSpPr>
          <p:spPr>
            <a:xfrm>
              <a:off x="779159" y="6384594"/>
              <a:ext cx="238844" cy="817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6320C5FD-295B-4F75-A65F-EDA8ECD610E9}"/>
                </a:ext>
              </a:extLst>
            </p:cNvPr>
            <p:cNvSpPr/>
            <p:nvPr/>
          </p:nvSpPr>
          <p:spPr>
            <a:xfrm>
              <a:off x="986293" y="6345363"/>
              <a:ext cx="2748911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  <a:spcAft>
                  <a:spcPts val="200"/>
                </a:spcAft>
              </a:pPr>
              <a:r>
                <a:rPr lang="ru-RU" sz="1000" dirty="0">
                  <a:latin typeface="Century Gothic" panose="020B0502020202020204" pitchFamily="34" charset="0"/>
                </a:rPr>
                <a:t>Женщины — доктора наук, тыс. чел.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F53CFE24-5508-49F7-9661-0955B1EC4C3B}"/>
                </a:ext>
              </a:extLst>
            </p:cNvPr>
            <p:cNvSpPr/>
            <p:nvPr/>
          </p:nvSpPr>
          <p:spPr>
            <a:xfrm>
              <a:off x="986293" y="6560994"/>
              <a:ext cx="2748911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  <a:spcAft>
                  <a:spcPts val="200"/>
                </a:spcAft>
              </a:pPr>
              <a:r>
                <a:rPr lang="ru-RU" sz="1000" dirty="0">
                  <a:latin typeface="Century Gothic" panose="020B0502020202020204" pitchFamily="34" charset="0"/>
                </a:rPr>
                <a:t>Женщины — доктора наук, % к 2000 г.</a:t>
              </a: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90933A9E-2D53-488D-BFDA-D5BACE4955CB}"/>
                </a:ext>
              </a:extLst>
            </p:cNvPr>
            <p:cNvGrpSpPr/>
            <p:nvPr/>
          </p:nvGrpSpPr>
          <p:grpSpPr>
            <a:xfrm>
              <a:off x="779159" y="6596259"/>
              <a:ext cx="238844" cy="94678"/>
              <a:chOff x="1505289" y="6370463"/>
              <a:chExt cx="238844" cy="94678"/>
            </a:xfrm>
            <a:solidFill>
              <a:srgbClr val="31859C"/>
            </a:solidFill>
          </p:grpSpPr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ED459D9B-FD23-4B4E-8525-D9A6F099228E}"/>
                  </a:ext>
                </a:extLst>
              </p:cNvPr>
              <p:cNvCxnSpPr/>
              <p:nvPr/>
            </p:nvCxnSpPr>
            <p:spPr>
              <a:xfrm>
                <a:off x="1505289" y="6423345"/>
                <a:ext cx="238844" cy="0"/>
              </a:xfrm>
              <a:prstGeom prst="line">
                <a:avLst/>
              </a:prstGeom>
              <a:grpFill/>
              <a:ln w="28575" cap="rnd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175DD1C8-9B57-471C-AD8C-6DF20EF5565D}"/>
                  </a:ext>
                </a:extLst>
              </p:cNvPr>
              <p:cNvSpPr/>
              <p:nvPr/>
            </p:nvSpPr>
            <p:spPr>
              <a:xfrm>
                <a:off x="1577372" y="6370463"/>
                <a:ext cx="94678" cy="94678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aphicFrame>
        <p:nvGraphicFramePr>
          <p:cNvPr id="35" name="Диаграмма 3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1099450" y="2341383"/>
          <a:ext cx="4391053" cy="2189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773156" y="3285008"/>
          <a:ext cx="4560409" cy="1141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B1EB5DD-A53F-458D-BEA3-F63265EE466F}"/>
              </a:ext>
            </a:extLst>
          </p:cNvPr>
          <p:cNvGrpSpPr/>
          <p:nvPr/>
        </p:nvGrpSpPr>
        <p:grpSpPr>
          <a:xfrm>
            <a:off x="839760" y="6595369"/>
            <a:ext cx="9650729" cy="584711"/>
            <a:chOff x="1133819" y="6711160"/>
            <a:chExt cx="8864255" cy="584711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BA64A886-96AB-43FA-97F4-1258346723CC}"/>
                </a:ext>
              </a:extLst>
            </p:cNvPr>
            <p:cNvSpPr/>
            <p:nvPr/>
          </p:nvSpPr>
          <p:spPr>
            <a:xfrm>
              <a:off x="1133819" y="6716225"/>
              <a:ext cx="8864255" cy="579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69875">
                <a:lnSpc>
                  <a:spcPts val="900"/>
                </a:lnSpc>
                <a:spcAft>
                  <a:spcPts val="200"/>
                </a:spcAft>
              </a:pPr>
              <a:r>
                <a:rPr lang="ru-RU" sz="900" i="1" dirty="0">
                  <a:latin typeface="Century Gothic" panose="020B0502020202020204" pitchFamily="34" charset="0"/>
                </a:rPr>
                <a:t>Источник: Росстат. URL: https://rosstat.gov.ru/folder/210/document/13215.</a:t>
              </a:r>
            </a:p>
            <a:p>
              <a:pPr indent="269875" algn="just">
                <a:lnSpc>
                  <a:spcPts val="900"/>
                </a:lnSpc>
                <a:spcAft>
                  <a:spcPts val="200"/>
                </a:spcAft>
              </a:pPr>
              <a:r>
                <a:rPr lang="ru-RU" sz="900" i="1" dirty="0">
                  <a:latin typeface="Century Gothic" panose="020B0502020202020204" pitchFamily="34" charset="0"/>
                </a:rPr>
                <a:t>С 2019 года показатель исключен из формы федерального статистического наблюдения № 1-НК «Сведения об организации, осуществляющей образовательную деятельность по программам подготовки научно-педагогических кадров в аспирантуре, программам ординатуры, программам ассистентуры-стажировки, а также осуществляющей подготовку научных кадров в докторантуре»</a:t>
              </a:r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CBE5FA67-1FB7-451C-A725-90975D16312E}"/>
                </a:ext>
              </a:extLst>
            </p:cNvPr>
            <p:cNvCxnSpPr/>
            <p:nvPr/>
          </p:nvCxnSpPr>
          <p:spPr>
            <a:xfrm>
              <a:off x="1133819" y="6711160"/>
              <a:ext cx="179975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6DB191D6-73F7-452A-AAFA-F6EA969E3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766" y="6729018"/>
              <a:ext cx="142274" cy="142274"/>
            </a:xfrm>
            <a:prstGeom prst="rect">
              <a:avLst/>
            </a:prstGeom>
          </p:spPr>
        </p:pic>
      </p:grpSp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B13CBD89-CC9F-4630-89EE-046D45C72AA8}"/>
              </a:ext>
            </a:extLst>
          </p:cNvPr>
          <p:cNvGraphicFramePr>
            <a:graphicFrameLocks/>
          </p:cNvGraphicFramePr>
          <p:nvPr/>
        </p:nvGraphicFramePr>
        <p:xfrm>
          <a:off x="5550322" y="1513520"/>
          <a:ext cx="4934960" cy="4583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8" name="Диаграмма 67">
            <a:extLst>
              <a:ext uri="{FF2B5EF4-FFF2-40B4-BE49-F238E27FC236}">
                <a16:creationId xmlns:a16="http://schemas.microsoft.com/office/drawing/2014/main" id="{0B59E072-BEFC-44A7-BDF8-2B26BC146619}"/>
              </a:ext>
            </a:extLst>
          </p:cNvPr>
          <p:cNvGraphicFramePr/>
          <p:nvPr/>
        </p:nvGraphicFramePr>
        <p:xfrm>
          <a:off x="5597436" y="3561815"/>
          <a:ext cx="4662795" cy="2749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70" name="Диаграмма 69">
            <a:extLst>
              <a:ext uri="{FF2B5EF4-FFF2-40B4-BE49-F238E27FC236}">
                <a16:creationId xmlns:a16="http://schemas.microsoft.com/office/drawing/2014/main" id="{35186DBC-BD80-45F4-BED1-7848D8435689}"/>
              </a:ext>
            </a:extLst>
          </p:cNvPr>
          <p:cNvGraphicFramePr/>
          <p:nvPr/>
        </p:nvGraphicFramePr>
        <p:xfrm>
          <a:off x="5920695" y="2164946"/>
          <a:ext cx="4662795" cy="3137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361ED15-C21A-42FD-AFAB-C862A89F1698}"/>
              </a:ext>
            </a:extLst>
          </p:cNvPr>
          <p:cNvGrpSpPr/>
          <p:nvPr/>
        </p:nvGrpSpPr>
        <p:grpSpPr>
          <a:xfrm>
            <a:off x="5920695" y="5557921"/>
            <a:ext cx="2956045" cy="872502"/>
            <a:chOff x="779159" y="5896241"/>
            <a:chExt cx="2956045" cy="872502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134C954C-26DE-4D02-A684-D5A9E697F77B}"/>
                </a:ext>
              </a:extLst>
            </p:cNvPr>
            <p:cNvSpPr/>
            <p:nvPr/>
          </p:nvSpPr>
          <p:spPr>
            <a:xfrm>
              <a:off x="779159" y="5935472"/>
              <a:ext cx="238844" cy="81716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E27C7141-6428-40B1-9FEF-F9FDE919EBB0}"/>
                </a:ext>
              </a:extLst>
            </p:cNvPr>
            <p:cNvSpPr/>
            <p:nvPr/>
          </p:nvSpPr>
          <p:spPr>
            <a:xfrm>
              <a:off x="986293" y="5896241"/>
              <a:ext cx="2748911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  <a:spcAft>
                  <a:spcPts val="200"/>
                </a:spcAft>
              </a:pPr>
              <a:r>
                <a:rPr lang="ru-RU" sz="1000" dirty="0">
                  <a:latin typeface="Century Gothic" panose="020B0502020202020204" pitchFamily="34" charset="0"/>
                </a:rPr>
                <a:t>Мужчины — кандидаты наук, тыс. чел.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7738065D-794D-4BC7-9B50-015C6AE54862}"/>
                </a:ext>
              </a:extLst>
            </p:cNvPr>
            <p:cNvSpPr/>
            <p:nvPr/>
          </p:nvSpPr>
          <p:spPr>
            <a:xfrm>
              <a:off x="986293" y="6111872"/>
              <a:ext cx="2748911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  <a:spcAft>
                  <a:spcPts val="200"/>
                </a:spcAft>
              </a:pPr>
              <a:r>
                <a:rPr lang="ru-RU" sz="1000" dirty="0">
                  <a:latin typeface="Century Gothic" panose="020B0502020202020204" pitchFamily="34" charset="0"/>
                </a:rPr>
                <a:t>Мужчины — кандидаты наук, % к 2000 г.</a:t>
              </a:r>
            </a:p>
          </p:txBody>
        </p: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BBBBBF98-C758-42E7-B6C2-48F1F76D88A8}"/>
                </a:ext>
              </a:extLst>
            </p:cNvPr>
            <p:cNvGrpSpPr/>
            <p:nvPr/>
          </p:nvGrpSpPr>
          <p:grpSpPr>
            <a:xfrm>
              <a:off x="779159" y="6147137"/>
              <a:ext cx="238844" cy="94678"/>
              <a:chOff x="1505289" y="6370463"/>
              <a:chExt cx="238844" cy="94678"/>
            </a:xfrm>
          </p:grpSpPr>
          <p:cxnSp>
            <p:nvCxnSpPr>
              <p:cNvPr id="66" name="Прямая соединительная линия 65">
                <a:extLst>
                  <a:ext uri="{FF2B5EF4-FFF2-40B4-BE49-F238E27FC236}">
                    <a16:creationId xmlns:a16="http://schemas.microsoft.com/office/drawing/2014/main" id="{FA8C2408-A070-4915-80F9-9ABE43772518}"/>
                  </a:ext>
                </a:extLst>
              </p:cNvPr>
              <p:cNvCxnSpPr/>
              <p:nvPr/>
            </p:nvCxnSpPr>
            <p:spPr>
              <a:xfrm>
                <a:off x="1505289" y="6423345"/>
                <a:ext cx="238844" cy="0"/>
              </a:xfrm>
              <a:prstGeom prst="line">
                <a:avLst/>
              </a:prstGeom>
              <a:ln w="28575" cap="rnd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56BE1B51-7FC0-41A0-8BA5-BA2143E00F0E}"/>
                  </a:ext>
                </a:extLst>
              </p:cNvPr>
              <p:cNvSpPr/>
              <p:nvPr/>
            </p:nvSpPr>
            <p:spPr>
              <a:xfrm>
                <a:off x="1577372" y="6370463"/>
                <a:ext cx="94678" cy="94678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026D3D2B-BDED-4A17-BE35-DC6987BCC241}"/>
                </a:ext>
              </a:extLst>
            </p:cNvPr>
            <p:cNvSpPr/>
            <p:nvPr/>
          </p:nvSpPr>
          <p:spPr>
            <a:xfrm>
              <a:off x="779159" y="6384594"/>
              <a:ext cx="238844" cy="81716"/>
            </a:xfrm>
            <a:prstGeom prst="rect">
              <a:avLst/>
            </a:prstGeom>
            <a:solidFill>
              <a:srgbClr val="C6D9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709E0FEC-BD0D-4A09-A14D-AF38D3954101}"/>
                </a:ext>
              </a:extLst>
            </p:cNvPr>
            <p:cNvSpPr/>
            <p:nvPr/>
          </p:nvSpPr>
          <p:spPr>
            <a:xfrm>
              <a:off x="986293" y="6345363"/>
              <a:ext cx="2748911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  <a:spcAft>
                  <a:spcPts val="200"/>
                </a:spcAft>
              </a:pPr>
              <a:r>
                <a:rPr lang="ru-RU" sz="1000" dirty="0">
                  <a:latin typeface="Century Gothic" panose="020B0502020202020204" pitchFamily="34" charset="0"/>
                </a:rPr>
                <a:t>Мужчины — доктора наук, тыс. чел.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43CD7A88-8BFF-45B1-A74B-0D2B0C089035}"/>
                </a:ext>
              </a:extLst>
            </p:cNvPr>
            <p:cNvSpPr/>
            <p:nvPr/>
          </p:nvSpPr>
          <p:spPr>
            <a:xfrm>
              <a:off x="986293" y="6560994"/>
              <a:ext cx="2748911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  <a:spcAft>
                  <a:spcPts val="200"/>
                </a:spcAft>
              </a:pPr>
              <a:r>
                <a:rPr lang="ru-RU" sz="1000" dirty="0">
                  <a:latin typeface="Century Gothic" panose="020B0502020202020204" pitchFamily="34" charset="0"/>
                </a:rPr>
                <a:t>Мужчины — доктора наук, % к 2000 г.</a:t>
              </a: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79F5B484-0D95-459E-904F-E152E995677D}"/>
                </a:ext>
              </a:extLst>
            </p:cNvPr>
            <p:cNvGrpSpPr/>
            <p:nvPr/>
          </p:nvGrpSpPr>
          <p:grpSpPr>
            <a:xfrm>
              <a:off x="779159" y="6596259"/>
              <a:ext cx="238844" cy="94678"/>
              <a:chOff x="1505289" y="6370463"/>
              <a:chExt cx="238844" cy="94678"/>
            </a:xfrm>
            <a:solidFill>
              <a:srgbClr val="31859C"/>
            </a:solidFill>
          </p:grpSpPr>
          <p:cxnSp>
            <p:nvCxnSpPr>
              <p:cNvPr id="57" name="Прямая соединительная линия 56">
                <a:extLst>
                  <a:ext uri="{FF2B5EF4-FFF2-40B4-BE49-F238E27FC236}">
                    <a16:creationId xmlns:a16="http://schemas.microsoft.com/office/drawing/2014/main" id="{380434F5-0698-4D77-8703-98A4C82A4566}"/>
                  </a:ext>
                </a:extLst>
              </p:cNvPr>
              <p:cNvCxnSpPr/>
              <p:nvPr/>
            </p:nvCxnSpPr>
            <p:spPr>
              <a:xfrm>
                <a:off x="1505289" y="6423345"/>
                <a:ext cx="238844" cy="0"/>
              </a:xfrm>
              <a:prstGeom prst="line">
                <a:avLst/>
              </a:prstGeom>
              <a:grpFill/>
              <a:ln w="28575" cap="rnd">
                <a:solidFill>
                  <a:srgbClr val="2D89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317CB551-B0B2-4142-ACB7-0C9890570025}"/>
                  </a:ext>
                </a:extLst>
              </p:cNvPr>
              <p:cNvSpPr/>
              <p:nvPr/>
            </p:nvSpPr>
            <p:spPr>
              <a:xfrm>
                <a:off x="1577372" y="6370463"/>
                <a:ext cx="94678" cy="94678"/>
              </a:xfrm>
              <a:prstGeom prst="ellipse">
                <a:avLst/>
              </a:prstGeom>
              <a:solidFill>
                <a:srgbClr val="2D89C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4171FC5-E694-421B-986A-218AAF45FD62}"/>
              </a:ext>
            </a:extLst>
          </p:cNvPr>
          <p:cNvGrpSpPr/>
          <p:nvPr/>
        </p:nvGrpSpPr>
        <p:grpSpPr>
          <a:xfrm>
            <a:off x="839760" y="2137035"/>
            <a:ext cx="615204" cy="615204"/>
            <a:chOff x="839760" y="2205998"/>
            <a:chExt cx="615204" cy="615204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19BE6D9-03B2-4778-A1DF-1D1AA2A075A2}"/>
                </a:ext>
              </a:extLst>
            </p:cNvPr>
            <p:cNvSpPr/>
            <p:nvPr/>
          </p:nvSpPr>
          <p:spPr>
            <a:xfrm>
              <a:off x="839760" y="2205998"/>
              <a:ext cx="615204" cy="61520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2DE0123-9286-41B5-AF99-AF85F6E7D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781" y="2301971"/>
              <a:ext cx="422014" cy="422014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1DDD207-DA3C-4104-B705-B1FB93222E11}"/>
              </a:ext>
            </a:extLst>
          </p:cNvPr>
          <p:cNvGrpSpPr/>
          <p:nvPr/>
        </p:nvGrpSpPr>
        <p:grpSpPr>
          <a:xfrm>
            <a:off x="5732515" y="2137035"/>
            <a:ext cx="615204" cy="615204"/>
            <a:chOff x="5732515" y="2205998"/>
            <a:chExt cx="615204" cy="615204"/>
          </a:xfrm>
        </p:grpSpPr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28577685-9D40-4589-B083-BC7BC83C3110}"/>
                </a:ext>
              </a:extLst>
            </p:cNvPr>
            <p:cNvSpPr/>
            <p:nvPr/>
          </p:nvSpPr>
          <p:spPr>
            <a:xfrm>
              <a:off x="5732515" y="2205998"/>
              <a:ext cx="615204" cy="61520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rgbClr val="006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2EB49DCA-C9EB-4678-8C54-7017D3071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003" y="2304200"/>
              <a:ext cx="414228" cy="414228"/>
            </a:xfrm>
            <a:prstGeom prst="rect">
              <a:avLst/>
            </a:prstGeom>
          </p:spPr>
        </p:pic>
      </p:grpSp>
      <p:grpSp>
        <p:nvGrpSpPr>
          <p:cNvPr id="69" name="Рисунок 652">
            <a:extLst>
              <a:ext uri="{FF2B5EF4-FFF2-40B4-BE49-F238E27FC236}">
                <a16:creationId xmlns:a16="http://schemas.microsoft.com/office/drawing/2014/main" id="{16F730BE-ABB1-47BA-8E40-323F9A1B9AB7}"/>
              </a:ext>
            </a:extLst>
          </p:cNvPr>
          <p:cNvGrpSpPr/>
          <p:nvPr/>
        </p:nvGrpSpPr>
        <p:grpSpPr>
          <a:xfrm>
            <a:off x="664073" y="1037691"/>
            <a:ext cx="351374" cy="273667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73" name="Полилиния: фигура 70">
              <a:extLst>
                <a:ext uri="{FF2B5EF4-FFF2-40B4-BE49-F238E27FC236}">
                  <a16:creationId xmlns:a16="http://schemas.microsoft.com/office/drawing/2014/main" id="{46592C3E-69DB-49F3-9674-DD2AFA8F0769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: фигура 71">
              <a:extLst>
                <a:ext uri="{FF2B5EF4-FFF2-40B4-BE49-F238E27FC236}">
                  <a16:creationId xmlns:a16="http://schemas.microsoft.com/office/drawing/2014/main" id="{974DA3B8-BDCA-4822-B955-4785C824A5ED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: фигура 73">
              <a:extLst>
                <a:ext uri="{FF2B5EF4-FFF2-40B4-BE49-F238E27FC236}">
                  <a16:creationId xmlns:a16="http://schemas.microsoft.com/office/drawing/2014/main" id="{D1FEB08E-D900-453F-9B9D-85ECEA63CEE2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1065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Диаграмма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4974793"/>
              </p:ext>
            </p:extLst>
          </p:nvPr>
        </p:nvGraphicFramePr>
        <p:xfrm>
          <a:off x="3591851" y="4223925"/>
          <a:ext cx="4138334" cy="2838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7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413913"/>
              </p:ext>
            </p:extLst>
          </p:nvPr>
        </p:nvGraphicFramePr>
        <p:xfrm>
          <a:off x="3581648" y="1512148"/>
          <a:ext cx="4138333" cy="3074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5DF23147-6130-44FA-9997-0852F1D91F5D}"/>
              </a:ext>
            </a:extLst>
          </p:cNvPr>
          <p:cNvGrpSpPr/>
          <p:nvPr/>
        </p:nvGrpSpPr>
        <p:grpSpPr>
          <a:xfrm>
            <a:off x="832736" y="7070015"/>
            <a:ext cx="8864255" cy="353878"/>
            <a:chOff x="1133819" y="6711160"/>
            <a:chExt cx="8864255" cy="353878"/>
          </a:xfrm>
        </p:grpSpPr>
        <p:sp>
          <p:nvSpPr>
            <p:cNvPr id="128" name="Прямоугольник 127">
              <a:extLst>
                <a:ext uri="{FF2B5EF4-FFF2-40B4-BE49-F238E27FC236}">
                  <a16:creationId xmlns:a16="http://schemas.microsoft.com/office/drawing/2014/main" id="{531BCE4E-A1C7-49A9-B673-5B2F2CEFFA6E}"/>
                </a:ext>
              </a:extLst>
            </p:cNvPr>
            <p:cNvSpPr/>
            <p:nvPr/>
          </p:nvSpPr>
          <p:spPr>
            <a:xfrm>
              <a:off x="1133819" y="6716225"/>
              <a:ext cx="8864255" cy="348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69875">
                <a:lnSpc>
                  <a:spcPts val="900"/>
                </a:lnSpc>
                <a:spcAft>
                  <a:spcPts val="200"/>
                </a:spcAft>
              </a:pPr>
              <a:r>
                <a:rPr lang="ru-RU" sz="900" i="1" dirty="0">
                  <a:latin typeface="Century Gothic" panose="020B0502020202020204" pitchFamily="34" charset="0"/>
                </a:rPr>
                <a:t>Источник: ЕМИСС. </a:t>
              </a:r>
              <a:r>
                <a:rPr lang="en-US" sz="900" i="1" dirty="0">
                  <a:latin typeface="Century Gothic" panose="020B0502020202020204" pitchFamily="34" charset="0"/>
                </a:rPr>
                <a:t>URL</a:t>
              </a:r>
              <a:r>
                <a:rPr lang="ru-RU" sz="900" i="1" dirty="0">
                  <a:latin typeface="Century Gothic" panose="020B0502020202020204" pitchFamily="34" charset="0"/>
                </a:rPr>
                <a:t>: </a:t>
              </a:r>
              <a:r>
                <a:rPr lang="en-US" sz="900" i="1" dirty="0">
                  <a:latin typeface="Century Gothic" panose="020B0502020202020204" pitchFamily="34" charset="0"/>
                </a:rPr>
                <a:t>https://www.fedstat.ru/indicator/58582</a:t>
              </a:r>
              <a:r>
                <a:rPr lang="ru-RU" sz="900" i="1" dirty="0">
                  <a:latin typeface="Century Gothic" panose="020B0502020202020204" pitchFamily="34" charset="0"/>
                </a:rPr>
                <a:t>/</a:t>
              </a:r>
            </a:p>
            <a:p>
              <a:pPr indent="269875">
                <a:lnSpc>
                  <a:spcPts val="900"/>
                </a:lnSpc>
                <a:spcAft>
                  <a:spcPts val="200"/>
                </a:spcAft>
              </a:pPr>
              <a:endParaRPr lang="ru-RU" sz="900" i="1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29" name="Прямая соединительная линия 128">
              <a:extLst>
                <a:ext uri="{FF2B5EF4-FFF2-40B4-BE49-F238E27FC236}">
                  <a16:creationId xmlns:a16="http://schemas.microsoft.com/office/drawing/2014/main" id="{0E1A7AF4-CA7D-4E69-8189-35694A939C80}"/>
                </a:ext>
              </a:extLst>
            </p:cNvPr>
            <p:cNvCxnSpPr/>
            <p:nvPr/>
          </p:nvCxnSpPr>
          <p:spPr>
            <a:xfrm>
              <a:off x="1133819" y="6711160"/>
              <a:ext cx="179975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B1662A65-33CC-479A-B59A-E46DC13FA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766" y="6729018"/>
              <a:ext cx="142274" cy="142274"/>
            </a:xfrm>
            <a:prstGeom prst="rect">
              <a:avLst/>
            </a:prstGeom>
          </p:spPr>
        </p:pic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F59FB30E-6BBB-4CAD-A0AA-B65033384132}"/>
              </a:ext>
            </a:extLst>
          </p:cNvPr>
          <p:cNvSpPr/>
          <p:nvPr/>
        </p:nvSpPr>
        <p:spPr>
          <a:xfrm>
            <a:off x="986293" y="1076098"/>
            <a:ext cx="956224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Оплата труда мужчин и женщин в научной и научно-технической сфер</a:t>
            </a:r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</a:rPr>
              <a:t>е</a:t>
            </a:r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 </a:t>
            </a:r>
          </a:p>
          <a:p>
            <a:r>
              <a:rPr lang="ru-RU" sz="2400" b="1" baseline="30000" dirty="0">
                <a:solidFill>
                  <a:srgbClr val="4F4B68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в 2017, 2019 и 2021 гг.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C02ECF9-0FE8-4E23-B072-9624E79CFD13}"/>
              </a:ext>
            </a:extLst>
          </p:cNvPr>
          <p:cNvSpPr/>
          <p:nvPr/>
        </p:nvSpPr>
        <p:spPr>
          <a:xfrm>
            <a:off x="701328" y="1780107"/>
            <a:ext cx="2908796" cy="4514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Средняя начисленная заработная плата, тыс. руб.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7A3A52BE-6265-4581-A9C5-28AF04BD504F}"/>
              </a:ext>
            </a:extLst>
          </p:cNvPr>
          <p:cNvSpPr/>
          <p:nvPr/>
        </p:nvSpPr>
        <p:spPr>
          <a:xfrm>
            <a:off x="3758075" y="4634477"/>
            <a:ext cx="3828711" cy="4514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Темп прироста средней начисленной заработной платы женщин, %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3A52BE-6265-4581-A9C5-28AF04BD504F}"/>
              </a:ext>
            </a:extLst>
          </p:cNvPr>
          <p:cNvSpPr/>
          <p:nvPr/>
        </p:nvSpPr>
        <p:spPr>
          <a:xfrm>
            <a:off x="3851577" y="1780822"/>
            <a:ext cx="3888432" cy="4514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2000" b="1" baseline="30000" dirty="0"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Темп прироста средней начисленной заработной платы мужчин, %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E33D1875-5421-4382-84F1-326C4C770970}"/>
              </a:ext>
            </a:extLst>
          </p:cNvPr>
          <p:cNvGrpSpPr/>
          <p:nvPr/>
        </p:nvGrpSpPr>
        <p:grpSpPr>
          <a:xfrm>
            <a:off x="4983956" y="7238716"/>
            <a:ext cx="939800" cy="237869"/>
            <a:chOff x="4969352" y="7238716"/>
            <a:chExt cx="939800" cy="237869"/>
          </a:xfrm>
        </p:grpSpPr>
        <p:sp>
          <p:nvSpPr>
            <p:cNvPr id="53" name="Номер слайда 2">
              <a:extLst>
                <a:ext uri="{FF2B5EF4-FFF2-40B4-BE49-F238E27FC236}">
                  <a16:creationId xmlns:a16="http://schemas.microsoft.com/office/drawing/2014/main" id="{524B0582-0B58-4119-A5F1-F6F5991B2E82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32014" y="7238716"/>
              <a:ext cx="439874" cy="237869"/>
            </a:xfrm>
            <a:prstGeom prst="rect">
              <a:avLst/>
            </a:prstGeom>
            <a:ln>
              <a:noFill/>
            </a:ln>
          </p:spPr>
          <p:txBody>
            <a:bodyPr vert="horz" lIns="100687" tIns="50343" rIns="118921" bIns="50343" rtlCol="0" anchor="ctr"/>
            <a:lstStyle>
              <a:defPPr>
                <a:defRPr lang="ru-RU"/>
              </a:defPPr>
              <a:lvl1pPr marL="0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42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84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266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688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7109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532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954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375" algn="l" defTabSz="1018844" rtl="0" eaLnBrk="1" latinLnBrk="0" hangingPunct="1">
                <a:defRPr sz="200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725C68B6-61C2-468F-89AB-4B9F7531AA68}" type="slidenum">
                <a:rPr lang="ru-RU" sz="1101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latin typeface="Century Gothic" panose="020B0502020202020204" pitchFamily="34" charset="0"/>
                  <a:cs typeface="Gotham Pro" panose="02000503040000020004" pitchFamily="2" charset="0"/>
                </a:rPr>
                <a:pPr algn="ctr"/>
                <a:t>9</a:t>
              </a:fld>
              <a:endParaRPr lang="ru-RU" sz="110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Gotham Pro" panose="02000503040000020004" pitchFamily="2" charset="0"/>
              </a:endParaRPr>
            </a:p>
          </p:txBody>
        </p: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FC6602D9-29C8-4B7B-B1F7-FD0E6DF477DE}"/>
                </a:ext>
              </a:extLst>
            </p:cNvPr>
            <p:cNvCxnSpPr/>
            <p:nvPr/>
          </p:nvCxnSpPr>
          <p:spPr>
            <a:xfrm>
              <a:off x="5607527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FCA52CF2-E497-4041-A116-80F758E45004}"/>
                </a:ext>
              </a:extLst>
            </p:cNvPr>
            <p:cNvCxnSpPr/>
            <p:nvPr/>
          </p:nvCxnSpPr>
          <p:spPr>
            <a:xfrm>
              <a:off x="4969352" y="7357649"/>
              <a:ext cx="301625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DC551DAD-2B2B-42FD-B7B2-A891BDA96E14}"/>
              </a:ext>
            </a:extLst>
          </p:cNvPr>
          <p:cNvGrpSpPr/>
          <p:nvPr/>
        </p:nvGrpSpPr>
        <p:grpSpPr>
          <a:xfrm>
            <a:off x="-1" y="400175"/>
            <a:ext cx="10908758" cy="422274"/>
            <a:chOff x="-1" y="400175"/>
            <a:chExt cx="10908758" cy="422274"/>
          </a:xfrm>
        </p:grpSpPr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5084E473-A4FD-4AEF-89E8-EA7CC1D86834}"/>
                </a:ext>
              </a:extLst>
            </p:cNvPr>
            <p:cNvCxnSpPr>
              <a:cxnSpLocks/>
            </p:cNvCxnSpPr>
            <p:nvPr/>
          </p:nvCxnSpPr>
          <p:spPr>
            <a:xfrm>
              <a:off x="-1" y="652048"/>
              <a:ext cx="9777321" cy="0"/>
            </a:xfrm>
            <a:prstGeom prst="line">
              <a:avLst/>
            </a:prstGeom>
            <a:ln w="12700">
              <a:solidFill>
                <a:srgbClr val="2A5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58831265-BD6D-4114-A0B1-049448EDC333}"/>
                </a:ext>
              </a:extLst>
            </p:cNvPr>
            <p:cNvSpPr/>
            <p:nvPr/>
          </p:nvSpPr>
          <p:spPr>
            <a:xfrm>
              <a:off x="1723103" y="409460"/>
              <a:ext cx="780923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ln w="0"/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  <a:cs typeface="Gotham Pro" panose="02000503040000020004" pitchFamily="2" charset="0"/>
                </a:rPr>
                <a:t>ВОСПРОИЗВОДСТВО ЧЕЛОВЕЧЕСКОГО ПОТЕНЦИАЛА  в СФЕРЕ НАУКИ В УСЛОВИЯХ ТЕХНОЛОГИЧЕСКИХ ИЗМЕНЕНИЙ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C1773A79-9E09-4A7F-823E-C504EC6B2CA2}"/>
                </a:ext>
              </a:extLst>
            </p:cNvPr>
            <p:cNvSpPr/>
            <p:nvPr/>
          </p:nvSpPr>
          <p:spPr>
            <a:xfrm>
              <a:off x="-1" y="643959"/>
              <a:ext cx="424213" cy="178490"/>
            </a:xfrm>
            <a:prstGeom prst="rect">
              <a:avLst/>
            </a:prstGeom>
            <a:solidFill>
              <a:srgbClr val="2A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CE4A202C-5A22-4F5C-8B8A-C802BC4C9BE5}"/>
                </a:ext>
              </a:extLst>
            </p:cNvPr>
            <p:cNvGrpSpPr/>
            <p:nvPr/>
          </p:nvGrpSpPr>
          <p:grpSpPr>
            <a:xfrm>
              <a:off x="9533381" y="400175"/>
              <a:ext cx="1375376" cy="340630"/>
              <a:chOff x="9533381" y="400175"/>
              <a:chExt cx="1375376" cy="340630"/>
            </a:xfrm>
          </p:grpSpPr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id="{D96E7EF0-F7D7-4DE8-A844-BB3B73EF4A20}"/>
                  </a:ext>
                </a:extLst>
              </p:cNvPr>
              <p:cNvSpPr/>
              <p:nvPr/>
            </p:nvSpPr>
            <p:spPr>
              <a:xfrm>
                <a:off x="9533381" y="474544"/>
                <a:ext cx="244097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80" name="Рисунок 79">
                <a:extLst>
                  <a:ext uri="{FF2B5EF4-FFF2-40B4-BE49-F238E27FC236}">
                    <a16:creationId xmlns:a16="http://schemas.microsoft.com/office/drawing/2014/main" id="{7E0724E7-2B4A-4FBA-A65D-4B7FE8022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21788" y="400175"/>
                <a:ext cx="408216" cy="340630"/>
              </a:xfrm>
              <a:prstGeom prst="rect">
                <a:avLst/>
              </a:prstGeom>
            </p:spPr>
          </p:pic>
          <p:sp>
            <p:nvSpPr>
              <p:cNvPr id="81" name="Прямоугольник 80">
                <a:extLst>
                  <a:ext uri="{FF2B5EF4-FFF2-40B4-BE49-F238E27FC236}">
                    <a16:creationId xmlns:a16="http://schemas.microsoft.com/office/drawing/2014/main" id="{EFC08184-C649-4A17-8295-CE9E14F00320}"/>
                  </a:ext>
                </a:extLst>
              </p:cNvPr>
              <p:cNvSpPr/>
              <p:nvPr/>
            </p:nvSpPr>
            <p:spPr>
              <a:xfrm>
                <a:off x="10483360" y="474544"/>
                <a:ext cx="424353" cy="1784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82" name="Прямая соединительная линия 81">
                <a:extLst>
                  <a:ext uri="{FF2B5EF4-FFF2-40B4-BE49-F238E27FC236}">
                    <a16:creationId xmlns:a16="http://schemas.microsoft.com/office/drawing/2014/main" id="{40E485EC-2CC0-40C6-B03A-6A7CD10CA9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3360" y="652048"/>
                <a:ext cx="425397" cy="0"/>
              </a:xfrm>
              <a:prstGeom prst="line">
                <a:avLst/>
              </a:prstGeom>
              <a:ln w="12700">
                <a:solidFill>
                  <a:srgbClr val="2A59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Рисунок 652">
            <a:extLst>
              <a:ext uri="{FF2B5EF4-FFF2-40B4-BE49-F238E27FC236}">
                <a16:creationId xmlns:a16="http://schemas.microsoft.com/office/drawing/2014/main" id="{947B5C7A-F65A-4975-AA80-C9DF96207CE0}"/>
              </a:ext>
            </a:extLst>
          </p:cNvPr>
          <p:cNvGrpSpPr/>
          <p:nvPr/>
        </p:nvGrpSpPr>
        <p:grpSpPr>
          <a:xfrm>
            <a:off x="664073" y="1007467"/>
            <a:ext cx="351374" cy="303891"/>
            <a:chOff x="664073" y="1007467"/>
            <a:chExt cx="351374" cy="303891"/>
          </a:xfrm>
          <a:solidFill>
            <a:srgbClr val="4F4B68"/>
          </a:solidFill>
        </p:grpSpPr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CC6B28B5-5159-4B9D-8BCD-AF800EF9D834}"/>
                </a:ext>
              </a:extLst>
            </p:cNvPr>
            <p:cNvSpPr/>
            <p:nvPr/>
          </p:nvSpPr>
          <p:spPr>
            <a:xfrm>
              <a:off x="662490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5A4BBFB9-0DF8-4FB8-866C-14B3918A457F}"/>
                </a:ext>
              </a:extLst>
            </p:cNvPr>
            <p:cNvSpPr/>
            <p:nvPr/>
          </p:nvSpPr>
          <p:spPr>
            <a:xfrm>
              <a:off x="744224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0DA28836-F9EA-4D4F-AA5A-4A096181FF49}"/>
                </a:ext>
              </a:extLst>
            </p:cNvPr>
            <p:cNvSpPr/>
            <p:nvPr/>
          </p:nvSpPr>
          <p:spPr>
            <a:xfrm>
              <a:off x="825958" y="1005884"/>
              <a:ext cx="189932" cy="303891"/>
            </a:xfrm>
            <a:custGeom>
              <a:avLst/>
              <a:gdLst>
                <a:gd name="connsiteX0" fmla="*/ 19658 w 189931"/>
                <a:gd name="connsiteY0" fmla="*/ 305284 h 303891"/>
                <a:gd name="connsiteX1" fmla="*/ 1583 w 189931"/>
                <a:gd name="connsiteY1" fmla="*/ 305284 h 303891"/>
                <a:gd name="connsiteX2" fmla="*/ 170685 w 189931"/>
                <a:gd name="connsiteY2" fmla="*/ 153433 h 303891"/>
                <a:gd name="connsiteX3" fmla="*/ 1583 w 189931"/>
                <a:gd name="connsiteY3" fmla="*/ 1583 h 303891"/>
                <a:gd name="connsiteX4" fmla="*/ 19658 w 189931"/>
                <a:gd name="connsiteY4" fmla="*/ 1583 h 303891"/>
                <a:gd name="connsiteX5" fmla="*/ 188761 w 189931"/>
                <a:gd name="connsiteY5" fmla="*/ 153433 h 303891"/>
                <a:gd name="connsiteX6" fmla="*/ 19658 w 189931"/>
                <a:gd name="connsiteY6" fmla="*/ 305284 h 3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31" h="303891">
                  <a:moveTo>
                    <a:pt x="19658" y="305284"/>
                  </a:moveTo>
                  <a:lnTo>
                    <a:pt x="1583" y="305284"/>
                  </a:lnTo>
                  <a:lnTo>
                    <a:pt x="170685" y="153433"/>
                  </a:lnTo>
                  <a:lnTo>
                    <a:pt x="1583" y="1583"/>
                  </a:lnTo>
                  <a:lnTo>
                    <a:pt x="19658" y="1583"/>
                  </a:lnTo>
                  <a:lnTo>
                    <a:pt x="188761" y="153433"/>
                  </a:lnTo>
                  <a:lnTo>
                    <a:pt x="19658" y="305284"/>
                  </a:lnTo>
                  <a:close/>
                </a:path>
              </a:pathLst>
            </a:custGeom>
            <a:grpFill/>
            <a:ln w="6350" cap="flat">
              <a:solidFill>
                <a:srgbClr val="4F4B6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237832" y="3219970"/>
            <a:ext cx="848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4F4B68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+16,0 %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33976" y="3056209"/>
            <a:ext cx="848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4F4B68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+27,7 %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5231368" y="6002242"/>
            <a:ext cx="848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4F4B68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+1</a:t>
            </a:r>
            <a:r>
              <a:rPr lang="ru-RU" i="1" dirty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ru-RU" i="1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 %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512473" y="5831769"/>
            <a:ext cx="848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4F4B68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+2</a:t>
            </a:r>
            <a:r>
              <a:rPr lang="ru-RU" i="1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ru-RU" i="1" dirty="0">
                <a:solidFill>
                  <a:schemeClr val="bg1">
                    <a:lumMod val="65000"/>
                  </a:schemeClr>
                </a:solidFill>
              </a:rPr>
              <a:t>8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 %</a:t>
            </a:r>
          </a:p>
        </p:txBody>
      </p: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15DEB1F4-E51E-468B-8730-A39B0E3AF538}"/>
              </a:ext>
            </a:extLst>
          </p:cNvPr>
          <p:cNvGrpSpPr/>
          <p:nvPr/>
        </p:nvGrpSpPr>
        <p:grpSpPr>
          <a:xfrm>
            <a:off x="1126216" y="5543971"/>
            <a:ext cx="1668599" cy="1383347"/>
            <a:chOff x="1221445" y="3292352"/>
            <a:chExt cx="1668599" cy="1561524"/>
          </a:xfrm>
        </p:grpSpPr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BC9377AE-D081-4EAF-A315-D96C53753EDE}"/>
                </a:ext>
              </a:extLst>
            </p:cNvPr>
            <p:cNvSpPr/>
            <p:nvPr/>
          </p:nvSpPr>
          <p:spPr>
            <a:xfrm>
              <a:off x="1221445" y="3292352"/>
              <a:ext cx="493562" cy="1544372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tx1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77BBD5B-69BF-4D0F-8635-B8ED7BA84787}"/>
                </a:ext>
              </a:extLst>
            </p:cNvPr>
            <p:cNvSpPr txBox="1"/>
            <p:nvPr/>
          </p:nvSpPr>
          <p:spPr>
            <a:xfrm rot="16200000">
              <a:off x="800776" y="3828035"/>
              <a:ext cx="13452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spc="-40" dirty="0">
                  <a:latin typeface="Century Gothic" panose="020B0502020202020204" pitchFamily="34" charset="0"/>
                </a:rPr>
                <a:t>2017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C5AA033-52C5-4AFB-965C-1FCF7D177645}"/>
                </a:ext>
              </a:extLst>
            </p:cNvPr>
            <p:cNvSpPr txBox="1"/>
            <p:nvPr/>
          </p:nvSpPr>
          <p:spPr>
            <a:xfrm>
              <a:off x="1818332" y="3523349"/>
              <a:ext cx="8662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spc="-40" dirty="0">
                  <a:latin typeface="Century Gothic" panose="020B0502020202020204" pitchFamily="34" charset="0"/>
                </a:rPr>
                <a:t>77,6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1F83161-C683-4266-ABC4-6BF70345B3F7}"/>
                </a:ext>
              </a:extLst>
            </p:cNvPr>
            <p:cNvSpPr txBox="1"/>
            <p:nvPr/>
          </p:nvSpPr>
          <p:spPr>
            <a:xfrm>
              <a:off x="1818332" y="4263265"/>
              <a:ext cx="866263" cy="590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spc="-40" dirty="0">
                  <a:latin typeface="Century Gothic" panose="020B0502020202020204" pitchFamily="34" charset="0"/>
                </a:rPr>
                <a:t>55,3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A56B62B-7769-4282-99BF-3A1B3244543B}"/>
                </a:ext>
              </a:extLst>
            </p:cNvPr>
            <p:cNvSpPr txBox="1"/>
            <p:nvPr/>
          </p:nvSpPr>
          <p:spPr>
            <a:xfrm>
              <a:off x="1830780" y="3316179"/>
              <a:ext cx="9678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spc="-40" dirty="0">
                  <a:latin typeface="Century Gothic" panose="020B0502020202020204" pitchFamily="34" charset="0"/>
                </a:rPr>
                <a:t>Мужчины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328C6AD-26B5-4220-929B-320D63C152E5}"/>
                </a:ext>
              </a:extLst>
            </p:cNvPr>
            <p:cNvSpPr txBox="1"/>
            <p:nvPr/>
          </p:nvSpPr>
          <p:spPr>
            <a:xfrm>
              <a:off x="1830780" y="4056092"/>
              <a:ext cx="10592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spc="-40" dirty="0">
                  <a:latin typeface="Century Gothic" panose="020B0502020202020204" pitchFamily="34" charset="0"/>
                </a:rPr>
                <a:t>Женщины</a:t>
              </a: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5DEB1F4-E51E-468B-8730-A39B0E3AF538}"/>
              </a:ext>
            </a:extLst>
          </p:cNvPr>
          <p:cNvGrpSpPr/>
          <p:nvPr/>
        </p:nvGrpSpPr>
        <p:grpSpPr>
          <a:xfrm>
            <a:off x="1126216" y="3923791"/>
            <a:ext cx="1668599" cy="1368152"/>
            <a:chOff x="1221445" y="3292352"/>
            <a:chExt cx="1668599" cy="1544372"/>
          </a:xfrm>
        </p:grpSpPr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BC9377AE-D081-4EAF-A315-D96C53753EDE}"/>
                </a:ext>
              </a:extLst>
            </p:cNvPr>
            <p:cNvSpPr/>
            <p:nvPr/>
          </p:nvSpPr>
          <p:spPr>
            <a:xfrm>
              <a:off x="1221445" y="3292352"/>
              <a:ext cx="493562" cy="1544372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tx1"/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77BBD5B-69BF-4D0F-8635-B8ED7BA84787}"/>
                </a:ext>
              </a:extLst>
            </p:cNvPr>
            <p:cNvSpPr txBox="1"/>
            <p:nvPr/>
          </p:nvSpPr>
          <p:spPr>
            <a:xfrm rot="16200000">
              <a:off x="800776" y="3828035"/>
              <a:ext cx="1345290" cy="461665"/>
            </a:xfrm>
            <a:prstGeom prst="rect">
              <a:avLst/>
            </a:prstGeom>
            <a:solidFill>
              <a:srgbClr val="FBFBFB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spc="-40" dirty="0">
                  <a:latin typeface="Century Gothic" panose="020B0502020202020204" pitchFamily="34" charset="0"/>
                </a:rPr>
                <a:t>2019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C5AA033-52C5-4AFB-965C-1FCF7D177645}"/>
                </a:ext>
              </a:extLst>
            </p:cNvPr>
            <p:cNvSpPr txBox="1"/>
            <p:nvPr/>
          </p:nvSpPr>
          <p:spPr>
            <a:xfrm>
              <a:off x="1818332" y="3523349"/>
              <a:ext cx="8662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spc="-40" dirty="0">
                  <a:latin typeface="Century Gothic" panose="020B0502020202020204" pitchFamily="34" charset="0"/>
                </a:rPr>
                <a:t>90,0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1F83161-C683-4266-ABC4-6BF70345B3F7}"/>
                </a:ext>
              </a:extLst>
            </p:cNvPr>
            <p:cNvSpPr txBox="1"/>
            <p:nvPr/>
          </p:nvSpPr>
          <p:spPr>
            <a:xfrm>
              <a:off x="1818332" y="4263263"/>
              <a:ext cx="8662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spc="-40" dirty="0">
                  <a:latin typeface="Century Gothic" panose="020B0502020202020204" pitchFamily="34" charset="0"/>
                </a:rPr>
                <a:t>63,4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A56B62B-7769-4282-99BF-3A1B3244543B}"/>
                </a:ext>
              </a:extLst>
            </p:cNvPr>
            <p:cNvSpPr txBox="1"/>
            <p:nvPr/>
          </p:nvSpPr>
          <p:spPr>
            <a:xfrm>
              <a:off x="1830780" y="3316179"/>
              <a:ext cx="9678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spc="-40" dirty="0">
                  <a:latin typeface="Century Gothic" panose="020B0502020202020204" pitchFamily="34" charset="0"/>
                </a:rPr>
                <a:t>Мужчины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328C6AD-26B5-4220-929B-320D63C152E5}"/>
                </a:ext>
              </a:extLst>
            </p:cNvPr>
            <p:cNvSpPr txBox="1"/>
            <p:nvPr/>
          </p:nvSpPr>
          <p:spPr>
            <a:xfrm>
              <a:off x="1830780" y="4056092"/>
              <a:ext cx="10592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spc="-40" dirty="0">
                  <a:latin typeface="Century Gothic" panose="020B0502020202020204" pitchFamily="34" charset="0"/>
                </a:rPr>
                <a:t>Женщины</a:t>
              </a: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5DEB1F4-E51E-468B-8730-A39B0E3AF538}"/>
              </a:ext>
            </a:extLst>
          </p:cNvPr>
          <p:cNvGrpSpPr/>
          <p:nvPr/>
        </p:nvGrpSpPr>
        <p:grpSpPr>
          <a:xfrm>
            <a:off x="1126216" y="2303611"/>
            <a:ext cx="1668599" cy="1368152"/>
            <a:chOff x="1221445" y="3292352"/>
            <a:chExt cx="1668599" cy="1544372"/>
          </a:xfrm>
        </p:grpSpPr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BC9377AE-D081-4EAF-A315-D96C53753EDE}"/>
                </a:ext>
              </a:extLst>
            </p:cNvPr>
            <p:cNvSpPr/>
            <p:nvPr/>
          </p:nvSpPr>
          <p:spPr>
            <a:xfrm>
              <a:off x="1221445" y="3292352"/>
              <a:ext cx="493562" cy="1544372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tx1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77BBD5B-69BF-4D0F-8635-B8ED7BA84787}"/>
                </a:ext>
              </a:extLst>
            </p:cNvPr>
            <p:cNvSpPr txBox="1"/>
            <p:nvPr/>
          </p:nvSpPr>
          <p:spPr>
            <a:xfrm rot="16200000">
              <a:off x="800776" y="3828035"/>
              <a:ext cx="1345290" cy="461665"/>
            </a:xfrm>
            <a:prstGeom prst="rect">
              <a:avLst/>
            </a:prstGeom>
            <a:solidFill>
              <a:srgbClr val="FBFBFB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spc="-40" dirty="0">
                  <a:latin typeface="Century Gothic" panose="020B0502020202020204" pitchFamily="34" charset="0"/>
                </a:rPr>
                <a:t>2021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C5AA033-52C5-4AFB-965C-1FCF7D177645}"/>
                </a:ext>
              </a:extLst>
            </p:cNvPr>
            <p:cNvSpPr txBox="1"/>
            <p:nvPr/>
          </p:nvSpPr>
          <p:spPr>
            <a:xfrm>
              <a:off x="1818332" y="3523349"/>
              <a:ext cx="10615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spc="-40" dirty="0">
                  <a:latin typeface="Century Gothic" panose="020B0502020202020204" pitchFamily="34" charset="0"/>
                </a:rPr>
                <a:t>114,9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1F83161-C683-4266-ABC4-6BF70345B3F7}"/>
                </a:ext>
              </a:extLst>
            </p:cNvPr>
            <p:cNvSpPr txBox="1"/>
            <p:nvPr/>
          </p:nvSpPr>
          <p:spPr>
            <a:xfrm>
              <a:off x="1818332" y="4263263"/>
              <a:ext cx="8662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spc="-40" dirty="0">
                  <a:latin typeface="Century Gothic" panose="020B0502020202020204" pitchFamily="34" charset="0"/>
                </a:rPr>
                <a:t>78,5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A56B62B-7769-4282-99BF-3A1B3244543B}"/>
                </a:ext>
              </a:extLst>
            </p:cNvPr>
            <p:cNvSpPr txBox="1"/>
            <p:nvPr/>
          </p:nvSpPr>
          <p:spPr>
            <a:xfrm>
              <a:off x="1830780" y="3316179"/>
              <a:ext cx="9678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spc="-40" dirty="0">
                  <a:latin typeface="Century Gothic" panose="020B0502020202020204" pitchFamily="34" charset="0"/>
                </a:rPr>
                <a:t>Мужчины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328C6AD-26B5-4220-929B-320D63C152E5}"/>
                </a:ext>
              </a:extLst>
            </p:cNvPr>
            <p:cNvSpPr txBox="1"/>
            <p:nvPr/>
          </p:nvSpPr>
          <p:spPr>
            <a:xfrm>
              <a:off x="1830780" y="4056092"/>
              <a:ext cx="10592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spc="-40" dirty="0">
                  <a:latin typeface="Century Gothic" panose="020B0502020202020204" pitchFamily="34" charset="0"/>
                </a:rPr>
                <a:t>Женщины</a:t>
              </a:r>
            </a:p>
          </p:txBody>
        </p:sp>
      </p:grp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749AB7C-2416-44F6-9F29-8BB856077636}"/>
              </a:ext>
            </a:extLst>
          </p:cNvPr>
          <p:cNvSpPr/>
          <p:nvPr/>
        </p:nvSpPr>
        <p:spPr>
          <a:xfrm>
            <a:off x="7729646" y="2075143"/>
            <a:ext cx="2667560" cy="373284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сфере науки усиливается дифференциация заработной платы, отмечается гендерный разрыв в оплате труда. Мужчины-ученые чаще занимают верхний уровень административно-управленческих должностей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с более высокой оплатой труда. </a:t>
            </a:r>
            <a:endParaRPr lang="ru-RU" sz="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2017 г. разрыв в средней заработной плате мужчин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и женщин составил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40 %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2019 г. —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42 %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, в 2021 г. —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46 %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За пятилетний период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целом темпы прироста средней начисленной заработной платы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научной и научно-технической сфере выросли. Однако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у женщин они оказались несколько ниже, чем у мужчин: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2019 г. по сравнению </a:t>
            </a:r>
            <a:b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с 2017 г. —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1,4 %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; в 2021 г. по сравнению с 2019 г. —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3,9 %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1D2A489C-39A9-4DC0-8DC7-D96338F688A7}"/>
              </a:ext>
            </a:extLst>
          </p:cNvPr>
          <p:cNvCxnSpPr>
            <a:cxnSpLocks/>
          </p:cNvCxnSpPr>
          <p:nvPr/>
        </p:nvCxnSpPr>
        <p:spPr>
          <a:xfrm>
            <a:off x="7677699" y="2123767"/>
            <a:ext cx="0" cy="464082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118317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52201</TotalTime>
  <Words>3573</Words>
  <Application>Microsoft Office PowerPoint</Application>
  <PresentationFormat>Произвольный</PresentationFormat>
  <Paragraphs>522</Paragraphs>
  <Slides>19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Courier New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Irina Fadeeva</cp:lastModifiedBy>
  <cp:revision>5270</cp:revision>
  <cp:lastPrinted>2023-11-15T13:43:54Z</cp:lastPrinted>
  <dcterms:created xsi:type="dcterms:W3CDTF">2019-11-05T14:55:17Z</dcterms:created>
  <dcterms:modified xsi:type="dcterms:W3CDTF">2024-09-17T18:08:03Z</dcterms:modified>
</cp:coreProperties>
</file>