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 bookmarkIdSeed="3">
  <p:sldMasterIdLst>
    <p:sldMasterId id="2147483665" r:id="rId1"/>
  </p:sldMasterIdLst>
  <p:notesMasterIdLst>
    <p:notesMasterId r:id="rId14"/>
  </p:notesMasterIdLst>
  <p:sldIdLst>
    <p:sldId id="256" r:id="rId2"/>
    <p:sldId id="359" r:id="rId3"/>
    <p:sldId id="285" r:id="rId4"/>
    <p:sldId id="369" r:id="rId5"/>
    <p:sldId id="360" r:id="rId6"/>
    <p:sldId id="312" r:id="rId7"/>
    <p:sldId id="362" r:id="rId8"/>
    <p:sldId id="370" r:id="rId9"/>
    <p:sldId id="371" r:id="rId10"/>
    <p:sldId id="367" r:id="rId11"/>
    <p:sldId id="366" r:id="rId12"/>
    <p:sldId id="34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66"/>
    <a:srgbClr val="FF9900"/>
    <a:srgbClr val="F1B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8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E46FA-B378-4936-B1DA-BFEAB3D4CFE7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00272-6997-434E-8A70-4C456500A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3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70561" y="1985963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670561" y="4164965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8" y="228600"/>
            <a:ext cx="460163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4340352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368" y="273051"/>
            <a:ext cx="6129865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4" y="3733801"/>
            <a:ext cx="4340352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5741" y="6423586"/>
            <a:ext cx="4422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05" y="3124200"/>
            <a:ext cx="5197696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4614211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205" y="3995737"/>
            <a:ext cx="5197696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0147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1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1" y="5257800"/>
            <a:ext cx="8254876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36283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6" y="228600"/>
            <a:ext cx="851622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8242148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6" y="3733801"/>
            <a:ext cx="8239421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683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61974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069917" y="4535424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0"/>
            <a:ext cx="56472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53555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5" y="3733801"/>
            <a:ext cx="5353739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34542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165851" y="4534726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65851" y="2381663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70848" y="2381662"/>
            <a:ext cx="27432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0" y="3124200"/>
            <a:ext cx="414528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365248"/>
            <a:ext cx="5653492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3995737"/>
            <a:ext cx="414528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3815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70540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0833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1029" y="954742"/>
            <a:ext cx="908424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58757"/>
            <a:ext cx="9144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00967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3" y="134471"/>
            <a:ext cx="10075084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691" y="1129553"/>
            <a:ext cx="1007861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74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779495"/>
            <a:ext cx="41148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8543" y="228600"/>
            <a:ext cx="1093457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124201"/>
            <a:ext cx="75184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4495801"/>
            <a:ext cx="75184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1" y="6248775"/>
            <a:ext cx="1966259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248775"/>
            <a:ext cx="7518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248775"/>
            <a:ext cx="73871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71483" y="3110755"/>
            <a:ext cx="3478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1" y="228600"/>
            <a:ext cx="283633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0" y="1985963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64690" y="4164965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981201"/>
            <a:ext cx="10075084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5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693" y="765687"/>
            <a:ext cx="5589636" cy="34081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</a:rPr>
              <a:t>The Impact of Work-Family Role Conflict on Job Performance in Universities of Gilgit-Baltistan, Pakistan: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</a:rPr>
              <a:t>A Theoretical Exploration</a:t>
            </a:r>
            <a:endParaRPr lang="en-GB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D27F06-7D9B-A343-B181-FA1D593BF9E4}"/>
              </a:ext>
            </a:extLst>
          </p:cNvPr>
          <p:cNvSpPr txBox="1"/>
          <p:nvPr/>
        </p:nvSpPr>
        <p:spPr>
          <a:xfrm>
            <a:off x="1002889" y="250725"/>
            <a:ext cx="1247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36F25-85FB-234A-BE42-93489EA1237F}"/>
              </a:ext>
            </a:extLst>
          </p:cNvPr>
          <p:cNvSpPr txBox="1"/>
          <p:nvPr/>
        </p:nvSpPr>
        <p:spPr>
          <a:xfrm>
            <a:off x="6611701" y="3009852"/>
            <a:ext cx="158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Presented by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A9472C-F6F8-D14A-946C-130A23E9E419}"/>
              </a:ext>
            </a:extLst>
          </p:cNvPr>
          <p:cNvSpPr txBox="1"/>
          <p:nvPr/>
        </p:nvSpPr>
        <p:spPr>
          <a:xfrm>
            <a:off x="6448259" y="3290816"/>
            <a:ext cx="1907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Dostdar Hussain</a:t>
            </a:r>
          </a:p>
          <a:p>
            <a:r>
              <a:rPr lang="en-US" dirty="0">
                <a:solidFill>
                  <a:schemeClr val="bg1"/>
                </a:solidFill>
              </a:rPr>
              <a:t>    Ph.D. Scholar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140D6D-8C68-8C4D-BE96-71EED73271FC}"/>
              </a:ext>
            </a:extLst>
          </p:cNvPr>
          <p:cNvSpPr txBox="1"/>
          <p:nvPr/>
        </p:nvSpPr>
        <p:spPr>
          <a:xfrm>
            <a:off x="9132607" y="3021044"/>
            <a:ext cx="251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Supervisor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Prof. Dr. Irina </a:t>
            </a:r>
            <a:r>
              <a:rPr lang="en-US" dirty="0" err="1">
                <a:solidFill>
                  <a:schemeClr val="bg1"/>
                </a:solidFill>
              </a:rPr>
              <a:t>Leonova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7546D8-1A7E-294F-9FA7-F0EB42D8F55C}"/>
              </a:ext>
            </a:extLst>
          </p:cNvPr>
          <p:cNvSpPr/>
          <p:nvPr/>
        </p:nvSpPr>
        <p:spPr>
          <a:xfrm>
            <a:off x="-251505" y="4960447"/>
            <a:ext cx="122874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International Scientific and Practical Conference “FAMILY AND WORK”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1CAFE2-7F6B-7346-9C06-4A8CEF3D1870}"/>
              </a:ext>
            </a:extLst>
          </p:cNvPr>
          <p:cNvSpPr/>
          <p:nvPr/>
        </p:nvSpPr>
        <p:spPr>
          <a:xfrm flipH="1">
            <a:off x="7100047" y="1973728"/>
            <a:ext cx="3820134" cy="74219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</a:rPr>
              <a:t>Conference Paper</a:t>
            </a: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A079E10D-A036-4EEA-9D8E-D143AD309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262" y="846694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28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3D78DF-EA47-F741-8D15-AB15C2EC7E13}"/>
              </a:ext>
            </a:extLst>
          </p:cNvPr>
          <p:cNvSpPr/>
          <p:nvPr/>
        </p:nvSpPr>
        <p:spPr>
          <a:xfrm>
            <a:off x="0" y="689811"/>
            <a:ext cx="2310063" cy="6168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B45694-45F3-A146-B00F-962F37893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969801"/>
              </p:ext>
            </p:extLst>
          </p:nvPr>
        </p:nvGraphicFramePr>
        <p:xfrm>
          <a:off x="2447425" y="1051560"/>
          <a:ext cx="8522702" cy="564032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522702">
                  <a:extLst>
                    <a:ext uri="{9D8B030D-6E8A-4147-A177-3AD203B41FA5}">
                      <a16:colId xmlns:a16="http://schemas.microsoft.com/office/drawing/2014/main" val="1695645385"/>
                    </a:ext>
                  </a:extLst>
                </a:gridCol>
              </a:tblGrid>
              <a:tr h="853771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References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Minnotte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K. L.,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Minnotte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M. C., &amp; Pedersen, D. E. (2013). Marital Satisfaction among dual‐earner couples: Gender ideologies and family‐to‐work conflict. Family relations, 62(4), 686-698.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Kinman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G., &amp; Jones, F. (2008). A life beyond work? Job demands, work-life balance, and wellbeing in UK academics. Journal of Human Behavior in the Social Environment, 17(1-2), 41-60.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Lewis, S. (2003). Developing the ‘right’ balance: Gendered discourses on work and family. Sociology, 37(3), 527-545.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Cech, E. A., &amp; Blair-Loy, M. (2014). Consequences of flexibility stigma among academic scientists and engineers. Work and occupations, 41(1), 86-110.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Blair-Loy, M. (2005). Competing devotions: Career and family among women executives. Harvard University Press.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Stone, P., &amp; Lovejoy, M. (2004). Fast-track women and the “choice” to stay home. The Annals of the American Academy of Political and Social Science, 596(1), 62-83.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669067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3E8EFF8A-AEDF-4C49-9F40-13CF1C0FD9EE}"/>
              </a:ext>
            </a:extLst>
          </p:cNvPr>
          <p:cNvSpPr/>
          <p:nvPr/>
        </p:nvSpPr>
        <p:spPr>
          <a:xfrm>
            <a:off x="3511106" y="166591"/>
            <a:ext cx="5611529" cy="523220"/>
          </a:xfrm>
          <a:prstGeom prst="rect">
            <a:avLst/>
          </a:prstGeom>
          <a:solidFill>
            <a:srgbClr val="663366"/>
          </a:solidFill>
        </p:spPr>
        <p:txBody>
          <a:bodyPr wrap="square">
            <a:spAutoFit/>
          </a:bodyPr>
          <a:lstStyle/>
          <a:p>
            <a:pPr marL="136525" algn="ctr"/>
            <a:r>
              <a:rPr lang="en-US" sz="2800" b="1" spc="-59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References</a:t>
            </a: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9DE86DC3-B47F-4D83-8127-E374ABE13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3554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30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3D78DF-EA47-F741-8D15-AB15C2EC7E13}"/>
              </a:ext>
            </a:extLst>
          </p:cNvPr>
          <p:cNvSpPr/>
          <p:nvPr/>
        </p:nvSpPr>
        <p:spPr>
          <a:xfrm>
            <a:off x="0" y="689811"/>
            <a:ext cx="2310063" cy="6168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B45694-45F3-A146-B00F-962F37893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16419"/>
              </p:ext>
            </p:extLst>
          </p:nvPr>
        </p:nvGraphicFramePr>
        <p:xfrm>
          <a:off x="2447425" y="1051560"/>
          <a:ext cx="8522702" cy="1375911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522702">
                  <a:extLst>
                    <a:ext uri="{9D8B030D-6E8A-4147-A177-3AD203B41FA5}">
                      <a16:colId xmlns:a16="http://schemas.microsoft.com/office/drawing/2014/main" val="1695645385"/>
                    </a:ext>
                  </a:extLst>
                </a:gridCol>
              </a:tblGrid>
              <a:tr h="853771">
                <a:tc>
                  <a:txBody>
                    <a:bodyPr/>
                    <a:lstStyle/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Fisher, C. D. (1994). Employability and career development in work and family contexts. Journal of Organizational Behavior, 15(3), 137-146.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Kinman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G., &amp; Jones, F. (2008). Effort‐reward imbalance, over‐commitment and work‐life conflict: testing an expanded model. Journal of Managerial Psychology, 23(3), 236-251.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Mowday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R. T. (1982). Expectancy theory approaches to faculty motivation. New Directions for Teaching and Learning, 1982(10), 59-70.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Greenhaus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J. H., &amp;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Beutell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N. J. (1985). Sources of conflict between work and family roles. Academy of Management Review, 10(1), 76-88.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Brough, P., &amp; O’Driscoll, M. P. (2005). Work/family conflict: A review of the research and its applications. International Journal of Management Reviews, 7(3), 247-263.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Carlson, D. S., &amp;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Kacmar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K. M. (2000). Work-family conflict in the organization: A review of the literature and directions for future research. Journal of Management, 26(5), 1137-1160.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Frone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M. R. (2003). Work-family balance. In J. C. Quick &amp; L. E.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Tetrick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(Eds.), Handbook of occupational health psychology (pp. 143-162). American Psychological Association.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Adams, G. A., King, L. A., &amp; King, D. W. (1996). Relationships of work-family conflict with job and life satisfaction in employed mothers. Journal of Applied Psychology, 81(4), 1031-1038.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Byron, K. (2005). A meta-analytic review of work–family conflict and its antecedents. Journal of vocational behavior, 67(2), 169-198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Javed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A., Hussain, M., &amp; Irshad, M. (2020). Work-family role conflict and job performance: A study of public sector employees in Pakistan. International Journal of Business and Social Science, 11(4), 45-55.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Wang, P., Wang, Z., &amp; Luo, Z. (2020). From supervisors’ work–family conflict to employees’ work–family conflict: The moderating role of employees’ organizational tenure. International Journal of Stress Management, 27(3), 273.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Chaudhry, A. A., &amp; Ahmad, M. (2011). The relationship between work-life conflict and job performance among the employees of NADRA. Journal of Business and Management, 10(3), 35-42.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Fatima, N., &amp; Sahibzada, S. A. (2012). An empirical analysis of factors affecting work life balance among university teachers: the case of Pakistan. Journal of International Academic Research, 12(1), 16-29.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7429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285750" marR="0" indent="-2857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669067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3E8EFF8A-AEDF-4C49-9F40-13CF1C0FD9EE}"/>
              </a:ext>
            </a:extLst>
          </p:cNvPr>
          <p:cNvSpPr/>
          <p:nvPr/>
        </p:nvSpPr>
        <p:spPr>
          <a:xfrm>
            <a:off x="3511106" y="166591"/>
            <a:ext cx="5611529" cy="523220"/>
          </a:xfrm>
          <a:prstGeom prst="rect">
            <a:avLst/>
          </a:prstGeom>
          <a:solidFill>
            <a:srgbClr val="663366"/>
          </a:solidFill>
        </p:spPr>
        <p:txBody>
          <a:bodyPr wrap="square">
            <a:spAutoFit/>
          </a:bodyPr>
          <a:lstStyle/>
          <a:p>
            <a:pPr marL="136525" algn="ctr"/>
            <a:r>
              <a:rPr lang="en-US" sz="2800" b="1" spc="-59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References</a:t>
            </a: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9DE86DC3-B47F-4D83-8127-E374ABE13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3554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8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6323E2-8C2B-47D7-AAFE-72E26E624DA9}"/>
              </a:ext>
            </a:extLst>
          </p:cNvPr>
          <p:cNvSpPr txBox="1">
            <a:spLocks/>
          </p:cNvSpPr>
          <p:nvPr/>
        </p:nvSpPr>
        <p:spPr>
          <a:xfrm>
            <a:off x="533400" y="381000"/>
            <a:ext cx="10515600" cy="6096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MY" sz="9600" dirty="0">
                <a:solidFill>
                  <a:srgbClr val="FFFF00"/>
                </a:solidFill>
                <a:latin typeface="Gabriola" panose="04040605051002020D02" pitchFamily="82" charset="0"/>
              </a:rPr>
              <a:t> Thank you for listening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MY" sz="9600" dirty="0">
                <a:solidFill>
                  <a:srgbClr val="FFFF00"/>
                </a:solidFill>
                <a:latin typeface="Gabriola" panose="04040605051002020D02" pitchFamily="82" charset="0"/>
              </a:rPr>
              <a:t>Questions……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A7EB273-160F-4CAB-B482-B37A3D001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3554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02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967D-5672-4D4E-9D78-88B5D1042B31}"/>
              </a:ext>
            </a:extLst>
          </p:cNvPr>
          <p:cNvSpPr txBox="1">
            <a:spLocks/>
          </p:cNvSpPr>
          <p:nvPr/>
        </p:nvSpPr>
        <p:spPr>
          <a:xfrm>
            <a:off x="3354314" y="329175"/>
            <a:ext cx="5483372" cy="564945"/>
          </a:xfrm>
          <a:prstGeom prst="rect">
            <a:avLst/>
          </a:prstGeom>
          <a:solidFill>
            <a:srgbClr val="663366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MY" sz="3200" b="1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Presentation Outline</a:t>
            </a:r>
          </a:p>
        </p:txBody>
      </p:sp>
      <p:pic>
        <p:nvPicPr>
          <p:cNvPr id="2553" name="Picture 2552">
            <a:extLst>
              <a:ext uri="{FF2B5EF4-FFF2-40B4-BE49-F238E27FC236}">
                <a16:creationId xmlns:a16="http://schemas.microsoft.com/office/drawing/2014/main" id="{99051436-ABD7-41DC-B862-4ED0D1C02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50" y="978436"/>
            <a:ext cx="8237538" cy="2336125"/>
          </a:xfrm>
          <a:prstGeom prst="rect">
            <a:avLst/>
          </a:prstGeom>
        </p:spPr>
      </p:pic>
      <p:sp>
        <p:nvSpPr>
          <p:cNvPr id="2554" name="Rectangle: Rounded Corners 2553">
            <a:extLst>
              <a:ext uri="{FF2B5EF4-FFF2-40B4-BE49-F238E27FC236}">
                <a16:creationId xmlns:a16="http://schemas.microsoft.com/office/drawing/2014/main" id="{9CB7875A-D6AD-463E-8415-903242D77713}"/>
              </a:ext>
            </a:extLst>
          </p:cNvPr>
          <p:cNvSpPr/>
          <p:nvPr/>
        </p:nvSpPr>
        <p:spPr>
          <a:xfrm>
            <a:off x="2286000" y="3344694"/>
            <a:ext cx="1924050" cy="5905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779" name="Rectangle: Rounded Corners 778">
            <a:extLst>
              <a:ext uri="{FF2B5EF4-FFF2-40B4-BE49-F238E27FC236}">
                <a16:creationId xmlns:a16="http://schemas.microsoft.com/office/drawing/2014/main" id="{3ABCB10B-F2EF-4D52-B014-8C623C815D5C}"/>
              </a:ext>
            </a:extLst>
          </p:cNvPr>
          <p:cNvSpPr/>
          <p:nvPr/>
        </p:nvSpPr>
        <p:spPr>
          <a:xfrm>
            <a:off x="2277674" y="4351896"/>
            <a:ext cx="1924050" cy="5905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787" name="Rectangle: Rounded Corners 786">
            <a:extLst>
              <a:ext uri="{FF2B5EF4-FFF2-40B4-BE49-F238E27FC236}">
                <a16:creationId xmlns:a16="http://schemas.microsoft.com/office/drawing/2014/main" id="{F7E880F5-AF49-4710-9903-199844FC721D}"/>
              </a:ext>
            </a:extLst>
          </p:cNvPr>
          <p:cNvSpPr/>
          <p:nvPr/>
        </p:nvSpPr>
        <p:spPr>
          <a:xfrm>
            <a:off x="5042694" y="4381820"/>
            <a:ext cx="1924050" cy="5905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Conceptual Framework</a:t>
            </a:r>
          </a:p>
        </p:txBody>
      </p:sp>
      <p:sp>
        <p:nvSpPr>
          <p:cNvPr id="788" name="Rectangle: Rounded Corners 787">
            <a:extLst>
              <a:ext uri="{FF2B5EF4-FFF2-40B4-BE49-F238E27FC236}">
                <a16:creationId xmlns:a16="http://schemas.microsoft.com/office/drawing/2014/main" id="{2B4D91C2-F15F-4191-9418-AD254CA67913}"/>
              </a:ext>
            </a:extLst>
          </p:cNvPr>
          <p:cNvSpPr/>
          <p:nvPr/>
        </p:nvSpPr>
        <p:spPr>
          <a:xfrm>
            <a:off x="5042694" y="3380427"/>
            <a:ext cx="1924050" cy="5905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Underpinning Theories</a:t>
            </a:r>
          </a:p>
        </p:txBody>
      </p:sp>
      <p:sp>
        <p:nvSpPr>
          <p:cNvPr id="789" name="Rectangle: Rounded Corners 788">
            <a:extLst>
              <a:ext uri="{FF2B5EF4-FFF2-40B4-BE49-F238E27FC236}">
                <a16:creationId xmlns:a16="http://schemas.microsoft.com/office/drawing/2014/main" id="{4FE6D35F-E3D1-4959-8165-694A8DB80E15}"/>
              </a:ext>
            </a:extLst>
          </p:cNvPr>
          <p:cNvSpPr/>
          <p:nvPr/>
        </p:nvSpPr>
        <p:spPr>
          <a:xfrm>
            <a:off x="7807714" y="3427726"/>
            <a:ext cx="1924050" cy="5905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Methodology</a:t>
            </a:r>
          </a:p>
        </p:txBody>
      </p:sp>
      <p:sp>
        <p:nvSpPr>
          <p:cNvPr id="790" name="Rectangle: Rounded Corners 789">
            <a:extLst>
              <a:ext uri="{FF2B5EF4-FFF2-40B4-BE49-F238E27FC236}">
                <a16:creationId xmlns:a16="http://schemas.microsoft.com/office/drawing/2014/main" id="{C80F307F-A92E-4622-9728-FA91D9E8192E}"/>
              </a:ext>
            </a:extLst>
          </p:cNvPr>
          <p:cNvSpPr/>
          <p:nvPr/>
        </p:nvSpPr>
        <p:spPr>
          <a:xfrm>
            <a:off x="7807714" y="4381820"/>
            <a:ext cx="1924050" cy="5905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Implications</a:t>
            </a:r>
          </a:p>
        </p:txBody>
      </p:sp>
      <p:sp>
        <p:nvSpPr>
          <p:cNvPr id="791" name="Rectangle: Rounded Corners 790">
            <a:extLst>
              <a:ext uri="{FF2B5EF4-FFF2-40B4-BE49-F238E27FC236}">
                <a16:creationId xmlns:a16="http://schemas.microsoft.com/office/drawing/2014/main" id="{46FEED5D-693C-4A4E-93AE-013A94A02B5F}"/>
              </a:ext>
            </a:extLst>
          </p:cNvPr>
          <p:cNvSpPr/>
          <p:nvPr/>
        </p:nvSpPr>
        <p:spPr>
          <a:xfrm>
            <a:off x="7807714" y="5298739"/>
            <a:ext cx="1924050" cy="5905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04D72B02-EF28-4EEC-ADAF-5B842CD86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1649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58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09A04F-4D17-AA45-8440-1C1A72B39077}"/>
              </a:ext>
            </a:extLst>
          </p:cNvPr>
          <p:cNvSpPr/>
          <p:nvPr/>
        </p:nvSpPr>
        <p:spPr>
          <a:xfrm>
            <a:off x="0" y="464949"/>
            <a:ext cx="5357570" cy="5889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3">
            <a:extLst>
              <a:ext uri="{FF2B5EF4-FFF2-40B4-BE49-F238E27FC236}">
                <a16:creationId xmlns:a16="http://schemas.microsoft.com/office/drawing/2014/main" id="{0251D880-4D7C-A747-9C95-4E9E41E469F3}"/>
              </a:ext>
            </a:extLst>
          </p:cNvPr>
          <p:cNvSpPr txBox="1">
            <a:spLocks/>
          </p:cNvSpPr>
          <p:nvPr/>
        </p:nvSpPr>
        <p:spPr>
          <a:xfrm>
            <a:off x="386149" y="515014"/>
            <a:ext cx="5992033" cy="42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Abstract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F13A60-782C-1F47-82EC-2969031BE098}"/>
              </a:ext>
            </a:extLst>
          </p:cNvPr>
          <p:cNvSpPr/>
          <p:nvPr/>
        </p:nvSpPr>
        <p:spPr>
          <a:xfrm>
            <a:off x="563527" y="1444957"/>
            <a:ext cx="9628224" cy="5387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Examine the influence of work-family role conflict (WFC) on job performance in Gilgit-Baltistan universities.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Points: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Changing dynamics in labor supply and demand.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Importance of balancing work and family.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of role conflict theory, spillover theory, and work-life balance.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Quantitative research design with stratified random sampling.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analysis using SPSS and Smart PLS.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 for promoting work-life balance and improving job performance.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AFF257-5C77-D947-836D-6DCF787E45DD}"/>
              </a:ext>
            </a:extLst>
          </p:cNvPr>
          <p:cNvSpPr/>
          <p:nvPr/>
        </p:nvSpPr>
        <p:spPr>
          <a:xfrm>
            <a:off x="10427094" y="1779587"/>
            <a:ext cx="1764906" cy="5109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979EF5FA-BD03-4836-9102-7C60E619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1649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09A04F-4D17-AA45-8440-1C1A72B39077}"/>
              </a:ext>
            </a:extLst>
          </p:cNvPr>
          <p:cNvSpPr/>
          <p:nvPr/>
        </p:nvSpPr>
        <p:spPr>
          <a:xfrm>
            <a:off x="0" y="464949"/>
            <a:ext cx="5357570" cy="5889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3">
            <a:extLst>
              <a:ext uri="{FF2B5EF4-FFF2-40B4-BE49-F238E27FC236}">
                <a16:creationId xmlns:a16="http://schemas.microsoft.com/office/drawing/2014/main" id="{0251D880-4D7C-A747-9C95-4E9E41E469F3}"/>
              </a:ext>
            </a:extLst>
          </p:cNvPr>
          <p:cNvSpPr txBox="1">
            <a:spLocks/>
          </p:cNvSpPr>
          <p:nvPr/>
        </p:nvSpPr>
        <p:spPr>
          <a:xfrm>
            <a:off x="386149" y="515014"/>
            <a:ext cx="5992033" cy="42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Background of the Study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F13A60-782C-1F47-82EC-2969031BE098}"/>
              </a:ext>
            </a:extLst>
          </p:cNvPr>
          <p:cNvSpPr/>
          <p:nvPr/>
        </p:nvSpPr>
        <p:spPr>
          <a:xfrm>
            <a:off x="563527" y="1444957"/>
            <a:ext cx="9628224" cy="419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Economic, technological, and demographic changes affecting work and family dynamics.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Importance of work-life balance in academia.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Blurred boundaries between work and family life.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 of WFC on job performance and satisfaction.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Gap in Research: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Limited studies on WFC in Pakistani universities, particularly in Gilgit-Baltistan.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AFF257-5C77-D947-836D-6DCF787E45DD}"/>
              </a:ext>
            </a:extLst>
          </p:cNvPr>
          <p:cNvSpPr/>
          <p:nvPr/>
        </p:nvSpPr>
        <p:spPr>
          <a:xfrm>
            <a:off x="10427094" y="1779587"/>
            <a:ext cx="1764906" cy="5109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50CB55BA-40DA-4034-9260-3CD015C0F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1649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80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09A04F-4D17-AA45-8440-1C1A72B39077}"/>
              </a:ext>
            </a:extLst>
          </p:cNvPr>
          <p:cNvSpPr/>
          <p:nvPr/>
        </p:nvSpPr>
        <p:spPr>
          <a:xfrm>
            <a:off x="0" y="464949"/>
            <a:ext cx="5357570" cy="5889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3">
            <a:extLst>
              <a:ext uri="{FF2B5EF4-FFF2-40B4-BE49-F238E27FC236}">
                <a16:creationId xmlns:a16="http://schemas.microsoft.com/office/drawing/2014/main" id="{0251D880-4D7C-A747-9C95-4E9E41E469F3}"/>
              </a:ext>
            </a:extLst>
          </p:cNvPr>
          <p:cNvSpPr txBox="1">
            <a:spLocks/>
          </p:cNvSpPr>
          <p:nvPr/>
        </p:nvSpPr>
        <p:spPr>
          <a:xfrm>
            <a:off x="386149" y="515014"/>
            <a:ext cx="5992033" cy="42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Literature </a:t>
            </a:r>
            <a:r>
              <a:rPr lang="en-US" sz="2800" b="1" dirty="0" err="1">
                <a:solidFill>
                  <a:schemeClr val="accent1"/>
                </a:solidFill>
              </a:rPr>
              <a:t>Reiew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F13A60-782C-1F47-82EC-2969031BE098}"/>
              </a:ext>
            </a:extLst>
          </p:cNvPr>
          <p:cNvSpPr/>
          <p:nvPr/>
        </p:nvSpPr>
        <p:spPr>
          <a:xfrm>
            <a:off x="563527" y="1444957"/>
            <a:ext cx="9101468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Concept of  WFC: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Role conflict when work and family demands are incompatible.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Theoretical Frameworks: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Spillover Theory: Transfer of attitudes and experiences between domains.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Distinction between work-to-family and family-to-work conflict.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Findings: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Negative effects of WFC on job performance.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local studies addressing WFC in academic settings.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AFF257-5C77-D947-836D-6DCF787E45DD}"/>
              </a:ext>
            </a:extLst>
          </p:cNvPr>
          <p:cNvSpPr/>
          <p:nvPr/>
        </p:nvSpPr>
        <p:spPr>
          <a:xfrm>
            <a:off x="10427094" y="1779587"/>
            <a:ext cx="1764906" cy="5109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6663A7F0-DFE3-4D33-9B71-A2D7725C2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1649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17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3">
            <a:extLst>
              <a:ext uri="{FF2B5EF4-FFF2-40B4-BE49-F238E27FC236}">
                <a16:creationId xmlns:a16="http://schemas.microsoft.com/office/drawing/2014/main" id="{A312001A-7661-9C45-A064-4CBFD85AE0F7}"/>
              </a:ext>
            </a:extLst>
          </p:cNvPr>
          <p:cNvSpPr txBox="1">
            <a:spLocks/>
          </p:cNvSpPr>
          <p:nvPr/>
        </p:nvSpPr>
        <p:spPr>
          <a:xfrm>
            <a:off x="920211" y="455667"/>
            <a:ext cx="6921931" cy="42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accent1"/>
                </a:solidFill>
              </a:rPr>
              <a:t>   </a:t>
            </a:r>
            <a:r>
              <a:rPr lang="en-US" sz="2400" b="1" dirty="0">
                <a:solidFill>
                  <a:schemeClr val="accent1"/>
                </a:solidFill>
              </a:rPr>
              <a:t>Problem of the Study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BE716-80D1-5947-972A-5DD4004601AB}"/>
              </a:ext>
            </a:extLst>
          </p:cNvPr>
          <p:cNvSpPr/>
          <p:nvPr/>
        </p:nvSpPr>
        <p:spPr>
          <a:xfrm>
            <a:off x="685247" y="1470042"/>
            <a:ext cx="9183615" cy="3276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Role Conflict Theory: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Conflicts arise when role demands cause difficulties in balancing different domains.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Spillover Theory: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stress impacts family life and vice versa, affecting job performance.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Work-Family Balance: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Managing work and personal life can mitigate negative effects of WFC.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511D57-4A5D-6C47-8BAF-868A62810F75}"/>
              </a:ext>
            </a:extLst>
          </p:cNvPr>
          <p:cNvSpPr/>
          <p:nvPr/>
        </p:nvSpPr>
        <p:spPr>
          <a:xfrm>
            <a:off x="0" y="464949"/>
            <a:ext cx="8553450" cy="5889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3">
            <a:extLst>
              <a:ext uri="{FF2B5EF4-FFF2-40B4-BE49-F238E27FC236}">
                <a16:creationId xmlns:a16="http://schemas.microsoft.com/office/drawing/2014/main" id="{B1FA8364-49B5-D844-A0B1-7DA19A88CFF8}"/>
              </a:ext>
            </a:extLst>
          </p:cNvPr>
          <p:cNvSpPr txBox="1">
            <a:spLocks/>
          </p:cNvSpPr>
          <p:nvPr/>
        </p:nvSpPr>
        <p:spPr>
          <a:xfrm>
            <a:off x="208903" y="464949"/>
            <a:ext cx="6589706" cy="5388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Theoretical Framework 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A9F6A761-4BC7-4B9E-84FA-986732448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1649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A224CD-1079-485A-9902-4BBAE92DC65C}"/>
              </a:ext>
            </a:extLst>
          </p:cNvPr>
          <p:cNvSpPr/>
          <p:nvPr/>
        </p:nvSpPr>
        <p:spPr>
          <a:xfrm>
            <a:off x="10427094" y="1779587"/>
            <a:ext cx="1764906" cy="5109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3">
            <a:extLst>
              <a:ext uri="{FF2B5EF4-FFF2-40B4-BE49-F238E27FC236}">
                <a16:creationId xmlns:a16="http://schemas.microsoft.com/office/drawing/2014/main" id="{A312001A-7661-9C45-A064-4CBFD85AE0F7}"/>
              </a:ext>
            </a:extLst>
          </p:cNvPr>
          <p:cNvSpPr txBox="1">
            <a:spLocks/>
          </p:cNvSpPr>
          <p:nvPr/>
        </p:nvSpPr>
        <p:spPr>
          <a:xfrm>
            <a:off x="920211" y="455667"/>
            <a:ext cx="6921931" cy="42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accent1"/>
                </a:solidFill>
              </a:rPr>
              <a:t>   </a:t>
            </a:r>
            <a:r>
              <a:rPr lang="en-US" sz="2400" b="1" dirty="0">
                <a:solidFill>
                  <a:schemeClr val="accent1"/>
                </a:solidFill>
              </a:rPr>
              <a:t>Problem of the Study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BE716-80D1-5947-972A-5DD4004601AB}"/>
              </a:ext>
            </a:extLst>
          </p:cNvPr>
          <p:cNvSpPr/>
          <p:nvPr/>
        </p:nvSpPr>
        <p:spPr>
          <a:xfrm>
            <a:off x="1075766" y="1322125"/>
            <a:ext cx="9357874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Design: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Exploratory and quantitative approach.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Sampling: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Stratified random sampling to represent various academic designations and genders.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Collection: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Structured questionnaire (online and in person).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Analysis: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SPSS and Smart PLS.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Ethical Considerations: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Informed consent and confidentiality.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511D57-4A5D-6C47-8BAF-868A62810F75}"/>
              </a:ext>
            </a:extLst>
          </p:cNvPr>
          <p:cNvSpPr/>
          <p:nvPr/>
        </p:nvSpPr>
        <p:spPr>
          <a:xfrm>
            <a:off x="0" y="464949"/>
            <a:ext cx="8553450" cy="5889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3">
            <a:extLst>
              <a:ext uri="{FF2B5EF4-FFF2-40B4-BE49-F238E27FC236}">
                <a16:creationId xmlns:a16="http://schemas.microsoft.com/office/drawing/2014/main" id="{B1FA8364-49B5-D844-A0B1-7DA19A88CFF8}"/>
              </a:ext>
            </a:extLst>
          </p:cNvPr>
          <p:cNvSpPr txBox="1">
            <a:spLocks/>
          </p:cNvSpPr>
          <p:nvPr/>
        </p:nvSpPr>
        <p:spPr>
          <a:xfrm>
            <a:off x="386149" y="515013"/>
            <a:ext cx="8967401" cy="5388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Methodology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574726EE-5FBC-456D-9147-A5BEE2AA8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1649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FF3883-05F3-424C-B5BA-29F97074FA7F}"/>
              </a:ext>
            </a:extLst>
          </p:cNvPr>
          <p:cNvSpPr/>
          <p:nvPr/>
        </p:nvSpPr>
        <p:spPr>
          <a:xfrm>
            <a:off x="10427094" y="1779587"/>
            <a:ext cx="1764906" cy="5109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66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3">
            <a:extLst>
              <a:ext uri="{FF2B5EF4-FFF2-40B4-BE49-F238E27FC236}">
                <a16:creationId xmlns:a16="http://schemas.microsoft.com/office/drawing/2014/main" id="{A312001A-7661-9C45-A064-4CBFD85AE0F7}"/>
              </a:ext>
            </a:extLst>
          </p:cNvPr>
          <p:cNvSpPr txBox="1">
            <a:spLocks/>
          </p:cNvSpPr>
          <p:nvPr/>
        </p:nvSpPr>
        <p:spPr>
          <a:xfrm>
            <a:off x="920211" y="455667"/>
            <a:ext cx="6921931" cy="42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accent1"/>
                </a:solidFill>
              </a:rPr>
              <a:t>   </a:t>
            </a:r>
            <a:r>
              <a:rPr lang="en-US" sz="2400" b="1" dirty="0">
                <a:solidFill>
                  <a:schemeClr val="accent1"/>
                </a:solidFill>
              </a:rPr>
              <a:t>Problem of the Study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BE716-80D1-5947-972A-5DD4004601AB}"/>
              </a:ext>
            </a:extLst>
          </p:cNvPr>
          <p:cNvSpPr/>
          <p:nvPr/>
        </p:nvSpPr>
        <p:spPr>
          <a:xfrm>
            <a:off x="747042" y="1456595"/>
            <a:ext cx="9357874" cy="3276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Institutions: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Importance of work-life balance in higher education.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of flexible working hours and family-friendly practices.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Policymakers: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Understanding needs of academics in remote and culturally diverse environments.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Creating inclusive and context-sensitive support mechanisms.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511D57-4A5D-6C47-8BAF-868A62810F75}"/>
              </a:ext>
            </a:extLst>
          </p:cNvPr>
          <p:cNvSpPr/>
          <p:nvPr/>
        </p:nvSpPr>
        <p:spPr>
          <a:xfrm>
            <a:off x="0" y="464949"/>
            <a:ext cx="8553450" cy="5889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3">
            <a:extLst>
              <a:ext uri="{FF2B5EF4-FFF2-40B4-BE49-F238E27FC236}">
                <a16:creationId xmlns:a16="http://schemas.microsoft.com/office/drawing/2014/main" id="{B1FA8364-49B5-D844-A0B1-7DA19A88CFF8}"/>
              </a:ext>
            </a:extLst>
          </p:cNvPr>
          <p:cNvSpPr txBox="1">
            <a:spLocks/>
          </p:cNvSpPr>
          <p:nvPr/>
        </p:nvSpPr>
        <p:spPr>
          <a:xfrm>
            <a:off x="386149" y="515013"/>
            <a:ext cx="8967401" cy="5388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Implications of the Study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574726EE-5FBC-456D-9147-A5BEE2AA8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1649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FF3883-05F3-424C-B5BA-29F97074FA7F}"/>
              </a:ext>
            </a:extLst>
          </p:cNvPr>
          <p:cNvSpPr/>
          <p:nvPr/>
        </p:nvSpPr>
        <p:spPr>
          <a:xfrm>
            <a:off x="10427094" y="1779587"/>
            <a:ext cx="1764906" cy="5109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4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3">
            <a:extLst>
              <a:ext uri="{FF2B5EF4-FFF2-40B4-BE49-F238E27FC236}">
                <a16:creationId xmlns:a16="http://schemas.microsoft.com/office/drawing/2014/main" id="{A312001A-7661-9C45-A064-4CBFD85AE0F7}"/>
              </a:ext>
            </a:extLst>
          </p:cNvPr>
          <p:cNvSpPr txBox="1">
            <a:spLocks/>
          </p:cNvSpPr>
          <p:nvPr/>
        </p:nvSpPr>
        <p:spPr>
          <a:xfrm>
            <a:off x="920211" y="455667"/>
            <a:ext cx="6921931" cy="42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accent1"/>
                </a:solidFill>
              </a:rPr>
              <a:t>   </a:t>
            </a:r>
            <a:r>
              <a:rPr lang="en-US" sz="2400" b="1" dirty="0">
                <a:solidFill>
                  <a:schemeClr val="accent1"/>
                </a:solidFill>
              </a:rPr>
              <a:t>Problem of the Study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BE716-80D1-5947-972A-5DD4004601AB}"/>
              </a:ext>
            </a:extLst>
          </p:cNvPr>
          <p:cNvSpPr/>
          <p:nvPr/>
        </p:nvSpPr>
        <p:spPr>
          <a:xfrm>
            <a:off x="747042" y="1560027"/>
            <a:ext cx="9357874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Findings: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impact of WFC on job performance in Gilgit-Baltistan universities.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 Implications: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for family-friendly, context-sensitive work-life policies.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Contribution: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Enhances understanding of institutional strategies and policy approaches in higher education.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511D57-4A5D-6C47-8BAF-868A62810F75}"/>
              </a:ext>
            </a:extLst>
          </p:cNvPr>
          <p:cNvSpPr/>
          <p:nvPr/>
        </p:nvSpPr>
        <p:spPr>
          <a:xfrm>
            <a:off x="0" y="464949"/>
            <a:ext cx="8553450" cy="5889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3">
            <a:extLst>
              <a:ext uri="{FF2B5EF4-FFF2-40B4-BE49-F238E27FC236}">
                <a16:creationId xmlns:a16="http://schemas.microsoft.com/office/drawing/2014/main" id="{B1FA8364-49B5-D844-A0B1-7DA19A88CFF8}"/>
              </a:ext>
            </a:extLst>
          </p:cNvPr>
          <p:cNvSpPr txBox="1">
            <a:spLocks/>
          </p:cNvSpPr>
          <p:nvPr/>
        </p:nvSpPr>
        <p:spPr>
          <a:xfrm>
            <a:off x="386149" y="515013"/>
            <a:ext cx="8967401" cy="5388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Implications of the Study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574726EE-5FBC-456D-9147-A5BEE2AA8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16" y="216499"/>
            <a:ext cx="2073578" cy="73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FF3883-05F3-424C-B5BA-29F97074FA7F}"/>
              </a:ext>
            </a:extLst>
          </p:cNvPr>
          <p:cNvSpPr/>
          <p:nvPr/>
        </p:nvSpPr>
        <p:spPr>
          <a:xfrm>
            <a:off x="10427094" y="1779587"/>
            <a:ext cx="1764906" cy="5109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8465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0</TotalTime>
  <Words>1180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Gabriola</vt:lpstr>
      <vt:lpstr>Rockwell</vt:lpstr>
      <vt:lpstr>Times New Roman</vt:lpstr>
      <vt:lpstr>Wingdings</vt:lpstr>
      <vt:lpstr>Advantage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2022-09-19T16:02:42Z</dcterms:created>
  <dcterms:modified xsi:type="dcterms:W3CDTF">2024-09-16T11:03:58Z</dcterms:modified>
</cp:coreProperties>
</file>