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37"/>
  </p:notesMasterIdLst>
  <p:sldIdLst>
    <p:sldId id="854" r:id="rId2"/>
    <p:sldId id="890" r:id="rId3"/>
    <p:sldId id="893" r:id="rId4"/>
    <p:sldId id="261" r:id="rId5"/>
    <p:sldId id="869" r:id="rId6"/>
    <p:sldId id="533" r:id="rId7"/>
    <p:sldId id="867" r:id="rId8"/>
    <p:sldId id="258" r:id="rId9"/>
    <p:sldId id="865" r:id="rId10"/>
    <p:sldId id="859" r:id="rId11"/>
    <p:sldId id="861" r:id="rId12"/>
    <p:sldId id="857" r:id="rId13"/>
    <p:sldId id="858" r:id="rId14"/>
    <p:sldId id="895" r:id="rId15"/>
    <p:sldId id="799" r:id="rId16"/>
    <p:sldId id="801" r:id="rId17"/>
    <p:sldId id="878" r:id="rId18"/>
    <p:sldId id="898" r:id="rId19"/>
    <p:sldId id="839" r:id="rId20"/>
    <p:sldId id="849" r:id="rId21"/>
    <p:sldId id="782" r:id="rId22"/>
    <p:sldId id="843" r:id="rId23"/>
    <p:sldId id="883" r:id="rId24"/>
    <p:sldId id="887" r:id="rId25"/>
    <p:sldId id="262" r:id="rId26"/>
    <p:sldId id="863" r:id="rId27"/>
    <p:sldId id="846" r:id="rId28"/>
    <p:sldId id="835" r:id="rId29"/>
    <p:sldId id="899" r:id="rId30"/>
    <p:sldId id="881" r:id="rId31"/>
    <p:sldId id="796" r:id="rId32"/>
    <p:sldId id="868" r:id="rId33"/>
    <p:sldId id="807" r:id="rId34"/>
    <p:sldId id="866" r:id="rId35"/>
    <p:sldId id="74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DB31776F-688F-4322-82F0-9D0329CFA54C}">
          <p14:sldIdLst>
            <p14:sldId id="854"/>
            <p14:sldId id="890"/>
            <p14:sldId id="893"/>
            <p14:sldId id="261"/>
            <p14:sldId id="869"/>
            <p14:sldId id="533"/>
            <p14:sldId id="867"/>
            <p14:sldId id="258"/>
            <p14:sldId id="865"/>
            <p14:sldId id="859"/>
            <p14:sldId id="861"/>
            <p14:sldId id="857"/>
            <p14:sldId id="858"/>
            <p14:sldId id="895"/>
            <p14:sldId id="799"/>
            <p14:sldId id="801"/>
            <p14:sldId id="878"/>
            <p14:sldId id="898"/>
            <p14:sldId id="839"/>
            <p14:sldId id="849"/>
            <p14:sldId id="782"/>
            <p14:sldId id="843"/>
            <p14:sldId id="883"/>
            <p14:sldId id="887"/>
            <p14:sldId id="262"/>
          </p14:sldIdLst>
        </p14:section>
        <p14:section name="Раздел без заголовка" id="{986E0FA6-2F8F-4533-9A95-4F2A4D30086B}">
          <p14:sldIdLst>
            <p14:sldId id="863"/>
            <p14:sldId id="846"/>
            <p14:sldId id="835"/>
            <p14:sldId id="899"/>
            <p14:sldId id="881"/>
            <p14:sldId id="796"/>
            <p14:sldId id="868"/>
            <p14:sldId id="807"/>
            <p14:sldId id="866"/>
            <p14:sldId id="746"/>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94692" autoAdjust="0"/>
  </p:normalViewPr>
  <p:slideViewPr>
    <p:cSldViewPr snapToGrid="0">
      <p:cViewPr varScale="1">
        <p:scale>
          <a:sx n="80" d="100"/>
          <a:sy n="80" d="100"/>
        </p:scale>
        <p:origin x="-739"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D:\02%20&#1057;&#1086;&#1094;&#1080;&#1086;&#1083;&#1086;&#1075;&#1080;&#1095;&#1077;&#1089;&#1082;&#1072;&#1103;%20&#1083;&#1072;&#1073;&#1086;&#1088;&#1072;&#1090;&#1086;&#1088;&#1080;&#1103;\&#1061;&#1044;%20&#1052;&#1086;&#1085;&#1080;&#1090;&#1086;&#1088;&#1080;&#1085;&#1075;%202023\04%20&#1041;&#1072;&#1079;&#1072;%20&#1076;&#1072;&#1085;&#1085;&#1099;&#1093;%20&#1052;%202023\&#1041;&#1044;%2019%2007%202023%20&#1082;&#1086;&#1088;&#1088;.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02%20&#1057;&#1086;&#1094;&#1080;&#1086;&#1083;&#1086;&#1075;&#1080;&#1095;&#1077;&#1089;&#1082;&#1072;&#1103;%20&#1083;&#1072;&#1073;&#1086;&#1088;&#1072;&#1090;&#1086;&#1088;&#1080;&#1103;\&#1061;&#1044;%20&#1052;&#1086;&#1085;&#1080;&#1090;&#1086;&#1088;&#1080;&#1085;&#1075;%202023\04%20&#1041;&#1072;&#1079;&#1072;%20&#1076;&#1072;&#1085;&#1085;&#1099;&#1093;%20&#1052;%202023\&#1041;&#1044;%2019%2007%202023%20&#1082;&#1086;&#1088;&#1088;.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02%20&#1057;&#1086;&#1094;&#1080;&#1086;&#1083;&#1086;&#1075;&#1080;&#1095;&#1077;&#1089;&#1082;&#1072;&#1103;%20&#1083;&#1072;&#1073;&#1086;&#1088;&#1072;&#1090;&#1086;&#1088;&#1080;&#1103;\&#1061;&#1044;%20&#1052;&#1086;&#1085;&#1080;&#1090;&#1086;&#1088;&#1080;&#1085;&#1075;%202023\04%20&#1041;&#1072;&#1079;&#1072;%20&#1076;&#1072;&#1085;&#1085;&#1099;&#1093;%20&#1052;%202023\&#1041;&#1044;%2019%2007%202023%20&#1082;&#1086;&#1088;&#108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02%20&#1057;&#1086;&#1094;&#1080;&#1086;&#1083;&#1086;&#1075;&#1080;&#1095;&#1077;&#1089;&#1082;&#1072;&#1103;%20&#1083;&#1072;&#1073;&#1086;&#1088;&#1072;&#1090;&#1086;&#1088;&#1080;&#1103;\&#1061;&#1044;%20&#1052;&#1086;&#1085;&#1080;&#1090;&#1086;&#1088;&#1080;&#1085;&#1075;%202023\04%20&#1041;&#1072;&#1079;&#1072;%20&#1076;&#1072;&#1085;&#1085;&#1099;&#1093;%20&#1052;%202023\&#1041;&#1044;%2019%2007%202023%20&#1082;&#1086;&#1088;&#108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02%20&#1057;&#1086;&#1094;&#1080;&#1086;&#1083;&#1086;&#1075;&#1080;&#1095;&#1077;&#1089;&#1082;&#1072;&#1103;%20&#1083;&#1072;&#1073;&#1086;&#1088;&#1072;&#1090;&#1086;&#1088;&#1080;&#1103;\&#1061;&#1044;%20&#1052;&#1086;&#1085;&#1080;&#1090;&#1086;&#1088;&#1080;&#1085;&#1075;%202023\04%20&#1041;&#1072;&#1079;&#1072;%20&#1076;&#1072;&#1085;&#1085;&#1099;&#1093;%20&#1052;%202023\&#1041;&#1044;%2019%2007%202023%20&#1082;&#1086;&#1088;&#108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02%20&#1057;&#1086;&#1094;&#1080;&#1086;&#1083;&#1086;&#1075;&#1080;&#1095;&#1077;&#1089;&#1082;&#1072;&#1103;%20&#1083;&#1072;&#1073;&#1086;&#1088;&#1072;&#1090;&#1086;&#1088;&#1080;&#1103;\&#1061;&#1044;%20&#1052;&#1086;&#1085;&#1080;&#1090;&#1086;&#1088;&#1080;&#1085;&#1075;%202023\04%20&#1041;&#1072;&#1079;&#1072;%20&#1076;&#1072;&#1085;&#1085;&#1099;&#1093;%20&#1052;%202023\&#1041;&#1044;%2019%2007%202023%20&#1082;&#1086;&#1088;&#1088;.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02%20&#1057;&#1086;&#1094;&#1080;&#1086;&#1083;&#1086;&#1075;&#1080;&#1095;&#1077;&#1089;&#1082;&#1072;&#1103;%20&#1083;&#1072;&#1073;&#1086;&#1088;&#1072;&#1090;&#1086;&#1088;&#1080;&#1103;\&#1061;&#1044;%20&#1052;&#1086;&#1085;&#1080;&#1090;&#1086;&#1088;&#1080;&#1085;&#1075;%202023\04%20&#1041;&#1072;&#1079;&#1072;%20&#1076;&#1072;&#1085;&#1085;&#1099;&#1093;%20&#1052;%202023\&#1041;&#1044;%2019%2007%202023%20&#1082;&#1086;&#1088;&#108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02%20&#1057;&#1086;&#1094;&#1080;&#1086;&#1083;&#1086;&#1075;&#1080;&#1095;&#1077;&#1089;&#1082;&#1072;&#1103;%20&#1083;&#1072;&#1073;&#1086;&#1088;&#1072;&#1090;&#1086;&#1088;&#1080;&#1103;\&#1061;&#1044;%20&#1052;&#1086;&#1085;&#1080;&#1090;&#1086;&#1088;&#1080;&#1085;&#1075;%202023\04%20&#1041;&#1072;&#1079;&#1072;%20&#1076;&#1072;&#1085;&#1085;&#1099;&#1093;%20&#1052;%202023\&#1041;&#1044;%2019%2007%202023%20&#1082;&#1086;&#1088;&#1088;.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02%20&#1057;&#1086;&#1094;&#1080;&#1086;&#1083;&#1086;&#1075;&#1080;&#1095;&#1077;&#1089;&#1082;&#1072;&#1103;%20&#1083;&#1072;&#1073;&#1086;&#1088;&#1072;&#1090;&#1086;&#1088;&#1080;&#1103;\&#1061;&#1044;%20&#1052;&#1086;&#1085;&#1080;&#1090;&#1086;&#1088;&#1080;&#1085;&#1075;%202023\04%20&#1041;&#1072;&#1079;&#1072;%20&#1076;&#1072;&#1085;&#1085;&#1099;&#1093;%20&#1052;%202023\&#1041;&#1044;%2019%2007%202023%20&#1082;&#1086;&#1088;&#1088;.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02%20&#1057;&#1086;&#1094;&#1080;&#1086;&#1083;&#1086;&#1075;&#1080;&#1095;&#1077;&#1089;&#1082;&#1072;&#1103;%20&#1083;&#1072;&#1073;&#1086;&#1088;&#1072;&#1090;&#1086;&#1088;&#1080;&#1103;\&#1061;&#1044;%20&#1052;&#1086;&#1085;&#1080;&#1090;&#1086;&#1088;&#1080;&#1085;&#1075;%202023\04%20&#1041;&#1072;&#1079;&#1072;%20&#1076;&#1072;&#1085;&#1085;&#1099;&#1093;%20&#1052;%202023\&#1041;&#1044;%2019%2007%202023%20&#1082;&#1086;&#1088;&#108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02%20&#1057;&#1086;&#1094;&#1080;&#1086;&#1083;&#1086;&#1075;&#1080;&#1095;&#1077;&#1089;&#1082;&#1072;&#1103;%20&#1083;&#1072;&#1073;&#1086;&#1088;&#1072;&#1090;&#1086;&#1088;&#1080;&#1103;\&#1061;&#1044;%20&#1052;&#1086;&#1085;&#1080;&#1090;&#1086;&#1088;&#1080;&#1085;&#1075;%202023\04%20&#1041;&#1072;&#1079;&#1072;%20&#1076;&#1072;&#1085;&#1085;&#1099;&#1093;%20&#1052;%202023\&#1041;&#1044;%2019%2007%202023%20&#1082;&#1086;&#1088;&#108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2962121386138584"/>
          <c:y val="8.710399943340412E-2"/>
          <c:w val="0.84537734861863711"/>
          <c:h val="0.43001632818343832"/>
        </c:manualLayout>
      </c:layout>
      <c:barChart>
        <c:barDir val="col"/>
        <c:grouping val="clustered"/>
        <c:ser>
          <c:idx val="0"/>
          <c:order val="0"/>
          <c:tx>
            <c:strRef>
              <c:f>Графики!$C$507</c:f>
              <c:strCache>
                <c:ptCount val="1"/>
                <c:pt idx="0">
                  <c:v>Да, знаю</c:v>
                </c:pt>
              </c:strCache>
            </c:strRef>
          </c:tx>
          <c:spPr>
            <a:solidFill>
              <a:srgbClr val="00B0F0"/>
            </a:solidFill>
          </c:spPr>
          <c:dLbls>
            <c:spPr>
              <a:noFill/>
              <a:ln>
                <a:noFill/>
              </a:ln>
              <a:effectLst/>
            </c:spPr>
            <c:txPr>
              <a:bodyPr/>
              <a:lstStyle/>
              <a:p>
                <a:pPr>
                  <a:defRPr b="1"/>
                </a:pPr>
                <a:endParaRPr lang="ru-RU"/>
              </a:p>
            </c:txPr>
            <c:dLblPos val="outEnd"/>
            <c:showVal val="1"/>
            <c:extLst xmlns:c16r2="http://schemas.microsoft.com/office/drawing/2015/06/chart">
              <c:ext xmlns:c15="http://schemas.microsoft.com/office/drawing/2012/chart" uri="{CE6537A1-D6FC-4f65-9D91-7224C49458BB}">
                <c15:showLeaderLines val="0"/>
              </c:ext>
            </c:extLst>
          </c:dLbls>
          <c:cat>
            <c:strRef>
              <c:f>Графики!$B$508:$B$512</c:f>
              <c:strCache>
                <c:ptCount val="5"/>
                <c:pt idx="0">
                  <c:v>Система единовременных пособий (при рождении первого ребенка, двоих и более детей)</c:v>
                </c:pt>
                <c:pt idx="1">
                  <c:v>Пособия по уходу за ребенком в возрасте до 3-х лет на уровне 35-40% от среднего заработка по стране</c:v>
                </c:pt>
                <c:pt idx="2">
                  <c:v>Государственная поддержка молодых и многодетных семей при строительстве и приобретении жилья</c:v>
                </c:pt>
                <c:pt idx="3">
                  <c:v>Программа семейного капитала при рождении (усыновлении) третьего или последующего детей</c:v>
                </c:pt>
                <c:pt idx="4">
                  <c:v>Система государственной адресной социальной помощи нуждающимся</c:v>
                </c:pt>
              </c:strCache>
            </c:strRef>
          </c:cat>
          <c:val>
            <c:numRef>
              <c:f>Графики!$C$508:$C$512</c:f>
              <c:numCache>
                <c:formatCode>General</c:formatCode>
                <c:ptCount val="5"/>
                <c:pt idx="0">
                  <c:v>78</c:v>
                </c:pt>
                <c:pt idx="1">
                  <c:v>74</c:v>
                </c:pt>
                <c:pt idx="2">
                  <c:v>68</c:v>
                </c:pt>
                <c:pt idx="3">
                  <c:v>58</c:v>
                </c:pt>
                <c:pt idx="4">
                  <c:v>51</c:v>
                </c:pt>
              </c:numCache>
            </c:numRef>
          </c:val>
          <c:extLst xmlns:c16r2="http://schemas.microsoft.com/office/drawing/2015/06/chart">
            <c:ext xmlns:c16="http://schemas.microsoft.com/office/drawing/2014/chart" uri="{C3380CC4-5D6E-409C-BE32-E72D297353CC}">
              <c16:uniqueId val="{00000000-445F-408A-9620-BCF86E082AA2}"/>
            </c:ext>
          </c:extLst>
        </c:ser>
        <c:ser>
          <c:idx val="1"/>
          <c:order val="1"/>
          <c:tx>
            <c:strRef>
              <c:f>Графики!$D$507</c:f>
              <c:strCache>
                <c:ptCount val="1"/>
                <c:pt idx="0">
                  <c:v>Что-то слышал(а)</c:v>
                </c:pt>
              </c:strCache>
            </c:strRef>
          </c:tx>
          <c:spPr>
            <a:solidFill>
              <a:srgbClr val="FFFF00"/>
            </a:solidFill>
          </c:spPr>
          <c:dLbls>
            <c:spPr>
              <a:noFill/>
              <a:ln>
                <a:noFill/>
              </a:ln>
              <a:effectLst/>
            </c:spPr>
            <c:txPr>
              <a:bodyPr/>
              <a:lstStyle/>
              <a:p>
                <a:pPr>
                  <a:defRPr b="1"/>
                </a:pPr>
                <a:endParaRPr lang="ru-RU"/>
              </a:p>
            </c:txPr>
            <c:dLblPos val="outEnd"/>
            <c:showVal val="1"/>
            <c:extLst xmlns:c16r2="http://schemas.microsoft.com/office/drawing/2015/06/chart">
              <c:ext xmlns:c15="http://schemas.microsoft.com/office/drawing/2012/chart" uri="{CE6537A1-D6FC-4f65-9D91-7224C49458BB}">
                <c15:showLeaderLines val="0"/>
              </c:ext>
            </c:extLst>
          </c:dLbls>
          <c:cat>
            <c:strRef>
              <c:f>Графики!$B$508:$B$512</c:f>
              <c:strCache>
                <c:ptCount val="5"/>
                <c:pt idx="0">
                  <c:v>Система единовременных пособий (при рождении первого ребенка, двоих и более детей)</c:v>
                </c:pt>
                <c:pt idx="1">
                  <c:v>Пособия по уходу за ребенком в возрасте до 3-х лет на уровне 35-40% от среднего заработка по стране</c:v>
                </c:pt>
                <c:pt idx="2">
                  <c:v>Государственная поддержка молодых и многодетных семей при строительстве и приобретении жилья</c:v>
                </c:pt>
                <c:pt idx="3">
                  <c:v>Программа семейного капитала при рождении (усыновлении) третьего или последующего детей</c:v>
                </c:pt>
                <c:pt idx="4">
                  <c:v>Система государственной адресной социальной помощи нуждающимся</c:v>
                </c:pt>
              </c:strCache>
            </c:strRef>
          </c:cat>
          <c:val>
            <c:numRef>
              <c:f>Графики!$D$508:$D$512</c:f>
              <c:numCache>
                <c:formatCode>General</c:formatCode>
                <c:ptCount val="5"/>
                <c:pt idx="0">
                  <c:v>15</c:v>
                </c:pt>
                <c:pt idx="1">
                  <c:v>12</c:v>
                </c:pt>
                <c:pt idx="2">
                  <c:v>24</c:v>
                </c:pt>
                <c:pt idx="3">
                  <c:v>25</c:v>
                </c:pt>
                <c:pt idx="4">
                  <c:v>29</c:v>
                </c:pt>
              </c:numCache>
            </c:numRef>
          </c:val>
          <c:extLst xmlns:c16r2="http://schemas.microsoft.com/office/drawing/2015/06/chart">
            <c:ext xmlns:c16="http://schemas.microsoft.com/office/drawing/2014/chart" uri="{C3380CC4-5D6E-409C-BE32-E72D297353CC}">
              <c16:uniqueId val="{00000001-445F-408A-9620-BCF86E082AA2}"/>
            </c:ext>
          </c:extLst>
        </c:ser>
        <c:ser>
          <c:idx val="2"/>
          <c:order val="2"/>
          <c:tx>
            <c:strRef>
              <c:f>Графики!$E$507</c:f>
              <c:strCache>
                <c:ptCount val="1"/>
                <c:pt idx="0">
                  <c:v>Не знаю</c:v>
                </c:pt>
              </c:strCache>
            </c:strRef>
          </c:tx>
          <c:spPr>
            <a:solidFill>
              <a:schemeClr val="accent2"/>
            </a:solidFill>
          </c:spPr>
          <c:dLbls>
            <c:spPr>
              <a:noFill/>
              <a:ln>
                <a:noFill/>
              </a:ln>
              <a:effectLst/>
            </c:spPr>
            <c:txPr>
              <a:bodyPr/>
              <a:lstStyle/>
              <a:p>
                <a:pPr>
                  <a:defRPr b="1"/>
                </a:pPr>
                <a:endParaRPr lang="ru-RU"/>
              </a:p>
            </c:txPr>
            <c:dLblPos val="outEnd"/>
            <c:showVal val="1"/>
            <c:extLst xmlns:c16r2="http://schemas.microsoft.com/office/drawing/2015/06/chart">
              <c:ext xmlns:c15="http://schemas.microsoft.com/office/drawing/2012/chart" uri="{CE6537A1-D6FC-4f65-9D91-7224C49458BB}">
                <c15:showLeaderLines val="0"/>
              </c:ext>
            </c:extLst>
          </c:dLbls>
          <c:cat>
            <c:strRef>
              <c:f>Графики!$B$508:$B$512</c:f>
              <c:strCache>
                <c:ptCount val="5"/>
                <c:pt idx="0">
                  <c:v>Система единовременных пособий (при рождении первого ребенка, двоих и более детей)</c:v>
                </c:pt>
                <c:pt idx="1">
                  <c:v>Пособия по уходу за ребенком в возрасте до 3-х лет на уровне 35-40% от среднего заработка по стране</c:v>
                </c:pt>
                <c:pt idx="2">
                  <c:v>Государственная поддержка молодых и многодетных семей при строительстве и приобретении жилья</c:v>
                </c:pt>
                <c:pt idx="3">
                  <c:v>Программа семейного капитала при рождении (усыновлении) третьего или последующего детей</c:v>
                </c:pt>
                <c:pt idx="4">
                  <c:v>Система государственной адресной социальной помощи нуждающимся</c:v>
                </c:pt>
              </c:strCache>
            </c:strRef>
          </c:cat>
          <c:val>
            <c:numRef>
              <c:f>Графики!$E$508:$E$512</c:f>
              <c:numCache>
                <c:formatCode>General</c:formatCode>
                <c:ptCount val="5"/>
                <c:pt idx="0">
                  <c:v>7</c:v>
                </c:pt>
                <c:pt idx="1">
                  <c:v>15</c:v>
                </c:pt>
                <c:pt idx="2">
                  <c:v>9</c:v>
                </c:pt>
                <c:pt idx="3">
                  <c:v>17</c:v>
                </c:pt>
                <c:pt idx="4">
                  <c:v>20</c:v>
                </c:pt>
              </c:numCache>
            </c:numRef>
          </c:val>
          <c:extLst xmlns:c16r2="http://schemas.microsoft.com/office/drawing/2015/06/chart">
            <c:ext xmlns:c16="http://schemas.microsoft.com/office/drawing/2014/chart" uri="{C3380CC4-5D6E-409C-BE32-E72D297353CC}">
              <c16:uniqueId val="{00000002-445F-408A-9620-BCF86E082AA2}"/>
            </c:ext>
          </c:extLst>
        </c:ser>
        <c:dLbls/>
        <c:axId val="150717952"/>
        <c:axId val="150719488"/>
      </c:barChart>
      <c:catAx>
        <c:axId val="150717952"/>
        <c:scaling>
          <c:orientation val="minMax"/>
        </c:scaling>
        <c:axPos val="b"/>
        <c:numFmt formatCode="General" sourceLinked="0"/>
        <c:tickLblPos val="nextTo"/>
        <c:txPr>
          <a:bodyPr/>
          <a:lstStyle/>
          <a:p>
            <a:pPr>
              <a:defRPr sz="1400" b="1"/>
            </a:pPr>
            <a:endParaRPr lang="ru-RU"/>
          </a:p>
        </c:txPr>
        <c:crossAx val="150719488"/>
        <c:crosses val="autoZero"/>
        <c:auto val="1"/>
        <c:lblAlgn val="ctr"/>
        <c:lblOffset val="100"/>
      </c:catAx>
      <c:valAx>
        <c:axId val="150719488"/>
        <c:scaling>
          <c:orientation val="minMax"/>
        </c:scaling>
        <c:axPos val="l"/>
        <c:majorGridlines/>
        <c:numFmt formatCode="General" sourceLinked="1"/>
        <c:majorTickMark val="cross"/>
        <c:tickLblPos val="nextTo"/>
        <c:crossAx val="150717952"/>
        <c:crosses val="autoZero"/>
        <c:crossBetween val="between"/>
      </c:valAx>
    </c:plotArea>
    <c:legend>
      <c:legendPos val="b"/>
      <c:layout>
        <c:manualLayout>
          <c:xMode val="edge"/>
          <c:yMode val="edge"/>
          <c:x val="0.29599324523250081"/>
          <c:y val="0.90919631578260485"/>
          <c:w val="0.48872826698747096"/>
          <c:h val="5.1206050393850545E-2"/>
        </c:manualLayout>
      </c:layout>
      <c:txPr>
        <a:bodyPr/>
        <a:lstStyle/>
        <a:p>
          <a:pPr rtl="0">
            <a:defRPr b="1"/>
          </a:pPr>
          <a:endParaRPr lang="ru-RU"/>
        </a:p>
      </c:txPr>
    </c:legend>
    <c:plotVisOnly val="1"/>
    <c:dispBlanksAs val="gap"/>
  </c:chart>
  <c:spPr>
    <a:ln>
      <a:noFill/>
    </a:ln>
  </c:spPr>
  <c:txPr>
    <a:bodyPr/>
    <a:lstStyle/>
    <a:p>
      <a:pPr>
        <a:defRPr sz="1600">
          <a:latin typeface="Times New Roman" pitchFamily="18" charset="0"/>
          <a:cs typeface="Times New Roman" pitchFamily="18" charset="0"/>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style val="26"/>
  <c:chart>
    <c:autoTitleDeleted val="1"/>
    <c:plotArea>
      <c:layout>
        <c:manualLayout>
          <c:layoutTarget val="inner"/>
          <c:xMode val="edge"/>
          <c:yMode val="edge"/>
          <c:x val="0.5334385660245401"/>
          <c:y val="3.9558467783933515E-2"/>
          <c:w val="0.4449415684231805"/>
          <c:h val="0.78839145249469766"/>
        </c:manualLayout>
      </c:layout>
      <c:barChart>
        <c:barDir val="bar"/>
        <c:grouping val="clustered"/>
        <c:ser>
          <c:idx val="0"/>
          <c:order val="0"/>
          <c:tx>
            <c:strRef>
              <c:f>Графики!$C$492</c:f>
              <c:strCache>
                <c:ptCount val="1"/>
                <c:pt idx="0">
                  <c:v>Процент</c:v>
                </c:pt>
              </c:strCache>
            </c:strRef>
          </c:tx>
          <c:spPr>
            <a:solidFill>
              <a:srgbClr val="FFC00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Графики!$B$493:$B$498</c:f>
              <c:strCache>
                <c:ptCount val="6"/>
                <c:pt idx="0">
                  <c:v>Четыре и более</c:v>
                </c:pt>
                <c:pt idx="1">
                  <c:v>Один</c:v>
                </c:pt>
                <c:pt idx="2">
                  <c:v>Детей в семье вообще может не быть</c:v>
                </c:pt>
                <c:pt idx="3">
                  <c:v>Сколько бог даст, или,  как получится</c:v>
                </c:pt>
                <c:pt idx="4">
                  <c:v>Три</c:v>
                </c:pt>
                <c:pt idx="5">
                  <c:v>Два</c:v>
                </c:pt>
              </c:strCache>
            </c:strRef>
          </c:cat>
          <c:val>
            <c:numRef>
              <c:f>Графики!$C$493:$C$498</c:f>
              <c:numCache>
                <c:formatCode>General</c:formatCode>
                <c:ptCount val="6"/>
                <c:pt idx="0">
                  <c:v>1</c:v>
                </c:pt>
                <c:pt idx="1">
                  <c:v>4</c:v>
                </c:pt>
                <c:pt idx="2">
                  <c:v>7</c:v>
                </c:pt>
                <c:pt idx="3">
                  <c:v>23</c:v>
                </c:pt>
                <c:pt idx="4">
                  <c:v>24</c:v>
                </c:pt>
                <c:pt idx="5">
                  <c:v>41</c:v>
                </c:pt>
              </c:numCache>
            </c:numRef>
          </c:val>
          <c:extLst xmlns:c16r2="http://schemas.microsoft.com/office/drawing/2015/06/chart">
            <c:ext xmlns:c16="http://schemas.microsoft.com/office/drawing/2014/chart" uri="{C3380CC4-5D6E-409C-BE32-E72D297353CC}">
              <c16:uniqueId val="{00000000-7B2C-47A2-A908-5C4C804EF129}"/>
            </c:ext>
          </c:extLst>
        </c:ser>
        <c:dLbls/>
        <c:axId val="154747264"/>
        <c:axId val="154748800"/>
      </c:barChart>
      <c:catAx>
        <c:axId val="154747264"/>
        <c:scaling>
          <c:orientation val="minMax"/>
        </c:scaling>
        <c:axPos val="l"/>
        <c:numFmt formatCode="General" sourceLinked="0"/>
        <c:tickLblPos val="nextTo"/>
        <c:txPr>
          <a:bodyPr/>
          <a:lstStyle/>
          <a:p>
            <a:pPr>
              <a:defRPr b="0"/>
            </a:pPr>
            <a:endParaRPr lang="ru-RU"/>
          </a:p>
        </c:txPr>
        <c:crossAx val="154748800"/>
        <c:crosses val="autoZero"/>
        <c:auto val="1"/>
        <c:lblAlgn val="ctr"/>
        <c:lblOffset val="100"/>
      </c:catAx>
      <c:valAx>
        <c:axId val="154748800"/>
        <c:scaling>
          <c:orientation val="minMax"/>
        </c:scaling>
        <c:axPos val="b"/>
        <c:majorGridlines/>
        <c:numFmt formatCode="General" sourceLinked="1"/>
        <c:tickLblPos val="nextTo"/>
        <c:crossAx val="154747264"/>
        <c:crosses val="autoZero"/>
        <c:crossBetween val="between"/>
      </c:valAx>
      <c:spPr>
        <a:ln>
          <a:noFill/>
        </a:ln>
      </c:spPr>
    </c:plotArea>
    <c:plotVisOnly val="1"/>
    <c:dispBlanksAs val="gap"/>
  </c:chart>
  <c:spPr>
    <a:ln>
      <a:noFill/>
    </a:ln>
  </c:spPr>
  <c:txPr>
    <a:bodyPr/>
    <a:lstStyle/>
    <a:p>
      <a:pPr>
        <a:defRPr sz="2400">
          <a:latin typeface="Times New Roman" pitchFamily="18" charset="0"/>
          <a:cs typeface="Times New Roman" pitchFamily="18" charset="0"/>
        </a:defRPr>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style val="26"/>
  <c:chart>
    <c:plotArea>
      <c:layout>
        <c:manualLayout>
          <c:layoutTarget val="inner"/>
          <c:xMode val="edge"/>
          <c:yMode val="edge"/>
          <c:x val="5.2654745529573548E-2"/>
          <c:y val="3.9558514862528732E-2"/>
          <c:w val="0.92717102246675864"/>
          <c:h val="0.60243895849822515"/>
        </c:manualLayout>
      </c:layout>
      <c:barChart>
        <c:barDir val="col"/>
        <c:grouping val="clustered"/>
        <c:ser>
          <c:idx val="0"/>
          <c:order val="0"/>
          <c:tx>
            <c:strRef>
              <c:f>Графики!$C$35</c:f>
              <c:strCache>
                <c:ptCount val="1"/>
                <c:pt idx="0">
                  <c:v>2017 год</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Графики!$B$36:$B$40</c:f>
              <c:strCache>
                <c:ptCount val="5"/>
                <c:pt idx="0">
                  <c:v>Да, уверен полностью</c:v>
                </c:pt>
                <c:pt idx="1">
                  <c:v>Скорее уверен, чем не уверен </c:v>
                </c:pt>
                <c:pt idx="2">
                  <c:v>Отчасти да, отчасти нет</c:v>
                </c:pt>
                <c:pt idx="3">
                  <c:v>Скорее не уверен, чем уверен</c:v>
                </c:pt>
                <c:pt idx="4">
                  <c:v>Нет, совершенно не уверен</c:v>
                </c:pt>
              </c:strCache>
            </c:strRef>
          </c:cat>
          <c:val>
            <c:numRef>
              <c:f>Графики!$C$36:$C$40</c:f>
              <c:numCache>
                <c:formatCode>General</c:formatCode>
                <c:ptCount val="5"/>
                <c:pt idx="0">
                  <c:v>13</c:v>
                </c:pt>
                <c:pt idx="1">
                  <c:v>27</c:v>
                </c:pt>
                <c:pt idx="2">
                  <c:v>33</c:v>
                </c:pt>
                <c:pt idx="3">
                  <c:v>19</c:v>
                </c:pt>
                <c:pt idx="4">
                  <c:v>9</c:v>
                </c:pt>
              </c:numCache>
            </c:numRef>
          </c:val>
          <c:extLst xmlns:c16r2="http://schemas.microsoft.com/office/drawing/2015/06/chart">
            <c:ext xmlns:c16="http://schemas.microsoft.com/office/drawing/2014/chart" uri="{C3380CC4-5D6E-409C-BE32-E72D297353CC}">
              <c16:uniqueId val="{00000000-1984-4D28-9278-D596893FBC65}"/>
            </c:ext>
          </c:extLst>
        </c:ser>
        <c:ser>
          <c:idx val="1"/>
          <c:order val="1"/>
          <c:tx>
            <c:strRef>
              <c:f>Графики!$D$35</c:f>
              <c:strCache>
                <c:ptCount val="1"/>
                <c:pt idx="0">
                  <c:v>2019 год</c:v>
                </c:pt>
              </c:strCache>
            </c:strRef>
          </c:tx>
          <c:spPr>
            <a:solidFill>
              <a:srgbClr val="92D050"/>
            </a:solidFill>
          </c:spPr>
          <c:dLbls>
            <c:spPr>
              <a:noFill/>
              <a:ln>
                <a:noFill/>
              </a:ln>
              <a:effectLst/>
            </c:spPr>
            <c:dLblPos val="outEnd"/>
            <c:showVal val="1"/>
            <c:extLst xmlns:c16r2="http://schemas.microsoft.com/office/drawing/2015/06/chart">
              <c:ext xmlns:c15="http://schemas.microsoft.com/office/drawing/2012/chart" uri="{CE6537A1-D6FC-4f65-9D91-7224C49458BB}">
                <c15:showLeaderLines val="0"/>
              </c:ext>
            </c:extLst>
          </c:dLbls>
          <c:cat>
            <c:strRef>
              <c:f>Графики!$B$36:$B$40</c:f>
              <c:strCache>
                <c:ptCount val="5"/>
                <c:pt idx="0">
                  <c:v>Да, уверен полностью</c:v>
                </c:pt>
                <c:pt idx="1">
                  <c:v>Скорее уверен, чем не уверен </c:v>
                </c:pt>
                <c:pt idx="2">
                  <c:v>Отчасти да, отчасти нет</c:v>
                </c:pt>
                <c:pt idx="3">
                  <c:v>Скорее не уверен, чем уверен</c:v>
                </c:pt>
                <c:pt idx="4">
                  <c:v>Нет, совершенно не уверен</c:v>
                </c:pt>
              </c:strCache>
            </c:strRef>
          </c:cat>
          <c:val>
            <c:numRef>
              <c:f>Графики!$D$36:$D$40</c:f>
              <c:numCache>
                <c:formatCode>General</c:formatCode>
                <c:ptCount val="5"/>
                <c:pt idx="0">
                  <c:v>12</c:v>
                </c:pt>
                <c:pt idx="1">
                  <c:v>30</c:v>
                </c:pt>
                <c:pt idx="2">
                  <c:v>32</c:v>
                </c:pt>
                <c:pt idx="3">
                  <c:v>18</c:v>
                </c:pt>
                <c:pt idx="4">
                  <c:v>8</c:v>
                </c:pt>
              </c:numCache>
            </c:numRef>
          </c:val>
          <c:extLst xmlns:c16r2="http://schemas.microsoft.com/office/drawing/2015/06/chart">
            <c:ext xmlns:c16="http://schemas.microsoft.com/office/drawing/2014/chart" uri="{C3380CC4-5D6E-409C-BE32-E72D297353CC}">
              <c16:uniqueId val="{00000001-1984-4D28-9278-D596893FBC65}"/>
            </c:ext>
          </c:extLst>
        </c:ser>
        <c:ser>
          <c:idx val="2"/>
          <c:order val="2"/>
          <c:tx>
            <c:strRef>
              <c:f>Графики!$E$35</c:f>
              <c:strCache>
                <c:ptCount val="1"/>
                <c:pt idx="0">
                  <c:v>2020 год</c:v>
                </c:pt>
              </c:strCache>
            </c:strRef>
          </c:tx>
          <c:spPr>
            <a:solidFill>
              <a:srgbClr val="FFFF00"/>
            </a:solidFill>
          </c:spPr>
          <c:dLbls>
            <c:spPr>
              <a:noFill/>
              <a:ln>
                <a:noFill/>
              </a:ln>
              <a:effectLst/>
            </c:spPr>
            <c:dLblPos val="outEnd"/>
            <c:showVal val="1"/>
            <c:extLst xmlns:c16r2="http://schemas.microsoft.com/office/drawing/2015/06/chart">
              <c:ext xmlns:c15="http://schemas.microsoft.com/office/drawing/2012/chart" uri="{CE6537A1-D6FC-4f65-9D91-7224C49458BB}">
                <c15:showLeaderLines val="0"/>
              </c:ext>
            </c:extLst>
          </c:dLbls>
          <c:cat>
            <c:strRef>
              <c:f>Графики!$B$36:$B$40</c:f>
              <c:strCache>
                <c:ptCount val="5"/>
                <c:pt idx="0">
                  <c:v>Да, уверен полностью</c:v>
                </c:pt>
                <c:pt idx="1">
                  <c:v>Скорее уверен, чем не уверен </c:v>
                </c:pt>
                <c:pt idx="2">
                  <c:v>Отчасти да, отчасти нет</c:v>
                </c:pt>
                <c:pt idx="3">
                  <c:v>Скорее не уверен, чем уверен</c:v>
                </c:pt>
                <c:pt idx="4">
                  <c:v>Нет, совершенно не уверен</c:v>
                </c:pt>
              </c:strCache>
            </c:strRef>
          </c:cat>
          <c:val>
            <c:numRef>
              <c:f>Графики!$E$36:$E$40</c:f>
              <c:numCache>
                <c:formatCode>General</c:formatCode>
                <c:ptCount val="5"/>
                <c:pt idx="0">
                  <c:v>11</c:v>
                </c:pt>
                <c:pt idx="1">
                  <c:v>29</c:v>
                </c:pt>
                <c:pt idx="2">
                  <c:v>32</c:v>
                </c:pt>
                <c:pt idx="3">
                  <c:v>17</c:v>
                </c:pt>
                <c:pt idx="4">
                  <c:v>11</c:v>
                </c:pt>
              </c:numCache>
            </c:numRef>
          </c:val>
          <c:extLst xmlns:c16r2="http://schemas.microsoft.com/office/drawing/2015/06/chart">
            <c:ext xmlns:c16="http://schemas.microsoft.com/office/drawing/2014/chart" uri="{C3380CC4-5D6E-409C-BE32-E72D297353CC}">
              <c16:uniqueId val="{00000002-1984-4D28-9278-D596893FBC65}"/>
            </c:ext>
          </c:extLst>
        </c:ser>
        <c:ser>
          <c:idx val="3"/>
          <c:order val="3"/>
          <c:tx>
            <c:strRef>
              <c:f>Графики!$F$35</c:f>
              <c:strCache>
                <c:ptCount val="1"/>
                <c:pt idx="0">
                  <c:v>2021 год</c:v>
                </c:pt>
              </c:strCache>
            </c:strRef>
          </c:tx>
          <c:spPr>
            <a:solidFill>
              <a:srgbClr val="00B0F0"/>
            </a:solidFill>
          </c:spPr>
          <c:dLbls>
            <c:spPr>
              <a:noFill/>
              <a:ln>
                <a:noFill/>
              </a:ln>
              <a:effectLst/>
            </c:spPr>
            <c:dLblPos val="outEnd"/>
            <c:showVal val="1"/>
            <c:extLst xmlns:c16r2="http://schemas.microsoft.com/office/drawing/2015/06/chart">
              <c:ext xmlns:c15="http://schemas.microsoft.com/office/drawing/2012/chart" uri="{CE6537A1-D6FC-4f65-9D91-7224C49458BB}">
                <c15:showLeaderLines val="0"/>
              </c:ext>
            </c:extLst>
          </c:dLbls>
          <c:cat>
            <c:strRef>
              <c:f>Графики!$B$36:$B$40</c:f>
              <c:strCache>
                <c:ptCount val="5"/>
                <c:pt idx="0">
                  <c:v>Да, уверен полностью</c:v>
                </c:pt>
                <c:pt idx="1">
                  <c:v>Скорее уверен, чем не уверен </c:v>
                </c:pt>
                <c:pt idx="2">
                  <c:v>Отчасти да, отчасти нет</c:v>
                </c:pt>
                <c:pt idx="3">
                  <c:v>Скорее не уверен, чем уверен</c:v>
                </c:pt>
                <c:pt idx="4">
                  <c:v>Нет, совершенно не уверен</c:v>
                </c:pt>
              </c:strCache>
            </c:strRef>
          </c:cat>
          <c:val>
            <c:numRef>
              <c:f>Графики!$F$36:$F$40</c:f>
              <c:numCache>
                <c:formatCode>General</c:formatCode>
                <c:ptCount val="5"/>
                <c:pt idx="0">
                  <c:v>14</c:v>
                </c:pt>
                <c:pt idx="1">
                  <c:v>37</c:v>
                </c:pt>
                <c:pt idx="2">
                  <c:v>27</c:v>
                </c:pt>
                <c:pt idx="3">
                  <c:v>17</c:v>
                </c:pt>
                <c:pt idx="4">
                  <c:v>6</c:v>
                </c:pt>
              </c:numCache>
            </c:numRef>
          </c:val>
          <c:extLst xmlns:c16r2="http://schemas.microsoft.com/office/drawing/2015/06/chart">
            <c:ext xmlns:c16="http://schemas.microsoft.com/office/drawing/2014/chart" uri="{C3380CC4-5D6E-409C-BE32-E72D297353CC}">
              <c16:uniqueId val="{00000003-1984-4D28-9278-D596893FBC65}"/>
            </c:ext>
          </c:extLst>
        </c:ser>
        <c:ser>
          <c:idx val="4"/>
          <c:order val="4"/>
          <c:tx>
            <c:strRef>
              <c:f>Графики!$G$35</c:f>
              <c:strCache>
                <c:ptCount val="1"/>
                <c:pt idx="0">
                  <c:v>2023 год</c:v>
                </c:pt>
              </c:strCache>
            </c:strRef>
          </c:tx>
          <c:spPr>
            <a:solidFill>
              <a:srgbClr val="C00000"/>
            </a:solidFill>
          </c:spPr>
          <c:dLbls>
            <c:spPr>
              <a:noFill/>
              <a:ln>
                <a:noFill/>
              </a:ln>
              <a:effectLst/>
            </c:spPr>
            <c:dLblPos val="outEnd"/>
            <c:showVal val="1"/>
            <c:extLst xmlns:c16r2="http://schemas.microsoft.com/office/drawing/2015/06/chart">
              <c:ext xmlns:c15="http://schemas.microsoft.com/office/drawing/2012/chart" uri="{CE6537A1-D6FC-4f65-9D91-7224C49458BB}">
                <c15:showLeaderLines val="0"/>
              </c:ext>
            </c:extLst>
          </c:dLbls>
          <c:cat>
            <c:strRef>
              <c:f>Графики!$B$36:$B$40</c:f>
              <c:strCache>
                <c:ptCount val="5"/>
                <c:pt idx="0">
                  <c:v>Да, уверен полностью</c:v>
                </c:pt>
                <c:pt idx="1">
                  <c:v>Скорее уверен, чем не уверен </c:v>
                </c:pt>
                <c:pt idx="2">
                  <c:v>Отчасти да, отчасти нет</c:v>
                </c:pt>
                <c:pt idx="3">
                  <c:v>Скорее не уверен, чем уверен</c:v>
                </c:pt>
                <c:pt idx="4">
                  <c:v>Нет, совершенно не уверен</c:v>
                </c:pt>
              </c:strCache>
            </c:strRef>
          </c:cat>
          <c:val>
            <c:numRef>
              <c:f>Графики!$G$36:$G$40</c:f>
              <c:numCache>
                <c:formatCode>0</c:formatCode>
                <c:ptCount val="5"/>
                <c:pt idx="0">
                  <c:v>21.418826739426986</c:v>
                </c:pt>
                <c:pt idx="1">
                  <c:v>29.331514324693071</c:v>
                </c:pt>
                <c:pt idx="2">
                  <c:v>41.609822646657577</c:v>
                </c:pt>
                <c:pt idx="3">
                  <c:v>4.3656207366984896</c:v>
                </c:pt>
                <c:pt idx="4">
                  <c:v>3.2742155525238745</c:v>
                </c:pt>
              </c:numCache>
            </c:numRef>
          </c:val>
          <c:extLst xmlns:c16r2="http://schemas.microsoft.com/office/drawing/2015/06/chart">
            <c:ext xmlns:c16="http://schemas.microsoft.com/office/drawing/2014/chart" uri="{C3380CC4-5D6E-409C-BE32-E72D297353CC}">
              <c16:uniqueId val="{00000004-1984-4D28-9278-D596893FBC65}"/>
            </c:ext>
          </c:extLst>
        </c:ser>
        <c:dLbls/>
        <c:axId val="154702208"/>
        <c:axId val="154703744"/>
      </c:barChart>
      <c:catAx>
        <c:axId val="154702208"/>
        <c:scaling>
          <c:orientation val="minMax"/>
        </c:scaling>
        <c:axPos val="b"/>
        <c:numFmt formatCode="General" sourceLinked="0"/>
        <c:tickLblPos val="nextTo"/>
        <c:crossAx val="154703744"/>
        <c:crosses val="autoZero"/>
        <c:auto val="1"/>
        <c:lblAlgn val="ctr"/>
        <c:lblOffset val="100"/>
      </c:catAx>
      <c:valAx>
        <c:axId val="154703744"/>
        <c:scaling>
          <c:orientation val="minMax"/>
        </c:scaling>
        <c:axPos val="l"/>
        <c:majorGridlines/>
        <c:numFmt formatCode="General" sourceLinked="1"/>
        <c:tickLblPos val="nextTo"/>
        <c:crossAx val="154702208"/>
        <c:crosses val="autoZero"/>
        <c:crossBetween val="between"/>
      </c:valAx>
      <c:spPr>
        <a:ln>
          <a:noFill/>
        </a:ln>
      </c:spPr>
    </c:plotArea>
    <c:legend>
      <c:legendPos val="b"/>
      <c:layout>
        <c:manualLayout>
          <c:xMode val="edge"/>
          <c:yMode val="edge"/>
          <c:x val="0.15593469412489563"/>
          <c:y val="0.87742191506879885"/>
          <c:w val="0.72602814563303864"/>
          <c:h val="6.2177642362416373E-2"/>
        </c:manualLayout>
      </c:layout>
    </c:legend>
    <c:plotVisOnly val="1"/>
    <c:dispBlanksAs val="gap"/>
  </c:chart>
  <c:spPr>
    <a:ln>
      <a:noFill/>
    </a:ln>
  </c:spPr>
  <c:txPr>
    <a:bodyPr/>
    <a:lstStyle/>
    <a:p>
      <a:pPr>
        <a:defRPr sz="2000" b="1">
          <a:latin typeface="Times New Roman" pitchFamily="18" charset="0"/>
          <a:cs typeface="Times New Roman" pitchFamily="18" charset="0"/>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style val="26"/>
  <c:chart>
    <c:autoTitleDeleted val="1"/>
    <c:plotArea>
      <c:layout>
        <c:manualLayout>
          <c:layoutTarget val="inner"/>
          <c:xMode val="edge"/>
          <c:yMode val="edge"/>
          <c:x val="8.3841413503111251E-2"/>
          <c:y val="3.9558514862528732E-2"/>
          <c:w val="0.89598432151293816"/>
          <c:h val="0.77270878731424752"/>
        </c:manualLayout>
      </c:layout>
      <c:barChart>
        <c:barDir val="bar"/>
        <c:grouping val="clustered"/>
        <c:ser>
          <c:idx val="0"/>
          <c:order val="0"/>
          <c:tx>
            <c:strRef>
              <c:f>Графики!$C$529</c:f>
              <c:strCache>
                <c:ptCount val="1"/>
                <c:pt idx="0">
                  <c:v>Процент</c:v>
                </c:pt>
              </c:strCache>
            </c:strRef>
          </c:tx>
          <c:spPr>
            <a:solidFill>
              <a:srgbClr val="FFC00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Графики!$B$530:$B$533</c:f>
              <c:strCache>
                <c:ptCount val="4"/>
                <c:pt idx="0">
                  <c:v>Нужно перенимать опыт у США и не предоставлять оплачиваемый отпуск</c:v>
                </c:pt>
                <c:pt idx="1">
                  <c:v>Нужно перенимать опыт Российской Федерации и предоставлять оплачиваемый отпуск до достижения ребенком 1,5-летнего возраста</c:v>
                </c:pt>
                <c:pt idx="2">
                  <c:v>Для сохранения профессиональных навыков это слишком много</c:v>
                </c:pt>
                <c:pt idx="3">
                  <c:v>Да, это правильно</c:v>
                </c:pt>
              </c:strCache>
            </c:strRef>
          </c:cat>
          <c:val>
            <c:numRef>
              <c:f>Графики!$C$530:$C$533</c:f>
              <c:numCache>
                <c:formatCode>General</c:formatCode>
                <c:ptCount val="4"/>
                <c:pt idx="0">
                  <c:v>0</c:v>
                </c:pt>
                <c:pt idx="1">
                  <c:v>5</c:v>
                </c:pt>
                <c:pt idx="2">
                  <c:v>6</c:v>
                </c:pt>
                <c:pt idx="3">
                  <c:v>88</c:v>
                </c:pt>
              </c:numCache>
            </c:numRef>
          </c:val>
          <c:extLst xmlns:c16r2="http://schemas.microsoft.com/office/drawing/2015/06/chart">
            <c:ext xmlns:c16="http://schemas.microsoft.com/office/drawing/2014/chart" uri="{C3380CC4-5D6E-409C-BE32-E72D297353CC}">
              <c16:uniqueId val="{00000000-27AD-4D26-A3DA-8327D0893682}"/>
            </c:ext>
          </c:extLst>
        </c:ser>
        <c:dLbls/>
        <c:axId val="151346560"/>
        <c:axId val="151356544"/>
      </c:barChart>
      <c:catAx>
        <c:axId val="151346560"/>
        <c:scaling>
          <c:orientation val="minMax"/>
        </c:scaling>
        <c:axPos val="l"/>
        <c:numFmt formatCode="General" sourceLinked="0"/>
        <c:tickLblPos val="nextTo"/>
        <c:crossAx val="151356544"/>
        <c:crosses val="autoZero"/>
        <c:auto val="1"/>
        <c:lblAlgn val="ctr"/>
        <c:lblOffset val="100"/>
      </c:catAx>
      <c:valAx>
        <c:axId val="151356544"/>
        <c:scaling>
          <c:orientation val="minMax"/>
        </c:scaling>
        <c:axPos val="b"/>
        <c:majorGridlines/>
        <c:numFmt formatCode="General" sourceLinked="1"/>
        <c:tickLblPos val="nextTo"/>
        <c:crossAx val="151346560"/>
        <c:crosses val="autoZero"/>
        <c:crossBetween val="between"/>
      </c:valAx>
      <c:spPr>
        <a:ln>
          <a:noFill/>
        </a:ln>
      </c:spPr>
    </c:plotArea>
    <c:plotVisOnly val="1"/>
    <c:dispBlanksAs val="gap"/>
  </c:chart>
  <c:spPr>
    <a:ln>
      <a:noFill/>
    </a:ln>
  </c:spPr>
  <c:txPr>
    <a:bodyPr/>
    <a:lstStyle/>
    <a:p>
      <a:pPr>
        <a:defRPr sz="1800">
          <a:latin typeface="Times New Roman" pitchFamily="18" charset="0"/>
          <a:cs typeface="Times New Roman" pitchFamily="18" charset="0"/>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style val="26"/>
  <c:chart>
    <c:autoTitleDeleted val="1"/>
    <c:plotArea>
      <c:layout>
        <c:manualLayout>
          <c:layoutTarget val="inner"/>
          <c:xMode val="edge"/>
          <c:yMode val="edge"/>
          <c:x val="0.52476466640318686"/>
          <c:y val="3.9558514862528732E-2"/>
          <c:w val="0.45506111798142646"/>
          <c:h val="0.77270878731424764"/>
        </c:manualLayout>
      </c:layout>
      <c:barChart>
        <c:barDir val="bar"/>
        <c:grouping val="clustered"/>
        <c:ser>
          <c:idx val="0"/>
          <c:order val="0"/>
          <c:tx>
            <c:strRef>
              <c:f>Графики!$C$563</c:f>
              <c:strCache>
                <c:ptCount val="1"/>
                <c:pt idx="0">
                  <c:v>Процент</c:v>
                </c:pt>
              </c:strCache>
            </c:strRef>
          </c:tx>
          <c:spPr>
            <a:solidFill>
              <a:schemeClr val="accent2"/>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Графики!$B$564:$B$571</c:f>
              <c:strCache>
                <c:ptCount val="8"/>
                <c:pt idx="0">
                  <c:v>В современном мире это не модно</c:v>
                </c:pt>
                <c:pt idx="1">
                  <c:v>Наличие опасных для семейной жизни и   деторождения  вредных привычек</c:v>
                </c:pt>
                <c:pt idx="2">
                  <c:v>Плохое состояние здоровья</c:v>
                </c:pt>
                <c:pt idx="3">
                  <c:v>Позднее взросление</c:v>
                </c:pt>
                <c:pt idx="4">
                  <c:v>Семья ограничивает свободу, является  преградой  для самореализации</c:v>
                </c:pt>
                <c:pt idx="5">
                  <c:v>Желание «пожить для себя»</c:v>
                </c:pt>
                <c:pt idx="6">
                  <c:v>Нежелание обременять себя дополнительной ответственностью </c:v>
                </c:pt>
                <c:pt idx="7">
                  <c:v>Финансовая несостоятельность</c:v>
                </c:pt>
              </c:strCache>
            </c:strRef>
          </c:cat>
          <c:val>
            <c:numRef>
              <c:f>Графики!$C$564:$C$571</c:f>
              <c:numCache>
                <c:formatCode>General</c:formatCode>
                <c:ptCount val="8"/>
                <c:pt idx="0">
                  <c:v>7</c:v>
                </c:pt>
                <c:pt idx="1">
                  <c:v>11</c:v>
                </c:pt>
                <c:pt idx="2">
                  <c:v>13</c:v>
                </c:pt>
                <c:pt idx="3">
                  <c:v>13</c:v>
                </c:pt>
                <c:pt idx="4">
                  <c:v>15</c:v>
                </c:pt>
                <c:pt idx="5">
                  <c:v>53</c:v>
                </c:pt>
                <c:pt idx="6">
                  <c:v>61</c:v>
                </c:pt>
                <c:pt idx="7">
                  <c:v>75</c:v>
                </c:pt>
              </c:numCache>
            </c:numRef>
          </c:val>
          <c:extLst xmlns:c16r2="http://schemas.microsoft.com/office/drawing/2015/06/chart">
            <c:ext xmlns:c16="http://schemas.microsoft.com/office/drawing/2014/chart" uri="{C3380CC4-5D6E-409C-BE32-E72D297353CC}">
              <c16:uniqueId val="{00000000-FF14-4446-BB11-B5C8F5486AD5}"/>
            </c:ext>
          </c:extLst>
        </c:ser>
        <c:dLbls/>
        <c:axId val="152901504"/>
        <c:axId val="152903040"/>
      </c:barChart>
      <c:catAx>
        <c:axId val="152901504"/>
        <c:scaling>
          <c:orientation val="minMax"/>
        </c:scaling>
        <c:axPos val="l"/>
        <c:numFmt formatCode="General" sourceLinked="0"/>
        <c:tickLblPos val="nextTo"/>
        <c:crossAx val="152903040"/>
        <c:crosses val="autoZero"/>
        <c:auto val="1"/>
        <c:lblAlgn val="ctr"/>
        <c:lblOffset val="100"/>
      </c:catAx>
      <c:valAx>
        <c:axId val="152903040"/>
        <c:scaling>
          <c:orientation val="minMax"/>
        </c:scaling>
        <c:axPos val="b"/>
        <c:majorGridlines/>
        <c:numFmt formatCode="General" sourceLinked="1"/>
        <c:tickLblPos val="nextTo"/>
        <c:crossAx val="152901504"/>
        <c:crosses val="autoZero"/>
        <c:crossBetween val="between"/>
      </c:valAx>
      <c:spPr>
        <a:ln>
          <a:noFill/>
        </a:ln>
      </c:spPr>
    </c:plotArea>
    <c:plotVisOnly val="1"/>
    <c:dispBlanksAs val="gap"/>
  </c:chart>
  <c:spPr>
    <a:ln>
      <a:noFill/>
    </a:ln>
  </c:spPr>
  <c:txPr>
    <a:bodyPr/>
    <a:lstStyle/>
    <a:p>
      <a:pPr>
        <a:defRPr sz="1800" b="1">
          <a:latin typeface="Times New Roman" pitchFamily="18" charset="0"/>
          <a:cs typeface="Times New Roman" pitchFamily="18" charset="0"/>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style val="29"/>
  <c:chart>
    <c:plotArea>
      <c:layout>
        <c:manualLayout>
          <c:layoutTarget val="inner"/>
          <c:xMode val="edge"/>
          <c:yMode val="edge"/>
          <c:x val="6.93787949227814E-2"/>
          <c:y val="3.6495779465109651E-2"/>
          <c:w val="0.91651863907647069"/>
          <c:h val="0.37133264432606938"/>
        </c:manualLayout>
      </c:layout>
      <c:barChart>
        <c:barDir val="col"/>
        <c:grouping val="clustered"/>
        <c:ser>
          <c:idx val="0"/>
          <c:order val="0"/>
          <c:tx>
            <c:strRef>
              <c:f>Графики!$C$64</c:f>
              <c:strCache>
                <c:ptCount val="1"/>
                <c:pt idx="0">
                  <c:v>2015 год</c:v>
                </c:pt>
              </c:strCache>
            </c:strRef>
          </c:tx>
          <c:spPr>
            <a:solidFill>
              <a:srgbClr val="FFFF00"/>
            </a:solidFill>
          </c:spPr>
          <c:dLbls>
            <c:spPr>
              <a:noFill/>
              <a:ln>
                <a:noFill/>
              </a:ln>
              <a:effectLst/>
            </c:spPr>
            <c:txPr>
              <a:bodyPr/>
              <a:lstStyle/>
              <a:p>
                <a:pPr>
                  <a:defRPr b="1"/>
                </a:pPr>
                <a:endParaRPr lang="ru-RU"/>
              </a:p>
            </c:txPr>
            <c:showVal val="1"/>
            <c:extLst xmlns:c16r2="http://schemas.microsoft.com/office/drawing/2015/06/chart">
              <c:ext xmlns:c15="http://schemas.microsoft.com/office/drawing/2012/chart" uri="{CE6537A1-D6FC-4f65-9D91-7224C49458BB}">
                <c15:showLeaderLines val="0"/>
              </c:ext>
            </c:extLst>
          </c:dLbls>
          <c:cat>
            <c:strRef>
              <c:f>Графики!$B$65:$B$69</c:f>
              <c:strCache>
                <c:ptCount val="5"/>
                <c:pt idx="0">
                  <c:v>Денег не всегда хватает даже на самые необходимые продукты, одежду, оплату жилья и услуг ЖКХ</c:v>
                </c:pt>
                <c:pt idx="1">
                  <c:v>В основном деньги идут на продукты, коммунальные услуги и необходимые недорогие вещи</c:v>
                </c:pt>
                <c:pt idx="2">
                  <c:v>В целом денег хватает, но приобрести хорошую мебель, бытовую технику и т.д. сложно</c:v>
                </c:pt>
                <c:pt idx="3">
                  <c:v>Живем обеспеченно, но делать некоторые дорогие покупки (автомобиль, квартира, дом) мы не можем</c:v>
                </c:pt>
                <c:pt idx="4">
                  <c:v>Можем позволить себе любые дорогие приобретения</c:v>
                </c:pt>
              </c:strCache>
            </c:strRef>
          </c:cat>
          <c:val>
            <c:numRef>
              <c:f>Графики!$C$65:$C$69</c:f>
              <c:numCache>
                <c:formatCode>General</c:formatCode>
                <c:ptCount val="5"/>
                <c:pt idx="0">
                  <c:v>11</c:v>
                </c:pt>
                <c:pt idx="1">
                  <c:v>53</c:v>
                </c:pt>
                <c:pt idx="2">
                  <c:v>25</c:v>
                </c:pt>
                <c:pt idx="3">
                  <c:v>10</c:v>
                </c:pt>
                <c:pt idx="4">
                  <c:v>1</c:v>
                </c:pt>
              </c:numCache>
            </c:numRef>
          </c:val>
          <c:extLst xmlns:c16r2="http://schemas.microsoft.com/office/drawing/2015/06/chart">
            <c:ext xmlns:c16="http://schemas.microsoft.com/office/drawing/2014/chart" uri="{C3380CC4-5D6E-409C-BE32-E72D297353CC}">
              <c16:uniqueId val="{00000000-AA73-47F3-A33A-53A485D82EA3}"/>
            </c:ext>
          </c:extLst>
        </c:ser>
        <c:ser>
          <c:idx val="1"/>
          <c:order val="1"/>
          <c:tx>
            <c:strRef>
              <c:f>Графики!$D$64</c:f>
              <c:strCache>
                <c:ptCount val="1"/>
                <c:pt idx="0">
                  <c:v>2019 год</c:v>
                </c:pt>
              </c:strCache>
            </c:strRef>
          </c:tx>
          <c:spPr>
            <a:solidFill>
              <a:srgbClr val="00B0F0"/>
            </a:solidFill>
          </c:spPr>
          <c:dLbls>
            <c:spPr>
              <a:noFill/>
              <a:ln>
                <a:noFill/>
              </a:ln>
              <a:effectLst/>
            </c:spPr>
            <c:txPr>
              <a:bodyPr/>
              <a:lstStyle/>
              <a:p>
                <a:pPr>
                  <a:defRPr b="1"/>
                </a:pPr>
                <a:endParaRPr lang="ru-RU"/>
              </a:p>
            </c:txPr>
            <c:showVal val="1"/>
            <c:extLst xmlns:c16r2="http://schemas.microsoft.com/office/drawing/2015/06/chart">
              <c:ext xmlns:c15="http://schemas.microsoft.com/office/drawing/2012/chart" uri="{CE6537A1-D6FC-4f65-9D91-7224C49458BB}">
                <c15:showLeaderLines val="0"/>
              </c:ext>
            </c:extLst>
          </c:dLbls>
          <c:cat>
            <c:strRef>
              <c:f>Графики!$B$65:$B$69</c:f>
              <c:strCache>
                <c:ptCount val="5"/>
                <c:pt idx="0">
                  <c:v>Денег не всегда хватает даже на самые необходимые продукты, одежду, оплату жилья и услуг ЖКХ</c:v>
                </c:pt>
                <c:pt idx="1">
                  <c:v>В основном деньги идут на продукты, коммунальные услуги и необходимые недорогие вещи</c:v>
                </c:pt>
                <c:pt idx="2">
                  <c:v>В целом денег хватает, но приобрести хорошую мебель, бытовую технику и т.д. сложно</c:v>
                </c:pt>
                <c:pt idx="3">
                  <c:v>Живем обеспеченно, но делать некоторые дорогие покупки (автомобиль, квартира, дом) мы не можем</c:v>
                </c:pt>
                <c:pt idx="4">
                  <c:v>Можем позволить себе любые дорогие приобретения</c:v>
                </c:pt>
              </c:strCache>
            </c:strRef>
          </c:cat>
          <c:val>
            <c:numRef>
              <c:f>Графики!$D$65:$D$69</c:f>
              <c:numCache>
                <c:formatCode>General</c:formatCode>
                <c:ptCount val="5"/>
                <c:pt idx="0">
                  <c:v>9</c:v>
                </c:pt>
                <c:pt idx="1">
                  <c:v>53</c:v>
                </c:pt>
                <c:pt idx="2">
                  <c:v>27</c:v>
                </c:pt>
                <c:pt idx="3">
                  <c:v>9</c:v>
                </c:pt>
                <c:pt idx="4">
                  <c:v>2</c:v>
                </c:pt>
              </c:numCache>
            </c:numRef>
          </c:val>
          <c:extLst xmlns:c16r2="http://schemas.microsoft.com/office/drawing/2015/06/chart">
            <c:ext xmlns:c16="http://schemas.microsoft.com/office/drawing/2014/chart" uri="{C3380CC4-5D6E-409C-BE32-E72D297353CC}">
              <c16:uniqueId val="{00000001-AA73-47F3-A33A-53A485D82EA3}"/>
            </c:ext>
          </c:extLst>
        </c:ser>
        <c:ser>
          <c:idx val="2"/>
          <c:order val="2"/>
          <c:tx>
            <c:strRef>
              <c:f>Графики!$E$64</c:f>
              <c:strCache>
                <c:ptCount val="1"/>
                <c:pt idx="0">
                  <c:v>2020 год</c:v>
                </c:pt>
              </c:strCache>
            </c:strRef>
          </c:tx>
          <c:spPr>
            <a:solidFill>
              <a:srgbClr val="FFC000"/>
            </a:solidFill>
          </c:spPr>
          <c:dLbls>
            <c:spPr>
              <a:noFill/>
              <a:ln>
                <a:noFill/>
              </a:ln>
              <a:effectLst/>
            </c:spPr>
            <c:txPr>
              <a:bodyPr/>
              <a:lstStyle/>
              <a:p>
                <a:pPr>
                  <a:defRPr b="1"/>
                </a:pPr>
                <a:endParaRPr lang="ru-RU"/>
              </a:p>
            </c:txPr>
            <c:showVal val="1"/>
            <c:extLst xmlns:c16r2="http://schemas.microsoft.com/office/drawing/2015/06/chart">
              <c:ext xmlns:c15="http://schemas.microsoft.com/office/drawing/2012/chart" uri="{CE6537A1-D6FC-4f65-9D91-7224C49458BB}">
                <c15:showLeaderLines val="0"/>
              </c:ext>
            </c:extLst>
          </c:dLbls>
          <c:cat>
            <c:strRef>
              <c:f>Графики!$B$65:$B$69</c:f>
              <c:strCache>
                <c:ptCount val="5"/>
                <c:pt idx="0">
                  <c:v>Денег не всегда хватает даже на самые необходимые продукты, одежду, оплату жилья и услуг ЖКХ</c:v>
                </c:pt>
                <c:pt idx="1">
                  <c:v>В основном деньги идут на продукты, коммунальные услуги и необходимые недорогие вещи</c:v>
                </c:pt>
                <c:pt idx="2">
                  <c:v>В целом денег хватает, но приобрести хорошую мебель, бытовую технику и т.д. сложно</c:v>
                </c:pt>
                <c:pt idx="3">
                  <c:v>Живем обеспеченно, но делать некоторые дорогие покупки (автомобиль, квартира, дом) мы не можем</c:v>
                </c:pt>
                <c:pt idx="4">
                  <c:v>Можем позволить себе любые дорогие приобретения</c:v>
                </c:pt>
              </c:strCache>
            </c:strRef>
          </c:cat>
          <c:val>
            <c:numRef>
              <c:f>Графики!$E$65:$E$69</c:f>
              <c:numCache>
                <c:formatCode>General</c:formatCode>
                <c:ptCount val="5"/>
                <c:pt idx="0">
                  <c:v>7</c:v>
                </c:pt>
                <c:pt idx="1">
                  <c:v>53</c:v>
                </c:pt>
                <c:pt idx="2">
                  <c:v>23</c:v>
                </c:pt>
                <c:pt idx="3">
                  <c:v>14</c:v>
                </c:pt>
                <c:pt idx="4">
                  <c:v>2</c:v>
                </c:pt>
              </c:numCache>
            </c:numRef>
          </c:val>
          <c:extLst xmlns:c16r2="http://schemas.microsoft.com/office/drawing/2015/06/chart">
            <c:ext xmlns:c16="http://schemas.microsoft.com/office/drawing/2014/chart" uri="{C3380CC4-5D6E-409C-BE32-E72D297353CC}">
              <c16:uniqueId val="{00000002-AA73-47F3-A33A-53A485D82EA3}"/>
            </c:ext>
          </c:extLst>
        </c:ser>
        <c:ser>
          <c:idx val="3"/>
          <c:order val="3"/>
          <c:tx>
            <c:strRef>
              <c:f>Графики!$F$64</c:f>
              <c:strCache>
                <c:ptCount val="1"/>
                <c:pt idx="0">
                  <c:v>2021 год</c:v>
                </c:pt>
              </c:strCache>
            </c:strRef>
          </c:tx>
          <c:dLbls>
            <c:spPr>
              <a:noFill/>
              <a:ln>
                <a:noFill/>
              </a:ln>
              <a:effectLst/>
            </c:spPr>
            <c:txPr>
              <a:bodyPr/>
              <a:lstStyle/>
              <a:p>
                <a:pPr>
                  <a:defRPr b="1"/>
                </a:pPr>
                <a:endParaRPr lang="ru-RU"/>
              </a:p>
            </c:txPr>
            <c:showVal val="1"/>
            <c:extLst xmlns:c16r2="http://schemas.microsoft.com/office/drawing/2015/06/chart">
              <c:ext xmlns:c15="http://schemas.microsoft.com/office/drawing/2012/chart" uri="{CE6537A1-D6FC-4f65-9D91-7224C49458BB}">
                <c15:showLeaderLines val="0"/>
              </c:ext>
            </c:extLst>
          </c:dLbls>
          <c:cat>
            <c:strRef>
              <c:f>Графики!$B$65:$B$69</c:f>
              <c:strCache>
                <c:ptCount val="5"/>
                <c:pt idx="0">
                  <c:v>Денег не всегда хватает даже на самые необходимые продукты, одежду, оплату жилья и услуг ЖКХ</c:v>
                </c:pt>
                <c:pt idx="1">
                  <c:v>В основном деньги идут на продукты, коммунальные услуги и необходимые недорогие вещи</c:v>
                </c:pt>
                <c:pt idx="2">
                  <c:v>В целом денег хватает, но приобрести хорошую мебель, бытовую технику и т.д. сложно</c:v>
                </c:pt>
                <c:pt idx="3">
                  <c:v>Живем обеспеченно, но делать некоторые дорогие покупки (автомобиль, квартира, дом) мы не можем</c:v>
                </c:pt>
                <c:pt idx="4">
                  <c:v>Можем позволить себе любые дорогие приобретения</c:v>
                </c:pt>
              </c:strCache>
            </c:strRef>
          </c:cat>
          <c:val>
            <c:numRef>
              <c:f>Графики!$F$65:$F$69</c:f>
              <c:numCache>
                <c:formatCode>General</c:formatCode>
                <c:ptCount val="5"/>
                <c:pt idx="0">
                  <c:v>5</c:v>
                </c:pt>
                <c:pt idx="1">
                  <c:v>47</c:v>
                </c:pt>
                <c:pt idx="2">
                  <c:v>33</c:v>
                </c:pt>
                <c:pt idx="3">
                  <c:v>14</c:v>
                </c:pt>
                <c:pt idx="4">
                  <c:v>1</c:v>
                </c:pt>
              </c:numCache>
            </c:numRef>
          </c:val>
          <c:extLst xmlns:c16r2="http://schemas.microsoft.com/office/drawing/2015/06/chart">
            <c:ext xmlns:c16="http://schemas.microsoft.com/office/drawing/2014/chart" uri="{C3380CC4-5D6E-409C-BE32-E72D297353CC}">
              <c16:uniqueId val="{00000003-AA73-47F3-A33A-53A485D82EA3}"/>
            </c:ext>
          </c:extLst>
        </c:ser>
        <c:ser>
          <c:idx val="4"/>
          <c:order val="4"/>
          <c:tx>
            <c:strRef>
              <c:f>Графики!$G$64</c:f>
              <c:strCache>
                <c:ptCount val="1"/>
                <c:pt idx="0">
                  <c:v>2023 год</c:v>
                </c:pt>
              </c:strCache>
            </c:strRef>
          </c:tx>
          <c:spPr>
            <a:solidFill>
              <a:srgbClr val="FF0000"/>
            </a:solidFill>
          </c:spPr>
          <c:dLbls>
            <c:spPr>
              <a:noFill/>
              <a:ln>
                <a:noFill/>
              </a:ln>
              <a:effectLst/>
            </c:spPr>
            <c:txPr>
              <a:bodyPr/>
              <a:lstStyle/>
              <a:p>
                <a:pPr>
                  <a:defRPr b="1"/>
                </a:pPr>
                <a:endParaRPr lang="ru-RU"/>
              </a:p>
            </c:txPr>
            <c:showVal val="1"/>
            <c:extLst xmlns:c16r2="http://schemas.microsoft.com/office/drawing/2015/06/chart">
              <c:ext xmlns:c15="http://schemas.microsoft.com/office/drawing/2012/chart" uri="{CE6537A1-D6FC-4f65-9D91-7224C49458BB}">
                <c15:showLeaderLines val="0"/>
              </c:ext>
            </c:extLst>
          </c:dLbls>
          <c:cat>
            <c:strRef>
              <c:f>Графики!$B$65:$B$69</c:f>
              <c:strCache>
                <c:ptCount val="5"/>
                <c:pt idx="0">
                  <c:v>Денег не всегда хватает даже на самые необходимые продукты, одежду, оплату жилья и услуг ЖКХ</c:v>
                </c:pt>
                <c:pt idx="1">
                  <c:v>В основном деньги идут на продукты, коммунальные услуги и необходимые недорогие вещи</c:v>
                </c:pt>
                <c:pt idx="2">
                  <c:v>В целом денег хватает, но приобрести хорошую мебель, бытовую технику и т.д. сложно</c:v>
                </c:pt>
                <c:pt idx="3">
                  <c:v>Живем обеспеченно, но делать некоторые дорогие покупки (автомобиль, квартира, дом) мы не можем</c:v>
                </c:pt>
                <c:pt idx="4">
                  <c:v>Можем позволить себе любые дорогие приобретения</c:v>
                </c:pt>
              </c:strCache>
            </c:strRef>
          </c:cat>
          <c:val>
            <c:numRef>
              <c:f>Графики!$G$65:$G$69</c:f>
              <c:numCache>
                <c:formatCode>0</c:formatCode>
                <c:ptCount val="5"/>
                <c:pt idx="0">
                  <c:v>7.6601671309192145</c:v>
                </c:pt>
                <c:pt idx="1">
                  <c:v>37.047353760445674</c:v>
                </c:pt>
                <c:pt idx="2">
                  <c:v>28.969359331476284</c:v>
                </c:pt>
                <c:pt idx="3">
                  <c:v>24.233983286908078</c:v>
                </c:pt>
                <c:pt idx="4">
                  <c:v>2.0891364902506981</c:v>
                </c:pt>
              </c:numCache>
            </c:numRef>
          </c:val>
          <c:extLst xmlns:c16r2="http://schemas.microsoft.com/office/drawing/2015/06/chart">
            <c:ext xmlns:c16="http://schemas.microsoft.com/office/drawing/2014/chart" uri="{C3380CC4-5D6E-409C-BE32-E72D297353CC}">
              <c16:uniqueId val="{00000004-AA73-47F3-A33A-53A485D82EA3}"/>
            </c:ext>
          </c:extLst>
        </c:ser>
        <c:dLbls>
          <c:showVal val="1"/>
        </c:dLbls>
        <c:axId val="152984192"/>
        <c:axId val="153018752"/>
      </c:barChart>
      <c:catAx>
        <c:axId val="152984192"/>
        <c:scaling>
          <c:orientation val="minMax"/>
        </c:scaling>
        <c:axPos val="b"/>
        <c:numFmt formatCode="General" sourceLinked="0"/>
        <c:tickLblPos val="nextTo"/>
        <c:txPr>
          <a:bodyPr/>
          <a:lstStyle/>
          <a:p>
            <a:pPr>
              <a:defRPr b="1"/>
            </a:pPr>
            <a:endParaRPr lang="ru-RU"/>
          </a:p>
        </c:txPr>
        <c:crossAx val="153018752"/>
        <c:crosses val="autoZero"/>
        <c:auto val="1"/>
        <c:lblAlgn val="ctr"/>
        <c:lblOffset val="100"/>
      </c:catAx>
      <c:valAx>
        <c:axId val="153018752"/>
        <c:scaling>
          <c:orientation val="minMax"/>
        </c:scaling>
        <c:axPos val="l"/>
        <c:majorGridlines/>
        <c:numFmt formatCode="General" sourceLinked="1"/>
        <c:tickLblPos val="nextTo"/>
        <c:crossAx val="152984192"/>
        <c:crosses val="autoZero"/>
        <c:crossBetween val="between"/>
      </c:valAx>
    </c:plotArea>
    <c:legend>
      <c:legendPos val="b"/>
      <c:layout>
        <c:manualLayout>
          <c:xMode val="edge"/>
          <c:yMode val="edge"/>
          <c:x val="7.4005092179840484E-2"/>
          <c:y val="0.92987343865527516"/>
          <c:w val="0.86777536655706844"/>
          <c:h val="4.5312254972624991E-2"/>
        </c:manualLayout>
      </c:layout>
      <c:txPr>
        <a:bodyPr/>
        <a:lstStyle/>
        <a:p>
          <a:pPr>
            <a:defRPr b="1"/>
          </a:pPr>
          <a:endParaRPr lang="ru-RU"/>
        </a:p>
      </c:txPr>
    </c:legend>
    <c:plotVisOnly val="1"/>
    <c:dispBlanksAs val="gap"/>
  </c:chart>
  <c:spPr>
    <a:ln>
      <a:noFill/>
    </a:ln>
  </c:spPr>
  <c:txPr>
    <a:bodyPr/>
    <a:lstStyle/>
    <a:p>
      <a:pPr>
        <a:defRPr sz="1800">
          <a:latin typeface="Times New Roman" pitchFamily="18" charset="0"/>
          <a:cs typeface="Times New Roman" pitchFamily="18" charset="0"/>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style val="26"/>
  <c:chart>
    <c:autoTitleDeleted val="1"/>
    <c:plotArea>
      <c:layout>
        <c:manualLayout>
          <c:layoutTarget val="inner"/>
          <c:xMode val="edge"/>
          <c:yMode val="edge"/>
          <c:x val="0.54478510969422544"/>
          <c:y val="2.5195613185836494E-2"/>
          <c:w val="0.42797085328369183"/>
          <c:h val="0.82832787698913768"/>
        </c:manualLayout>
      </c:layout>
      <c:barChart>
        <c:barDir val="bar"/>
        <c:grouping val="clustered"/>
        <c:ser>
          <c:idx val="0"/>
          <c:order val="0"/>
          <c:tx>
            <c:strRef>
              <c:f>Графики!$C$217</c:f>
              <c:strCache>
                <c:ptCount val="1"/>
                <c:pt idx="0">
                  <c:v>2015 год</c:v>
                </c:pt>
              </c:strCache>
            </c:strRef>
          </c:tx>
          <c:spPr>
            <a:solidFill>
              <a:srgbClr val="00206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Графики!$B$218:$B$225</c:f>
              <c:strCache>
                <c:ptCount val="8"/>
                <c:pt idx="0">
                  <c:v>Дополнительнои занимаемся предпринимательской деятельностью</c:v>
                </c:pt>
                <c:pt idx="1">
                  <c:v>Подыскиваем  работу с большими заработками за границей</c:v>
                </c:pt>
                <c:pt idx="2">
                  <c:v>Ничего не предпринимаем</c:v>
                </c:pt>
                <c:pt idx="3">
                  <c:v>Подрабатываем  периодически, случайно</c:v>
                </c:pt>
                <c:pt idx="4">
                  <c:v>Работаем дополнительно (по совместительству,  контракту и т.д.)</c:v>
                </c:pt>
                <c:pt idx="5">
                  <c:v>Повышаем квалификацию, осваиваем новую профессию</c:v>
                </c:pt>
                <c:pt idx="6">
                  <c:v>Стараемся больше делать для себя сами (на огороде, строим, шьем и т.п.)</c:v>
                </c:pt>
                <c:pt idx="7">
                  <c:v>Стараемся жить по средствам, снижаем уровень своих запросов и потребностей</c:v>
                </c:pt>
              </c:strCache>
            </c:strRef>
          </c:cat>
          <c:val>
            <c:numRef>
              <c:f>Графики!$C$218:$C$225</c:f>
              <c:numCache>
                <c:formatCode>General</c:formatCode>
                <c:ptCount val="8"/>
                <c:pt idx="0">
                  <c:v>0</c:v>
                </c:pt>
                <c:pt idx="1">
                  <c:v>9</c:v>
                </c:pt>
                <c:pt idx="2">
                  <c:v>4</c:v>
                </c:pt>
                <c:pt idx="3">
                  <c:v>14</c:v>
                </c:pt>
                <c:pt idx="4">
                  <c:v>12</c:v>
                </c:pt>
                <c:pt idx="6">
                  <c:v>38</c:v>
                </c:pt>
                <c:pt idx="7">
                  <c:v>48</c:v>
                </c:pt>
              </c:numCache>
            </c:numRef>
          </c:val>
          <c:extLst xmlns:c16r2="http://schemas.microsoft.com/office/drawing/2015/06/chart">
            <c:ext xmlns:c16="http://schemas.microsoft.com/office/drawing/2014/chart" uri="{C3380CC4-5D6E-409C-BE32-E72D297353CC}">
              <c16:uniqueId val="{00000000-0E78-4D74-9697-F4D3B36EC47F}"/>
            </c:ext>
          </c:extLst>
        </c:ser>
        <c:ser>
          <c:idx val="1"/>
          <c:order val="1"/>
          <c:tx>
            <c:strRef>
              <c:f>Графики!$D$217</c:f>
              <c:strCache>
                <c:ptCount val="1"/>
                <c:pt idx="0">
                  <c:v>2020 год</c:v>
                </c:pt>
              </c:strCache>
            </c:strRef>
          </c:tx>
          <c:spPr>
            <a:solidFill>
              <a:srgbClr val="00B0F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Графики!$B$218:$B$225</c:f>
              <c:strCache>
                <c:ptCount val="8"/>
                <c:pt idx="0">
                  <c:v>Дополнительнои занимаемся предпринимательской деятельностью</c:v>
                </c:pt>
                <c:pt idx="1">
                  <c:v>Подыскиваем  работу с большими заработками за границей</c:v>
                </c:pt>
                <c:pt idx="2">
                  <c:v>Ничего не предпринимаем</c:v>
                </c:pt>
                <c:pt idx="3">
                  <c:v>Подрабатываем  периодически, случайно</c:v>
                </c:pt>
                <c:pt idx="4">
                  <c:v>Работаем дополнительно (по совместительству,  контракту и т.д.)</c:v>
                </c:pt>
                <c:pt idx="5">
                  <c:v>Повышаем квалификацию, осваиваем новую профессию</c:v>
                </c:pt>
                <c:pt idx="6">
                  <c:v>Стараемся больше делать для себя сами (на огороде, строим, шьем и т.п.)</c:v>
                </c:pt>
                <c:pt idx="7">
                  <c:v>Стараемся жить по средствам, снижаем уровень своих запросов и потребностей</c:v>
                </c:pt>
              </c:strCache>
            </c:strRef>
          </c:cat>
          <c:val>
            <c:numRef>
              <c:f>Графики!$D$218:$D$225</c:f>
              <c:numCache>
                <c:formatCode>General</c:formatCode>
                <c:ptCount val="8"/>
                <c:pt idx="0">
                  <c:v>3</c:v>
                </c:pt>
                <c:pt idx="1">
                  <c:v>4</c:v>
                </c:pt>
                <c:pt idx="2">
                  <c:v>11</c:v>
                </c:pt>
                <c:pt idx="3">
                  <c:v>8</c:v>
                </c:pt>
                <c:pt idx="4">
                  <c:v>7</c:v>
                </c:pt>
                <c:pt idx="5">
                  <c:v>6</c:v>
                </c:pt>
                <c:pt idx="6">
                  <c:v>33</c:v>
                </c:pt>
                <c:pt idx="7">
                  <c:v>40</c:v>
                </c:pt>
              </c:numCache>
            </c:numRef>
          </c:val>
          <c:extLst xmlns:c16r2="http://schemas.microsoft.com/office/drawing/2015/06/chart">
            <c:ext xmlns:c16="http://schemas.microsoft.com/office/drawing/2014/chart" uri="{C3380CC4-5D6E-409C-BE32-E72D297353CC}">
              <c16:uniqueId val="{00000001-0E78-4D74-9697-F4D3B36EC47F}"/>
            </c:ext>
          </c:extLst>
        </c:ser>
        <c:ser>
          <c:idx val="2"/>
          <c:order val="2"/>
          <c:tx>
            <c:strRef>
              <c:f>Графики!$E$217</c:f>
              <c:strCache>
                <c:ptCount val="1"/>
                <c:pt idx="0">
                  <c:v>2021 год</c:v>
                </c:pt>
              </c:strCache>
            </c:strRef>
          </c:tx>
          <c:spPr>
            <a:solidFill>
              <a:schemeClr val="accent2"/>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Графики!$B$218:$B$225</c:f>
              <c:strCache>
                <c:ptCount val="8"/>
                <c:pt idx="0">
                  <c:v>Дополнительнои занимаемся предпринимательской деятельностью</c:v>
                </c:pt>
                <c:pt idx="1">
                  <c:v>Подыскиваем  работу с большими заработками за границей</c:v>
                </c:pt>
                <c:pt idx="2">
                  <c:v>Ничего не предпринимаем</c:v>
                </c:pt>
                <c:pt idx="3">
                  <c:v>Подрабатываем  периодически, случайно</c:v>
                </c:pt>
                <c:pt idx="4">
                  <c:v>Работаем дополнительно (по совместительству,  контракту и т.д.)</c:v>
                </c:pt>
                <c:pt idx="5">
                  <c:v>Повышаем квалификацию, осваиваем новую профессию</c:v>
                </c:pt>
                <c:pt idx="6">
                  <c:v>Стараемся больше делать для себя сами (на огороде, строим, шьем и т.п.)</c:v>
                </c:pt>
                <c:pt idx="7">
                  <c:v>Стараемся жить по средствам, снижаем уровень своих запросов и потребностей</c:v>
                </c:pt>
              </c:strCache>
            </c:strRef>
          </c:cat>
          <c:val>
            <c:numRef>
              <c:f>Графики!$E$218:$E$225</c:f>
              <c:numCache>
                <c:formatCode>General</c:formatCode>
                <c:ptCount val="8"/>
                <c:pt idx="0">
                  <c:v>2</c:v>
                </c:pt>
                <c:pt idx="1">
                  <c:v>4</c:v>
                </c:pt>
                <c:pt idx="2">
                  <c:v>6</c:v>
                </c:pt>
                <c:pt idx="3">
                  <c:v>8</c:v>
                </c:pt>
                <c:pt idx="4">
                  <c:v>13</c:v>
                </c:pt>
                <c:pt idx="5">
                  <c:v>15</c:v>
                </c:pt>
                <c:pt idx="6">
                  <c:v>34</c:v>
                </c:pt>
                <c:pt idx="7">
                  <c:v>40</c:v>
                </c:pt>
              </c:numCache>
            </c:numRef>
          </c:val>
          <c:extLst xmlns:c16r2="http://schemas.microsoft.com/office/drawing/2015/06/chart">
            <c:ext xmlns:c16="http://schemas.microsoft.com/office/drawing/2014/chart" uri="{C3380CC4-5D6E-409C-BE32-E72D297353CC}">
              <c16:uniqueId val="{00000002-0E78-4D74-9697-F4D3B36EC47F}"/>
            </c:ext>
          </c:extLst>
        </c:ser>
        <c:ser>
          <c:idx val="3"/>
          <c:order val="3"/>
          <c:tx>
            <c:strRef>
              <c:f>Графики!$F$217</c:f>
              <c:strCache>
                <c:ptCount val="1"/>
                <c:pt idx="0">
                  <c:v>2023 год</c:v>
                </c:pt>
              </c:strCache>
            </c:strRef>
          </c:tx>
          <c:spPr>
            <a:solidFill>
              <a:srgbClr val="FFFF00"/>
            </a:solidFill>
          </c:spPr>
          <c:dLbls>
            <c:spPr>
              <a:noFill/>
              <a:ln>
                <a:noFill/>
              </a:ln>
              <a:effectLst/>
            </c:spPr>
            <c:dLblPos val="outEnd"/>
            <c:showVal val="1"/>
            <c:extLst xmlns:c16r2="http://schemas.microsoft.com/office/drawing/2015/06/chart">
              <c:ext xmlns:c15="http://schemas.microsoft.com/office/drawing/2012/chart" uri="{CE6537A1-D6FC-4f65-9D91-7224C49458BB}">
                <c15:showLeaderLines val="0"/>
              </c:ext>
            </c:extLst>
          </c:dLbls>
          <c:cat>
            <c:strRef>
              <c:f>Графики!$B$218:$B$225</c:f>
              <c:strCache>
                <c:ptCount val="8"/>
                <c:pt idx="0">
                  <c:v>Дополнительнои занимаемся предпринимательской деятельностью</c:v>
                </c:pt>
                <c:pt idx="1">
                  <c:v>Подыскиваем  работу с большими заработками за границей</c:v>
                </c:pt>
                <c:pt idx="2">
                  <c:v>Ничего не предпринимаем</c:v>
                </c:pt>
                <c:pt idx="3">
                  <c:v>Подрабатываем  периодически, случайно</c:v>
                </c:pt>
                <c:pt idx="4">
                  <c:v>Работаем дополнительно (по совместительству,  контракту и т.д.)</c:v>
                </c:pt>
                <c:pt idx="5">
                  <c:v>Повышаем квалификацию, осваиваем новую профессию</c:v>
                </c:pt>
                <c:pt idx="6">
                  <c:v>Стараемся больше делать для себя сами (на огороде, строим, шьем и т.п.)</c:v>
                </c:pt>
                <c:pt idx="7">
                  <c:v>Стараемся жить по средствам, снижаем уровень своих запросов и потребностей</c:v>
                </c:pt>
              </c:strCache>
            </c:strRef>
          </c:cat>
          <c:val>
            <c:numRef>
              <c:f>Графики!$F$218:$F$225</c:f>
              <c:numCache>
                <c:formatCode>0</c:formatCode>
                <c:ptCount val="8"/>
                <c:pt idx="0">
                  <c:v>1.1267605633802831</c:v>
                </c:pt>
                <c:pt idx="1">
                  <c:v>4.225352112676056</c:v>
                </c:pt>
                <c:pt idx="2">
                  <c:v>3.0985915492957776</c:v>
                </c:pt>
                <c:pt idx="3">
                  <c:v>9.577464788732394</c:v>
                </c:pt>
                <c:pt idx="4">
                  <c:v>18.732394366197184</c:v>
                </c:pt>
                <c:pt idx="5">
                  <c:v>29.014084507042273</c:v>
                </c:pt>
                <c:pt idx="6">
                  <c:v>36.901408450704153</c:v>
                </c:pt>
                <c:pt idx="7">
                  <c:v>33.239436619718305</c:v>
                </c:pt>
              </c:numCache>
            </c:numRef>
          </c:val>
          <c:extLst xmlns:c16r2="http://schemas.microsoft.com/office/drawing/2015/06/chart">
            <c:ext xmlns:c16="http://schemas.microsoft.com/office/drawing/2014/chart" uri="{C3380CC4-5D6E-409C-BE32-E72D297353CC}">
              <c16:uniqueId val="{00000003-0E78-4D74-9697-F4D3B36EC47F}"/>
            </c:ext>
          </c:extLst>
        </c:ser>
        <c:dLbls/>
        <c:gapWidth val="100"/>
        <c:axId val="153259008"/>
        <c:axId val="153257472"/>
      </c:barChart>
      <c:valAx>
        <c:axId val="153257472"/>
        <c:scaling>
          <c:orientation val="minMax"/>
        </c:scaling>
        <c:axPos val="b"/>
        <c:majorGridlines/>
        <c:numFmt formatCode="General" sourceLinked="1"/>
        <c:tickLblPos val="nextTo"/>
        <c:crossAx val="153259008"/>
        <c:crosses val="autoZero"/>
        <c:crossBetween val="between"/>
      </c:valAx>
      <c:catAx>
        <c:axId val="153259008"/>
        <c:scaling>
          <c:orientation val="minMax"/>
        </c:scaling>
        <c:axPos val="l"/>
        <c:numFmt formatCode="General" sourceLinked="0"/>
        <c:tickLblPos val="nextTo"/>
        <c:txPr>
          <a:bodyPr/>
          <a:lstStyle/>
          <a:p>
            <a:pPr>
              <a:defRPr b="1"/>
            </a:pPr>
            <a:endParaRPr lang="ru-RU"/>
          </a:p>
        </c:txPr>
        <c:crossAx val="153257472"/>
        <c:crosses val="autoZero"/>
        <c:auto val="1"/>
        <c:lblAlgn val="ctr"/>
        <c:lblOffset val="100"/>
      </c:catAx>
    </c:plotArea>
    <c:legend>
      <c:legendPos val="b"/>
      <c:layout/>
      <c:txPr>
        <a:bodyPr/>
        <a:lstStyle/>
        <a:p>
          <a:pPr>
            <a:defRPr b="1"/>
          </a:pPr>
          <a:endParaRPr lang="ru-RU"/>
        </a:p>
      </c:txPr>
    </c:legend>
    <c:plotVisOnly val="1"/>
    <c:dispBlanksAs val="gap"/>
  </c:chart>
  <c:spPr>
    <a:ln>
      <a:noFill/>
    </a:ln>
  </c:spPr>
  <c:txPr>
    <a:bodyPr/>
    <a:lstStyle/>
    <a:p>
      <a:pPr>
        <a:defRPr sz="1600">
          <a:latin typeface="Times New Roman" pitchFamily="18" charset="0"/>
          <a:cs typeface="Times New Roman" pitchFamily="18" charset="0"/>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style val="26"/>
  <c:chart>
    <c:plotArea>
      <c:layout>
        <c:manualLayout>
          <c:layoutTarget val="inner"/>
          <c:xMode val="edge"/>
          <c:yMode val="edge"/>
          <c:x val="0.48666982762995875"/>
          <c:y val="3.9558514862528732E-2"/>
          <c:w val="0.49315590738609488"/>
          <c:h val="0.66770766211161803"/>
        </c:manualLayout>
      </c:layout>
      <c:barChart>
        <c:barDir val="bar"/>
        <c:grouping val="stacked"/>
        <c:ser>
          <c:idx val="0"/>
          <c:order val="0"/>
          <c:tx>
            <c:strRef>
              <c:f>Графики!$C$269</c:f>
              <c:strCache>
                <c:ptCount val="1"/>
                <c:pt idx="0">
                  <c:v>Вполне комфортно</c:v>
                </c:pt>
              </c:strCache>
            </c:strRef>
          </c:tx>
          <c:spPr>
            <a:solidFill>
              <a:srgbClr val="00B05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Графики!$B$270:$B$274</c:f>
              <c:strCache>
                <c:ptCount val="5"/>
                <c:pt idx="0">
                  <c:v>Возможность оказывать безвозмездную помощь нуждающимся</c:v>
                </c:pt>
                <c:pt idx="1">
                  <c:v>Отношения в любви</c:v>
                </c:pt>
                <c:pt idx="2">
                  <c:v>Сексуальные отношения</c:v>
                </c:pt>
                <c:pt idx="3">
                  <c:v>Отношения с друзьями</c:v>
                </c:pt>
                <c:pt idx="4">
                  <c:v>Семья</c:v>
                </c:pt>
              </c:strCache>
            </c:strRef>
          </c:cat>
          <c:val>
            <c:numRef>
              <c:f>Графики!$C$270:$C$274</c:f>
              <c:numCache>
                <c:formatCode>General</c:formatCode>
                <c:ptCount val="5"/>
                <c:pt idx="0">
                  <c:v>61</c:v>
                </c:pt>
                <c:pt idx="1">
                  <c:v>64</c:v>
                </c:pt>
                <c:pt idx="2">
                  <c:v>64</c:v>
                </c:pt>
                <c:pt idx="3">
                  <c:v>87</c:v>
                </c:pt>
                <c:pt idx="4">
                  <c:v>90</c:v>
                </c:pt>
              </c:numCache>
            </c:numRef>
          </c:val>
          <c:extLst xmlns:c16r2="http://schemas.microsoft.com/office/drawing/2015/06/chart">
            <c:ext xmlns:c16="http://schemas.microsoft.com/office/drawing/2014/chart" uri="{C3380CC4-5D6E-409C-BE32-E72D297353CC}">
              <c16:uniqueId val="{00000000-2C1A-44CF-B14D-DC62962E6D7F}"/>
            </c:ext>
          </c:extLst>
        </c:ser>
        <c:ser>
          <c:idx val="1"/>
          <c:order val="1"/>
          <c:tx>
            <c:strRef>
              <c:f>Графики!$D$269</c:f>
              <c:strCache>
                <c:ptCount val="1"/>
                <c:pt idx="0">
                  <c:v>Недостаточно комфортно</c:v>
                </c:pt>
              </c:strCache>
            </c:strRef>
          </c:tx>
          <c:spPr>
            <a:solidFill>
              <a:srgbClr val="FFFF0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Графики!$B$270:$B$274</c:f>
              <c:strCache>
                <c:ptCount val="5"/>
                <c:pt idx="0">
                  <c:v>Возможность оказывать безвозмездную помощь нуждающимся</c:v>
                </c:pt>
                <c:pt idx="1">
                  <c:v>Отношения в любви</c:v>
                </c:pt>
                <c:pt idx="2">
                  <c:v>Сексуальные отношения</c:v>
                </c:pt>
                <c:pt idx="3">
                  <c:v>Отношения с друзьями</c:v>
                </c:pt>
                <c:pt idx="4">
                  <c:v>Семья</c:v>
                </c:pt>
              </c:strCache>
            </c:strRef>
          </c:cat>
          <c:val>
            <c:numRef>
              <c:f>Графики!$D$270:$D$274</c:f>
              <c:numCache>
                <c:formatCode>General</c:formatCode>
                <c:ptCount val="5"/>
                <c:pt idx="0">
                  <c:v>16</c:v>
                </c:pt>
                <c:pt idx="1">
                  <c:v>13</c:v>
                </c:pt>
                <c:pt idx="2">
                  <c:v>7</c:v>
                </c:pt>
                <c:pt idx="3">
                  <c:v>11</c:v>
                </c:pt>
                <c:pt idx="4">
                  <c:v>7</c:v>
                </c:pt>
              </c:numCache>
            </c:numRef>
          </c:val>
          <c:extLst xmlns:c16r2="http://schemas.microsoft.com/office/drawing/2015/06/chart">
            <c:ext xmlns:c16="http://schemas.microsoft.com/office/drawing/2014/chart" uri="{C3380CC4-5D6E-409C-BE32-E72D297353CC}">
              <c16:uniqueId val="{00000001-2C1A-44CF-B14D-DC62962E6D7F}"/>
            </c:ext>
          </c:extLst>
        </c:ser>
        <c:ser>
          <c:idx val="2"/>
          <c:order val="2"/>
          <c:tx>
            <c:strRef>
              <c:f>Графики!$E$269</c:f>
              <c:strCache>
                <c:ptCount val="1"/>
                <c:pt idx="0">
                  <c:v>Некомфортно</c:v>
                </c:pt>
              </c:strCache>
            </c:strRef>
          </c:tx>
          <c:spPr>
            <a:solidFill>
              <a:srgbClr val="FF000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Графики!$B$270:$B$274</c:f>
              <c:strCache>
                <c:ptCount val="5"/>
                <c:pt idx="0">
                  <c:v>Возможность оказывать безвозмездную помощь нуждающимся</c:v>
                </c:pt>
                <c:pt idx="1">
                  <c:v>Отношения в любви</c:v>
                </c:pt>
                <c:pt idx="2">
                  <c:v>Сексуальные отношения</c:v>
                </c:pt>
                <c:pt idx="3">
                  <c:v>Отношения с друзьями</c:v>
                </c:pt>
                <c:pt idx="4">
                  <c:v>Семья</c:v>
                </c:pt>
              </c:strCache>
            </c:strRef>
          </c:cat>
          <c:val>
            <c:numRef>
              <c:f>Графики!$E$270:$E$274</c:f>
              <c:numCache>
                <c:formatCode>General</c:formatCode>
                <c:ptCount val="5"/>
                <c:pt idx="0">
                  <c:v>5</c:v>
                </c:pt>
                <c:pt idx="1">
                  <c:v>5</c:v>
                </c:pt>
                <c:pt idx="2">
                  <c:v>5</c:v>
                </c:pt>
                <c:pt idx="3">
                  <c:v>0</c:v>
                </c:pt>
                <c:pt idx="4">
                  <c:v>2</c:v>
                </c:pt>
              </c:numCache>
            </c:numRef>
          </c:val>
          <c:extLst xmlns:c16r2="http://schemas.microsoft.com/office/drawing/2015/06/chart">
            <c:ext xmlns:c16="http://schemas.microsoft.com/office/drawing/2014/chart" uri="{C3380CC4-5D6E-409C-BE32-E72D297353CC}">
              <c16:uniqueId val="{00000002-2C1A-44CF-B14D-DC62962E6D7F}"/>
            </c:ext>
          </c:extLst>
        </c:ser>
        <c:ser>
          <c:idx val="3"/>
          <c:order val="3"/>
          <c:tx>
            <c:strRef>
              <c:f>Графики!$F$269</c:f>
              <c:strCache>
                <c:ptCount val="1"/>
                <c:pt idx="0">
                  <c:v>Затрудняюсь ответить</c:v>
                </c:pt>
              </c:strCache>
            </c:strRef>
          </c:tx>
          <c:spPr>
            <a:solidFill>
              <a:srgbClr val="00B0F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Графики!$B$270:$B$274</c:f>
              <c:strCache>
                <c:ptCount val="5"/>
                <c:pt idx="0">
                  <c:v>Возможность оказывать безвозмездную помощь нуждающимся</c:v>
                </c:pt>
                <c:pt idx="1">
                  <c:v>Отношения в любви</c:v>
                </c:pt>
                <c:pt idx="2">
                  <c:v>Сексуальные отношения</c:v>
                </c:pt>
                <c:pt idx="3">
                  <c:v>Отношения с друзьями</c:v>
                </c:pt>
                <c:pt idx="4">
                  <c:v>Семья</c:v>
                </c:pt>
              </c:strCache>
            </c:strRef>
          </c:cat>
          <c:val>
            <c:numRef>
              <c:f>Графики!$F$270:$F$274</c:f>
              <c:numCache>
                <c:formatCode>General</c:formatCode>
                <c:ptCount val="5"/>
                <c:pt idx="0">
                  <c:v>17</c:v>
                </c:pt>
                <c:pt idx="1">
                  <c:v>18</c:v>
                </c:pt>
                <c:pt idx="2">
                  <c:v>25</c:v>
                </c:pt>
                <c:pt idx="3">
                  <c:v>2</c:v>
                </c:pt>
                <c:pt idx="4">
                  <c:v>1</c:v>
                </c:pt>
              </c:numCache>
            </c:numRef>
          </c:val>
          <c:extLst xmlns:c16r2="http://schemas.microsoft.com/office/drawing/2015/06/chart">
            <c:ext xmlns:c16="http://schemas.microsoft.com/office/drawing/2014/chart" uri="{C3380CC4-5D6E-409C-BE32-E72D297353CC}">
              <c16:uniqueId val="{00000003-2C1A-44CF-B14D-DC62962E6D7F}"/>
            </c:ext>
          </c:extLst>
        </c:ser>
        <c:dLbls/>
        <c:overlap val="100"/>
        <c:axId val="153399680"/>
        <c:axId val="153401216"/>
      </c:barChart>
      <c:catAx>
        <c:axId val="153399680"/>
        <c:scaling>
          <c:orientation val="minMax"/>
        </c:scaling>
        <c:axPos val="l"/>
        <c:numFmt formatCode="General" sourceLinked="0"/>
        <c:tickLblPos val="nextTo"/>
        <c:crossAx val="153401216"/>
        <c:crosses val="autoZero"/>
        <c:auto val="1"/>
        <c:lblAlgn val="ctr"/>
        <c:lblOffset val="100"/>
      </c:catAx>
      <c:valAx>
        <c:axId val="153401216"/>
        <c:scaling>
          <c:orientation val="minMax"/>
        </c:scaling>
        <c:axPos val="b"/>
        <c:majorGridlines/>
        <c:numFmt formatCode="General" sourceLinked="1"/>
        <c:tickLblPos val="nextTo"/>
        <c:crossAx val="153399680"/>
        <c:crosses val="autoZero"/>
        <c:crossBetween val="between"/>
      </c:valAx>
      <c:spPr>
        <a:ln>
          <a:noFill/>
        </a:ln>
      </c:spPr>
    </c:plotArea>
    <c:legend>
      <c:legendPos val="b"/>
      <c:layout/>
    </c:legend>
    <c:plotVisOnly val="1"/>
    <c:dispBlanksAs val="gap"/>
  </c:chart>
  <c:spPr>
    <a:ln>
      <a:noFill/>
    </a:ln>
  </c:spPr>
  <c:txPr>
    <a:bodyPr/>
    <a:lstStyle/>
    <a:p>
      <a:pPr>
        <a:defRPr sz="2400" b="1">
          <a:latin typeface="Times New Roman" pitchFamily="18" charset="0"/>
          <a:cs typeface="Times New Roman" pitchFamily="18" charset="0"/>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style val="29"/>
  <c:chart>
    <c:autoTitleDeleted val="1"/>
    <c:plotArea>
      <c:layout/>
      <c:barChart>
        <c:barDir val="bar"/>
        <c:grouping val="clustered"/>
        <c:ser>
          <c:idx val="0"/>
          <c:order val="0"/>
          <c:tx>
            <c:strRef>
              <c:f>Графики!$C$341</c:f>
              <c:strCache>
                <c:ptCount val="1"/>
                <c:pt idx="0">
                  <c:v>Процент</c:v>
                </c:pt>
              </c:strCache>
            </c:strRef>
          </c:tx>
          <c:spPr>
            <a:solidFill>
              <a:srgbClr val="FFFF0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Графики!$B$342:$B$350</c:f>
              <c:strCache>
                <c:ptCount val="9"/>
                <c:pt idx="0">
                  <c:v>Ограничение личной свободы, дополнительные обязанности</c:v>
                </c:pt>
                <c:pt idx="1">
                  <c:v>Защита от внешнего мира (мой дом – моя крепость)</c:v>
                </c:pt>
                <c:pt idx="2">
                  <c:v>Семейные традиции, предания (родовое гнездо)</c:v>
                </c:pt>
                <c:pt idx="3">
                  <c:v>Мама и папа</c:v>
                </c:pt>
                <c:pt idx="4">
                  <c:v>Семейный уют</c:v>
                </c:pt>
                <c:pt idx="5">
                  <c:v>Теплые, доверительные  взаимоотношения</c:v>
                </c:pt>
                <c:pt idx="6">
                  <c:v>Взаимная поддержка, ответственность друг за друга</c:v>
                </c:pt>
                <c:pt idx="7">
                  <c:v>Любовь, защита,  ощущение счастья</c:v>
                </c:pt>
                <c:pt idx="8">
                  <c:v>Дети</c:v>
                </c:pt>
              </c:strCache>
            </c:strRef>
          </c:cat>
          <c:val>
            <c:numRef>
              <c:f>Графики!$C$342:$C$350</c:f>
              <c:numCache>
                <c:formatCode>General</c:formatCode>
                <c:ptCount val="9"/>
                <c:pt idx="0">
                  <c:v>2</c:v>
                </c:pt>
                <c:pt idx="1">
                  <c:v>13</c:v>
                </c:pt>
                <c:pt idx="2">
                  <c:v>23</c:v>
                </c:pt>
                <c:pt idx="3">
                  <c:v>42</c:v>
                </c:pt>
                <c:pt idx="4">
                  <c:v>66</c:v>
                </c:pt>
                <c:pt idx="5">
                  <c:v>70</c:v>
                </c:pt>
                <c:pt idx="6">
                  <c:v>75</c:v>
                </c:pt>
                <c:pt idx="7">
                  <c:v>76</c:v>
                </c:pt>
                <c:pt idx="8">
                  <c:v>79</c:v>
                </c:pt>
              </c:numCache>
            </c:numRef>
          </c:val>
          <c:extLst xmlns:c16r2="http://schemas.microsoft.com/office/drawing/2015/06/chart">
            <c:ext xmlns:c16="http://schemas.microsoft.com/office/drawing/2014/chart" uri="{C3380CC4-5D6E-409C-BE32-E72D297353CC}">
              <c16:uniqueId val="{00000000-0BF9-47BC-B372-63CD00C2567D}"/>
            </c:ext>
          </c:extLst>
        </c:ser>
        <c:dLbls/>
        <c:gapWidth val="100"/>
        <c:axId val="153070976"/>
        <c:axId val="153069440"/>
      </c:barChart>
      <c:valAx>
        <c:axId val="153069440"/>
        <c:scaling>
          <c:orientation val="minMax"/>
        </c:scaling>
        <c:axPos val="b"/>
        <c:majorGridlines/>
        <c:numFmt formatCode="General" sourceLinked="1"/>
        <c:tickLblPos val="nextTo"/>
        <c:crossAx val="153070976"/>
        <c:crosses val="autoZero"/>
        <c:crossBetween val="between"/>
      </c:valAx>
      <c:catAx>
        <c:axId val="153070976"/>
        <c:scaling>
          <c:orientation val="minMax"/>
        </c:scaling>
        <c:axPos val="l"/>
        <c:numFmt formatCode="General" sourceLinked="0"/>
        <c:tickLblPos val="nextTo"/>
        <c:crossAx val="153069440"/>
        <c:crosses val="autoZero"/>
        <c:auto val="1"/>
        <c:lblAlgn val="ctr"/>
        <c:lblOffset val="100"/>
      </c:catAx>
    </c:plotArea>
    <c:plotVisOnly val="1"/>
    <c:dispBlanksAs val="gap"/>
  </c:chart>
  <c:spPr>
    <a:ln>
      <a:noFill/>
    </a:ln>
  </c:spPr>
  <c:txPr>
    <a:bodyPr/>
    <a:lstStyle/>
    <a:p>
      <a:pPr>
        <a:defRPr sz="1600">
          <a:latin typeface="Times New Roman" pitchFamily="18" charset="0"/>
          <a:cs typeface="Times New Roman" pitchFamily="18" charset="0"/>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style val="26"/>
  <c:chart>
    <c:autoTitleDeleted val="1"/>
    <c:plotArea>
      <c:layout/>
      <c:barChart>
        <c:barDir val="bar"/>
        <c:grouping val="clustered"/>
        <c:ser>
          <c:idx val="0"/>
          <c:order val="0"/>
          <c:tx>
            <c:strRef>
              <c:f>Графики!$C$364</c:f>
              <c:strCache>
                <c:ptCount val="1"/>
                <c:pt idx="0">
                  <c:v>Процент</c:v>
                </c:pt>
              </c:strCache>
            </c:strRef>
          </c:tx>
          <c:dLbls>
            <c:spPr>
              <a:noFill/>
              <a:ln>
                <a:noFill/>
              </a:ln>
              <a:effectLst/>
            </c:spPr>
            <c:txPr>
              <a:bodyPr/>
              <a:lstStyle/>
              <a:p>
                <a:pPr>
                  <a:defRPr b="1"/>
                </a:pPr>
                <a:endParaRPr lang="ru-RU"/>
              </a:p>
            </c:txPr>
            <c:showVal val="1"/>
            <c:extLst xmlns:c16r2="http://schemas.microsoft.com/office/drawing/2015/06/chart">
              <c:ext xmlns:c15="http://schemas.microsoft.com/office/drawing/2012/chart" uri="{CE6537A1-D6FC-4f65-9D91-7224C49458BB}">
                <c15:showLeaderLines val="0"/>
              </c:ext>
            </c:extLst>
          </c:dLbls>
          <c:cat>
            <c:strRef>
              <c:f>Графики!$B$365:$B$371</c:f>
              <c:strCache>
                <c:ptCount val="7"/>
                <c:pt idx="0">
                  <c:v>Деловые отношения, семейный бизнес</c:v>
                </c:pt>
                <c:pt idx="1">
                  <c:v>Гармоничные сексуальные отношения</c:v>
                </c:pt>
                <c:pt idx="2">
                  <c:v>Распределение и исполнение семейных обязанностей всеми членами семьи</c:v>
                </c:pt>
                <c:pt idx="3">
                  <c:v>Материальная обеспеченность</c:v>
                </c:pt>
                <c:pt idx="4">
                  <c:v>Забота о близких людях</c:v>
                </c:pt>
                <c:pt idx="5">
                  <c:v>Взаимное уважение</c:v>
                </c:pt>
                <c:pt idx="6">
                  <c:v>Взаимная любовь</c:v>
                </c:pt>
              </c:strCache>
            </c:strRef>
          </c:cat>
          <c:val>
            <c:numRef>
              <c:f>Графики!$C$365:$C$371</c:f>
              <c:numCache>
                <c:formatCode>General</c:formatCode>
                <c:ptCount val="7"/>
                <c:pt idx="0">
                  <c:v>0</c:v>
                </c:pt>
                <c:pt idx="1">
                  <c:v>22</c:v>
                </c:pt>
                <c:pt idx="2">
                  <c:v>26</c:v>
                </c:pt>
                <c:pt idx="3">
                  <c:v>33</c:v>
                </c:pt>
                <c:pt idx="4">
                  <c:v>65</c:v>
                </c:pt>
                <c:pt idx="5">
                  <c:v>67</c:v>
                </c:pt>
                <c:pt idx="6">
                  <c:v>71</c:v>
                </c:pt>
              </c:numCache>
            </c:numRef>
          </c:val>
          <c:extLst xmlns:c16r2="http://schemas.microsoft.com/office/drawing/2015/06/chart">
            <c:ext xmlns:c16="http://schemas.microsoft.com/office/drawing/2014/chart" uri="{C3380CC4-5D6E-409C-BE32-E72D297353CC}">
              <c16:uniqueId val="{00000000-A4CC-447D-B71E-4A91EAAEE2D9}"/>
            </c:ext>
          </c:extLst>
        </c:ser>
        <c:dLbls/>
        <c:gapWidth val="100"/>
        <c:axId val="153478656"/>
        <c:axId val="153477120"/>
      </c:barChart>
      <c:valAx>
        <c:axId val="153477120"/>
        <c:scaling>
          <c:orientation val="minMax"/>
        </c:scaling>
        <c:axPos val="b"/>
        <c:majorGridlines/>
        <c:numFmt formatCode="General" sourceLinked="1"/>
        <c:tickLblPos val="nextTo"/>
        <c:txPr>
          <a:bodyPr/>
          <a:lstStyle/>
          <a:p>
            <a:pPr>
              <a:defRPr b="1"/>
            </a:pPr>
            <a:endParaRPr lang="ru-RU"/>
          </a:p>
        </c:txPr>
        <c:crossAx val="153478656"/>
        <c:crosses val="autoZero"/>
        <c:crossBetween val="between"/>
      </c:valAx>
      <c:catAx>
        <c:axId val="153478656"/>
        <c:scaling>
          <c:orientation val="minMax"/>
        </c:scaling>
        <c:axPos val="l"/>
        <c:numFmt formatCode="General" sourceLinked="0"/>
        <c:tickLblPos val="nextTo"/>
        <c:txPr>
          <a:bodyPr/>
          <a:lstStyle/>
          <a:p>
            <a:pPr>
              <a:defRPr b="1" baseline="0"/>
            </a:pPr>
            <a:endParaRPr lang="ru-RU"/>
          </a:p>
        </c:txPr>
        <c:crossAx val="153477120"/>
        <c:crosses val="autoZero"/>
        <c:auto val="1"/>
        <c:lblAlgn val="ctr"/>
        <c:lblOffset val="100"/>
      </c:catAx>
    </c:plotArea>
    <c:plotVisOnly val="1"/>
    <c:dispBlanksAs val="gap"/>
  </c:chart>
  <c:spPr>
    <a:ln>
      <a:noFill/>
    </a:ln>
  </c:spPr>
  <c:txPr>
    <a:bodyPr/>
    <a:lstStyle/>
    <a:p>
      <a:pPr>
        <a:defRPr sz="1800">
          <a:latin typeface="Times New Roman" pitchFamily="18" charset="0"/>
          <a:cs typeface="Times New Roman" pitchFamily="18" charset="0"/>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style val="26"/>
  <c:chart>
    <c:autoTitleDeleted val="1"/>
    <c:plotArea>
      <c:layout>
        <c:manualLayout>
          <c:layoutTarget val="inner"/>
          <c:xMode val="edge"/>
          <c:yMode val="edge"/>
          <c:x val="8.3841413503111251E-2"/>
          <c:y val="3.9558514862528732E-2"/>
          <c:w val="0.89598432151293816"/>
          <c:h val="0.55098739028996757"/>
        </c:manualLayout>
      </c:layout>
      <c:barChart>
        <c:barDir val="col"/>
        <c:grouping val="clustered"/>
        <c:ser>
          <c:idx val="0"/>
          <c:order val="0"/>
          <c:tx>
            <c:strRef>
              <c:f>Графики!$C$433</c:f>
              <c:strCache>
                <c:ptCount val="1"/>
                <c:pt idx="0">
                  <c:v>Процент</c:v>
                </c:pt>
              </c:strCache>
            </c:strRef>
          </c:tx>
          <c:spPr>
            <a:solidFill>
              <a:srgbClr val="FFC00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Графики!$B$434:$B$438</c:f>
              <c:strCache>
                <c:ptCount val="5"/>
                <c:pt idx="0">
                  <c:v>Муж,  жена и дети</c:v>
                </c:pt>
                <c:pt idx="1">
                  <c:v>Семьей могут быть любые люди по их желанию</c:v>
                </c:pt>
                <c:pt idx="2">
                  <c:v>Муж, жена, дети не обязательны</c:v>
                </c:pt>
                <c:pt idx="3">
                  <c:v>Партнер №1и №2 и дети</c:v>
                </c:pt>
                <c:pt idx="4">
                  <c:v>Партнер №1и №2, дети не обязательны</c:v>
                </c:pt>
              </c:strCache>
            </c:strRef>
          </c:cat>
          <c:val>
            <c:numRef>
              <c:f>Графики!$C$434:$C$438</c:f>
              <c:numCache>
                <c:formatCode>General</c:formatCode>
                <c:ptCount val="5"/>
                <c:pt idx="0">
                  <c:v>78</c:v>
                </c:pt>
                <c:pt idx="1">
                  <c:v>17</c:v>
                </c:pt>
                <c:pt idx="2">
                  <c:v>5</c:v>
                </c:pt>
                <c:pt idx="3">
                  <c:v>0</c:v>
                </c:pt>
                <c:pt idx="4">
                  <c:v>0</c:v>
                </c:pt>
              </c:numCache>
            </c:numRef>
          </c:val>
          <c:extLst xmlns:c16r2="http://schemas.microsoft.com/office/drawing/2015/06/chart">
            <c:ext xmlns:c16="http://schemas.microsoft.com/office/drawing/2014/chart" uri="{C3380CC4-5D6E-409C-BE32-E72D297353CC}">
              <c16:uniqueId val="{00000000-2F39-4EF7-93EB-B0ADF13033E9}"/>
            </c:ext>
          </c:extLst>
        </c:ser>
        <c:dLbls/>
        <c:axId val="153524480"/>
        <c:axId val="153534464"/>
      </c:barChart>
      <c:catAx>
        <c:axId val="153524480"/>
        <c:scaling>
          <c:orientation val="minMax"/>
        </c:scaling>
        <c:axPos val="b"/>
        <c:numFmt formatCode="General" sourceLinked="0"/>
        <c:tickLblPos val="nextTo"/>
        <c:crossAx val="153534464"/>
        <c:crosses val="autoZero"/>
        <c:auto val="1"/>
        <c:lblAlgn val="ctr"/>
        <c:lblOffset val="100"/>
      </c:catAx>
      <c:valAx>
        <c:axId val="153534464"/>
        <c:scaling>
          <c:orientation val="minMax"/>
        </c:scaling>
        <c:axPos val="l"/>
        <c:majorGridlines/>
        <c:numFmt formatCode="General" sourceLinked="1"/>
        <c:tickLblPos val="nextTo"/>
        <c:crossAx val="153524480"/>
        <c:crosses val="autoZero"/>
        <c:crossBetween val="between"/>
      </c:valAx>
      <c:spPr>
        <a:ln>
          <a:noFill/>
        </a:ln>
      </c:spPr>
    </c:plotArea>
    <c:plotVisOnly val="1"/>
    <c:dispBlanksAs val="gap"/>
  </c:chart>
  <c:spPr>
    <a:ln>
      <a:noFill/>
    </a:ln>
  </c:spPr>
  <c:txPr>
    <a:bodyPr/>
    <a:lstStyle/>
    <a:p>
      <a:pPr>
        <a:defRPr sz="2400">
          <a:latin typeface="Times New Roman" pitchFamily="18" charset="0"/>
          <a:cs typeface="Times New Roman" pitchFamily="18" charset="0"/>
        </a:defRPr>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1D215-0092-4573-8866-E355E8D6DB2E}" type="datetimeFigureOut">
              <a:rPr lang="ru-RU" smtClean="0"/>
              <a:pPr/>
              <a:t>17.09.2024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62494-8C46-4AA0-98E7-3B233D053480}" type="slidenum">
              <a:rPr lang="ru-RU" smtClean="0"/>
              <a:pPr/>
              <a:t>‹#›</a:t>
            </a:fld>
            <a:endParaRPr lang="ru-RU"/>
          </a:p>
        </p:txBody>
      </p:sp>
    </p:spTree>
    <p:extLst>
      <p:ext uri="{BB962C8B-B14F-4D97-AF65-F5344CB8AC3E}">
        <p14:creationId xmlns:p14="http://schemas.microsoft.com/office/powerpoint/2010/main" xmlns="" val="346897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5FB96F4-B1DE-4936-BC74-09DC77C287C8}" type="slidenum">
              <a:rPr lang="ru-RU" smtClean="0"/>
              <a:pPr/>
              <a:t>30</a:t>
            </a:fld>
            <a:endParaRPr lang="ru-RU"/>
          </a:p>
        </p:txBody>
      </p:sp>
    </p:spTree>
    <p:extLst>
      <p:ext uri="{BB962C8B-B14F-4D97-AF65-F5344CB8AC3E}">
        <p14:creationId xmlns:p14="http://schemas.microsoft.com/office/powerpoint/2010/main" xmlns="" val="1219087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BA9E56-1D39-461E-89FF-746F57D56387}" type="slidenum">
              <a:rPr lang="ru-RU" smtClean="0"/>
              <a:pPr/>
              <a:t>‹#›</a:t>
            </a:fld>
            <a:endParaRPr lang="ru-RU"/>
          </a:p>
        </p:txBody>
      </p:sp>
    </p:spTree>
    <p:extLst>
      <p:ext uri="{BB962C8B-B14F-4D97-AF65-F5344CB8AC3E}">
        <p14:creationId xmlns:p14="http://schemas.microsoft.com/office/powerpoint/2010/main" xmlns="" val="401117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BA9E56-1D39-461E-89FF-746F57D56387}" type="slidenum">
              <a:rPr lang="ru-RU" smtClean="0"/>
              <a:pPr/>
              <a:t>‹#›</a:t>
            </a:fld>
            <a:endParaRPr lang="ru-RU"/>
          </a:p>
        </p:txBody>
      </p:sp>
    </p:spTree>
    <p:extLst>
      <p:ext uri="{BB962C8B-B14F-4D97-AF65-F5344CB8AC3E}">
        <p14:creationId xmlns:p14="http://schemas.microsoft.com/office/powerpoint/2010/main" xmlns="" val="77276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BA9E56-1D39-461E-89FF-746F57D56387}"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71738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BA9E56-1D39-461E-89FF-746F57D56387}" type="slidenum">
              <a:rPr lang="ru-RU" smtClean="0"/>
              <a:pPr/>
              <a:t>‹#›</a:t>
            </a:fld>
            <a:endParaRPr lang="ru-RU"/>
          </a:p>
        </p:txBody>
      </p:sp>
    </p:spTree>
    <p:extLst>
      <p:ext uri="{BB962C8B-B14F-4D97-AF65-F5344CB8AC3E}">
        <p14:creationId xmlns:p14="http://schemas.microsoft.com/office/powerpoint/2010/main" xmlns="" val="1452943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BA9E56-1D39-461E-89FF-746F57D56387}"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79616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BA9E56-1D39-461E-89FF-746F57D56387}" type="slidenum">
              <a:rPr lang="ru-RU" smtClean="0"/>
              <a:pPr/>
              <a:t>‹#›</a:t>
            </a:fld>
            <a:endParaRPr lang="ru-RU"/>
          </a:p>
        </p:txBody>
      </p:sp>
    </p:spTree>
    <p:extLst>
      <p:ext uri="{BB962C8B-B14F-4D97-AF65-F5344CB8AC3E}">
        <p14:creationId xmlns:p14="http://schemas.microsoft.com/office/powerpoint/2010/main" xmlns="" val="341040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BA9E56-1D39-461E-89FF-746F57D56387}" type="slidenum">
              <a:rPr lang="ru-RU" smtClean="0"/>
              <a:pPr/>
              <a:t>‹#›</a:t>
            </a:fld>
            <a:endParaRPr lang="ru-RU"/>
          </a:p>
        </p:txBody>
      </p:sp>
    </p:spTree>
    <p:extLst>
      <p:ext uri="{BB962C8B-B14F-4D97-AF65-F5344CB8AC3E}">
        <p14:creationId xmlns:p14="http://schemas.microsoft.com/office/powerpoint/2010/main" xmlns="" val="3586109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BA9E56-1D39-461E-89FF-746F57D56387}" type="slidenum">
              <a:rPr lang="ru-RU" smtClean="0"/>
              <a:pPr/>
              <a:t>‹#›</a:t>
            </a:fld>
            <a:endParaRPr lang="ru-RU"/>
          </a:p>
        </p:txBody>
      </p:sp>
    </p:spTree>
    <p:extLst>
      <p:ext uri="{BB962C8B-B14F-4D97-AF65-F5344CB8AC3E}">
        <p14:creationId xmlns:p14="http://schemas.microsoft.com/office/powerpoint/2010/main" xmlns="" val="99277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BA9E56-1D39-461E-89FF-746F57D56387}" type="slidenum">
              <a:rPr lang="ru-RU" smtClean="0"/>
              <a:pPr/>
              <a:t>‹#›</a:t>
            </a:fld>
            <a:endParaRPr lang="ru-RU"/>
          </a:p>
        </p:txBody>
      </p:sp>
    </p:spTree>
    <p:extLst>
      <p:ext uri="{BB962C8B-B14F-4D97-AF65-F5344CB8AC3E}">
        <p14:creationId xmlns:p14="http://schemas.microsoft.com/office/powerpoint/2010/main" xmlns="" val="245230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BA9E56-1D39-461E-89FF-746F57D56387}" type="slidenum">
              <a:rPr lang="ru-RU" smtClean="0"/>
              <a:pPr/>
              <a:t>‹#›</a:t>
            </a:fld>
            <a:endParaRPr lang="ru-RU"/>
          </a:p>
        </p:txBody>
      </p:sp>
    </p:spTree>
    <p:extLst>
      <p:ext uri="{BB962C8B-B14F-4D97-AF65-F5344CB8AC3E}">
        <p14:creationId xmlns:p14="http://schemas.microsoft.com/office/powerpoint/2010/main" xmlns="" val="169900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BA9E56-1D39-461E-89FF-746F57D56387}" type="slidenum">
              <a:rPr lang="ru-RU" smtClean="0"/>
              <a:pPr/>
              <a:t>‹#›</a:t>
            </a:fld>
            <a:endParaRPr lang="ru-RU"/>
          </a:p>
        </p:txBody>
      </p:sp>
    </p:spTree>
    <p:extLst>
      <p:ext uri="{BB962C8B-B14F-4D97-AF65-F5344CB8AC3E}">
        <p14:creationId xmlns:p14="http://schemas.microsoft.com/office/powerpoint/2010/main" xmlns="" val="136262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EBA9E56-1D39-461E-89FF-746F57D56387}" type="slidenum">
              <a:rPr lang="ru-RU" smtClean="0"/>
              <a:pPr/>
              <a:t>‹#›</a:t>
            </a:fld>
            <a:endParaRPr lang="ru-RU"/>
          </a:p>
        </p:txBody>
      </p:sp>
    </p:spTree>
    <p:extLst>
      <p:ext uri="{BB962C8B-B14F-4D97-AF65-F5344CB8AC3E}">
        <p14:creationId xmlns:p14="http://schemas.microsoft.com/office/powerpoint/2010/main" xmlns="" val="188287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EBA9E56-1D39-461E-89FF-746F57D56387}" type="slidenum">
              <a:rPr lang="ru-RU" smtClean="0"/>
              <a:pPr/>
              <a:t>‹#›</a:t>
            </a:fld>
            <a:endParaRPr lang="ru-RU"/>
          </a:p>
        </p:txBody>
      </p:sp>
    </p:spTree>
    <p:extLst>
      <p:ext uri="{BB962C8B-B14F-4D97-AF65-F5344CB8AC3E}">
        <p14:creationId xmlns:p14="http://schemas.microsoft.com/office/powerpoint/2010/main" xmlns="" val="213729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EBA9E56-1D39-461E-89FF-746F57D56387}" type="slidenum">
              <a:rPr lang="ru-RU" smtClean="0"/>
              <a:pPr/>
              <a:t>‹#›</a:t>
            </a:fld>
            <a:endParaRPr lang="ru-RU"/>
          </a:p>
        </p:txBody>
      </p:sp>
    </p:spTree>
    <p:extLst>
      <p:ext uri="{BB962C8B-B14F-4D97-AF65-F5344CB8AC3E}">
        <p14:creationId xmlns:p14="http://schemas.microsoft.com/office/powerpoint/2010/main" xmlns="" val="213947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BA9E56-1D39-461E-89FF-746F57D56387}" type="slidenum">
              <a:rPr lang="ru-RU" smtClean="0"/>
              <a:pPr/>
              <a:t>‹#›</a:t>
            </a:fld>
            <a:endParaRPr lang="ru-RU"/>
          </a:p>
        </p:txBody>
      </p:sp>
    </p:spTree>
    <p:extLst>
      <p:ext uri="{BB962C8B-B14F-4D97-AF65-F5344CB8AC3E}">
        <p14:creationId xmlns:p14="http://schemas.microsoft.com/office/powerpoint/2010/main" xmlns="" val="345330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9CBCFEB-ADA4-4999-9B96-E92164E3B7A3}" type="datetimeFigureOut">
              <a:rPr lang="ru-RU" smtClean="0"/>
              <a:pPr/>
              <a:t>17.09.2024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BA9E56-1D39-461E-89FF-746F57D56387}" type="slidenum">
              <a:rPr lang="ru-RU" smtClean="0"/>
              <a:pPr/>
              <a:t>‹#›</a:t>
            </a:fld>
            <a:endParaRPr lang="ru-RU"/>
          </a:p>
        </p:txBody>
      </p:sp>
    </p:spTree>
    <p:extLst>
      <p:ext uri="{BB962C8B-B14F-4D97-AF65-F5344CB8AC3E}">
        <p14:creationId xmlns:p14="http://schemas.microsoft.com/office/powerpoint/2010/main" xmlns="" val="142953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CBCFEB-ADA4-4999-9B96-E92164E3B7A3}" type="datetimeFigureOut">
              <a:rPr lang="ru-RU" smtClean="0"/>
              <a:pPr/>
              <a:t>17.09.2024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EBA9E56-1D39-461E-89FF-746F57D56387}" type="slidenum">
              <a:rPr lang="ru-RU" smtClean="0"/>
              <a:pPr/>
              <a:t>‹#›</a:t>
            </a:fld>
            <a:endParaRPr lang="ru-RU"/>
          </a:p>
        </p:txBody>
      </p:sp>
    </p:spTree>
    <p:extLst>
      <p:ext uri="{BB962C8B-B14F-4D97-AF65-F5344CB8AC3E}">
        <p14:creationId xmlns:p14="http://schemas.microsoft.com/office/powerpoint/2010/main" xmlns="" val="11606109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8.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s://en.wikipedia.org/wiki/Aging_in_the_American_workforce" TargetMode="External"/><Relationship Id="rId3" Type="http://schemas.openxmlformats.org/officeDocument/2006/relationships/hyperlink" Target="https://en.wikipedia.org/wiki/Aging_of_South_Korea" TargetMode="External"/><Relationship Id="rId7" Type="http://schemas.openxmlformats.org/officeDocument/2006/relationships/hyperlink" Target="https://ru.wikipedia.org/w/index.php?title=%D0%A1%D1%82%D0%B0%D1%80%D0%B5%D0%BD%D0%B8%D0%B5_%D0%A1%D0%A8%D0%90&amp;action=edit&amp;redlink=1" TargetMode="External"/><Relationship Id="rId2" Type="http://schemas.openxmlformats.org/officeDocument/2006/relationships/hyperlink" Target="https://ru.wikipedia.org/w/index.php?title=%D0%A1%D1%82%D0%B0%D1%80%D0%B5%D0%BD%D0%B8%D0%B5_%D0%AE%D0%B6%D0%BD%D0%BE%D0%B9_%D0%9A%D0%BE%D1%80%D0%B5%D0%B8&amp;action=edit&amp;redlink=1" TargetMode="External"/><Relationship Id="rId1" Type="http://schemas.openxmlformats.org/officeDocument/2006/relationships/slideLayout" Target="../slideLayouts/slideLayout2.xml"/><Relationship Id="rId6" Type="http://schemas.openxmlformats.org/officeDocument/2006/relationships/hyperlink" Target="https://ru.wikipedia.org/wiki/%D0%A1%D1%82%D0%B0%D1%80%D0%B5%D0%BD%D0%B8%D0%B5_%D0%AF%D0%BF%D0%BE%D0%BD%D0%B8%D0%B8" TargetMode="External"/><Relationship Id="rId5" Type="http://schemas.openxmlformats.org/officeDocument/2006/relationships/hyperlink" Target="https://en.wikipedia.org/wiki/Aging_of_China" TargetMode="External"/><Relationship Id="rId10" Type="http://schemas.openxmlformats.org/officeDocument/2006/relationships/hyperlink" Target="https://ru.wikipedia.org/wiki/%D0%A1%D1%82%D0%B0%D1%80%D0%B5%D0%BD%D0%B8%D0%B5_%D0%95%D0%B2%D1%80%D0%BE%D0%BF%D1%8B" TargetMode="External"/><Relationship Id="rId4" Type="http://schemas.openxmlformats.org/officeDocument/2006/relationships/hyperlink" Target="https://ru.wikipedia.org/w/index.php?title=%D0%A1%D1%82%D0%B0%D1%80%D0%B5%D0%BD%D0%B8%D0%B5_%D0%9A%D0%B8%D1%82%D0%B0%D1%8F&amp;action=edit&amp;redlink=1" TargetMode="External"/><Relationship Id="rId9" Type="http://schemas.openxmlformats.org/officeDocument/2006/relationships/hyperlink" Target="https://ru.wikipedia.org/wiki/%D0%94%D0%B5%D0%BC%D0%BE%D0%B3%D1%80%D0%B0%D1%84%D0%B8%D1%87%D0%B5%D1%81%D0%BA%D0%B8%D0%B9_%D0%BA%D1%80%D0%B8%D0%B7%D0%B8%D1%81_%D0%B2_%D0%A0%D0%BE%D1%81%D1%81%D0%B8%D0%B9%D1%81%D0%BA%D0%BE%D0%B9_%D0%A4%D0%B5%D0%B4%D0%B5%D1%80%D0%B0%D1%86%D0%B8%D0%B8"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0338" y="300788"/>
            <a:ext cx="8072508" cy="1371601"/>
          </a:xfrm>
        </p:spPr>
        <p:txBody>
          <a:bodyPr>
            <a:normAutofit fontScale="90000"/>
          </a:bodyPr>
          <a:lstStyle/>
          <a:p>
            <a:pPr indent="450215"/>
            <a:r>
              <a:rPr lang="ru-RU"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«Национальный исследовательский Нижегородский государственный  университет</a:t>
            </a:r>
            <a:r>
              <a:rPr 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им. Н.И. Лобачевского»</a:t>
            </a:r>
            <a:r>
              <a:rPr 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Российское общество социологов</a:t>
            </a:r>
            <a:r>
              <a:rPr 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Международная научно-практическая  конференция</a:t>
            </a:r>
            <a:br>
              <a:rPr lang="ru-RU"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«СЕМЬЯ И РАБОТА»</a:t>
            </a:r>
            <a:br>
              <a:rPr lang="ru-RU"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endParaRPr lang="ru-RU" sz="1800" dirty="0">
              <a:solidFill>
                <a:schemeClr val="tx1"/>
              </a:solidFill>
            </a:endParaRPr>
          </a:p>
        </p:txBody>
      </p:sp>
      <p:pic>
        <p:nvPicPr>
          <p:cNvPr id="4" name="Picture 4" descr="https://sun9-26.userapi.com/impg/mXgPRynJXzEd5-HJSQssBw3yo_z2gG210iY4Ng/ULoKgygYIGU.jpg?size=965x574&amp;quality=96&amp;sign=53da278507e0ba2d6a26f6e83019511a&amp;type=album"/>
          <p:cNvPicPr>
            <a:picLocks noChangeAspect="1" noChangeArrowheads="1"/>
          </p:cNvPicPr>
          <p:nvPr/>
        </p:nvPicPr>
        <p:blipFill>
          <a:blip r:embed="rId2" cstate="print"/>
          <a:srcRect/>
          <a:stretch>
            <a:fillRect/>
          </a:stretch>
        </p:blipFill>
        <p:spPr bwMode="auto">
          <a:xfrm>
            <a:off x="716360" y="3276601"/>
            <a:ext cx="3766578" cy="2286000"/>
          </a:xfrm>
          <a:prstGeom prst="rect">
            <a:avLst/>
          </a:prstGeom>
          <a:noFill/>
        </p:spPr>
      </p:pic>
      <p:sp>
        <p:nvSpPr>
          <p:cNvPr id="6" name="Прямоугольник 5"/>
          <p:cNvSpPr/>
          <p:nvPr/>
        </p:nvSpPr>
        <p:spPr>
          <a:xfrm>
            <a:off x="209550" y="5581649"/>
            <a:ext cx="9696450" cy="1154162"/>
          </a:xfrm>
          <a:prstGeom prst="rect">
            <a:avLst/>
          </a:prstGeom>
        </p:spPr>
        <p:txBody>
          <a:bodyPr wrap="square">
            <a:spAutoFit/>
          </a:bodyPr>
          <a:lstStyle/>
          <a:p>
            <a:pPr lvl="0">
              <a:buClr>
                <a:schemeClr val="accent1"/>
              </a:buClr>
              <a:buSzPct val="80000"/>
              <a:defRPr/>
            </a:pPr>
            <a:r>
              <a:rPr lang="ru-RU" sz="2000" spc="-100" dirty="0" smtClean="0">
                <a:solidFill>
                  <a:sysClr val="windowText" lastClr="000000"/>
                </a:solidFill>
                <a:latin typeface="Times New Roman" pitchFamily="18" charset="0"/>
                <a:cs typeface="Times New Roman" pitchFamily="18" charset="0"/>
              </a:rPr>
              <a:t> В. В. КИРИЕНКО, доктор социологических наук, профессор, </a:t>
            </a:r>
          </a:p>
          <a:p>
            <a:pPr lvl="0">
              <a:buClr>
                <a:schemeClr val="accent1"/>
              </a:buClr>
              <a:buSzPct val="80000"/>
              <a:defRPr/>
            </a:pPr>
            <a:r>
              <a:rPr lang="ru-RU" sz="2000" spc="-100" dirty="0" smtClean="0">
                <a:solidFill>
                  <a:sysClr val="windowText" lastClr="000000"/>
                </a:solidFill>
                <a:latin typeface="Times New Roman" pitchFamily="18" charset="0"/>
                <a:cs typeface="Times New Roman" pitchFamily="18" charset="0"/>
              </a:rPr>
              <a:t>руководитель социологической лаборатории</a:t>
            </a:r>
          </a:p>
          <a:p>
            <a:pPr lvl="0">
              <a:buClr>
                <a:schemeClr val="accent1"/>
              </a:buClr>
              <a:buSzPct val="80000"/>
              <a:defRPr/>
            </a:pPr>
            <a:r>
              <a:rPr lang="ru-RU" sz="2000" spc="-100" dirty="0" smtClean="0">
                <a:solidFill>
                  <a:sysClr val="windowText" lastClr="000000"/>
                </a:solidFill>
                <a:latin typeface="Times New Roman" pitchFamily="18" charset="0"/>
                <a:cs typeface="Times New Roman" pitchFamily="18" charset="0"/>
              </a:rPr>
              <a:t> Гомельского государственного университета имени П.О. Сухого (г. Гомель, Беларусь)</a:t>
            </a:r>
          </a:p>
          <a:p>
            <a:pPr lvl="0" algn="r">
              <a:buClr>
                <a:schemeClr val="accent1"/>
              </a:buClr>
              <a:buSzPct val="80000"/>
              <a:defRPr/>
            </a:pPr>
            <a:r>
              <a:rPr lang="ru-RU" sz="900" b="1" dirty="0" smtClean="0">
                <a:solidFill>
                  <a:schemeClr val="tx1">
                    <a:lumMod val="50000"/>
                    <a:lumOff val="50000"/>
                  </a:schemeClr>
                </a:solidFill>
                <a:latin typeface="Times New Roman" panose="02020603050405020304" pitchFamily="18" charset="0"/>
                <a:ea typeface="Calibri" panose="020F0502020204030204" pitchFamily="34" charset="0"/>
                <a:cs typeface="Times New Roman" panose="02020603050405020304" pitchFamily="18" charset="0"/>
              </a:rPr>
              <a:t>19-20 сентября 2024 </a:t>
            </a:r>
            <a:endParaRPr lang="ru-RU" sz="2000" dirty="0"/>
          </a:p>
        </p:txBody>
      </p:sp>
      <p:sp>
        <p:nvSpPr>
          <p:cNvPr id="10" name="Прямоугольник 9"/>
          <p:cNvSpPr/>
          <p:nvPr/>
        </p:nvSpPr>
        <p:spPr>
          <a:xfrm>
            <a:off x="4438650" y="1665036"/>
            <a:ext cx="5562600" cy="3637919"/>
          </a:xfrm>
          <a:prstGeom prst="rect">
            <a:avLst/>
          </a:prstGeom>
        </p:spPr>
        <p:txBody>
          <a:bodyPr wrap="square">
            <a:spAutoFit/>
          </a:bodyPr>
          <a:lstStyle/>
          <a:p>
            <a:pPr indent="450215" algn="ctr">
              <a:lnSpc>
                <a:spcPct val="120000"/>
              </a:lnSpc>
            </a:pPr>
            <a:r>
              <a:rPr lang="ru-RU" sz="3200" b="1" kern="0" dirty="0" smtClean="0">
                <a:latin typeface="Times New Roman" panose="02020603050405020304" pitchFamily="18" charset="0"/>
                <a:ea typeface="Calibri" panose="020F0502020204030204" pitchFamily="34" charset="0"/>
              </a:rPr>
              <a:t>«Семья как репродуктивная социальная</a:t>
            </a:r>
          </a:p>
          <a:p>
            <a:pPr indent="450215" algn="ctr">
              <a:lnSpc>
                <a:spcPct val="120000"/>
              </a:lnSpc>
            </a:pPr>
            <a:r>
              <a:rPr lang="ru-RU" sz="3200" b="1" kern="0" dirty="0" smtClean="0">
                <a:latin typeface="Times New Roman" panose="02020603050405020304" pitchFamily="18" charset="0"/>
                <a:ea typeface="Calibri" panose="020F0502020204030204" pitchFamily="34" charset="0"/>
              </a:rPr>
              <a:t> организация в современном обществе. Состояние и проблемы реализации»</a:t>
            </a:r>
            <a:endParaRPr lang="ru-RU" sz="1400" dirty="0"/>
          </a:p>
        </p:txBody>
      </p:sp>
      <p:pic>
        <p:nvPicPr>
          <p:cNvPr id="25604" name="Picture 4" descr="Picture background"/>
          <p:cNvPicPr>
            <a:picLocks noChangeAspect="1" noChangeArrowheads="1"/>
          </p:cNvPicPr>
          <p:nvPr/>
        </p:nvPicPr>
        <p:blipFill>
          <a:blip r:embed="rId3" cstate="print"/>
          <a:srcRect/>
          <a:stretch>
            <a:fillRect/>
          </a:stretch>
        </p:blipFill>
        <p:spPr bwMode="auto">
          <a:xfrm>
            <a:off x="223188" y="495300"/>
            <a:ext cx="3291537" cy="2670847"/>
          </a:xfrm>
          <a:prstGeom prst="rect">
            <a:avLst/>
          </a:prstGeom>
          <a:noFill/>
        </p:spPr>
      </p:pic>
    </p:spTree>
    <p:extLst>
      <p:ext uri="{BB962C8B-B14F-4D97-AF65-F5344CB8AC3E}">
        <p14:creationId xmlns:p14="http://schemas.microsoft.com/office/powerpoint/2010/main" xmlns="" val="2234423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Объект 4">
            <a:extLst>
              <a:ext uri="{FF2B5EF4-FFF2-40B4-BE49-F238E27FC236}">
                <a16:creationId xmlns:a16="http://schemas.microsoft.com/office/drawing/2014/main" xmlns="" id="{FBA6E838-DD85-A085-7349-E15703A7115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352" y="637674"/>
            <a:ext cx="9917416" cy="5539289"/>
          </a:xfrm>
          <a:prstGeom prst="rect">
            <a:avLst/>
          </a:prstGeom>
        </p:spPr>
      </p:pic>
    </p:spTree>
    <p:extLst>
      <p:ext uri="{BB962C8B-B14F-4D97-AF65-F5344CB8AC3E}">
        <p14:creationId xmlns:p14="http://schemas.microsoft.com/office/powerpoint/2010/main" xmlns="" val="34800927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914401" y="721894"/>
            <a:ext cx="8604738" cy="4893647"/>
          </a:xfrm>
          <a:prstGeom prst="rect">
            <a:avLst/>
          </a:prstGeom>
        </p:spPr>
        <p:txBody>
          <a:bodyPr wrap="square">
            <a:spAutoFit/>
          </a:bodyPr>
          <a:lstStyle/>
          <a:p>
            <a:pPr indent="457200" algn="just"/>
            <a:r>
              <a:rPr lang="ru-RU" sz="2400" b="1" dirty="0">
                <a:latin typeface="Times New Roman" pitchFamily="18" charset="0"/>
                <a:cs typeface="Times New Roman" pitchFamily="18" charset="0"/>
              </a:rPr>
              <a:t>Дом-коммуна «Культурная революция»</a:t>
            </a:r>
            <a:r>
              <a:rPr lang="ru-RU" sz="2400" dirty="0">
                <a:latin typeface="Times New Roman" pitchFamily="18" charset="0"/>
                <a:cs typeface="Times New Roman" pitchFamily="18" charset="0"/>
              </a:rPr>
              <a:t> —</a:t>
            </a:r>
            <a:r>
              <a:rPr lang="ru-RU" dirty="0">
                <a:latin typeface="Times New Roman" pitchFamily="18" charset="0"/>
                <a:cs typeface="Times New Roman" pitchFamily="18" charset="0"/>
              </a:rPr>
              <a:t> в Нижнем Новгороде, выдающаяся постройка в стиле конструктивизма. Сооружён в 1929—1932 годах по проекту архитектора В.В. Медведева. Состоит из нескольких жилых зданий, соединенных подвесными переходами на уровне второго и пятого этажей, а также выделенных коммунальных блоков. </a:t>
            </a:r>
          </a:p>
          <a:p>
            <a:pPr indent="457200" algn="just"/>
            <a:r>
              <a:rPr lang="ru-RU" dirty="0">
                <a:latin typeface="Times New Roman" pitchFamily="18" charset="0"/>
                <a:cs typeface="Times New Roman" pitchFamily="18" charset="0"/>
              </a:rPr>
              <a:t>В основе проекта лежали популярные в 1920-е годы идеи создания нового, частично обобществленного быта. Предполагалось, что жильцы дома будут в значительной степени освобождены от типичных бытовых сложностей. С этой целью были введены в эксплуатацию ряд помещений общего пользования: столовая, душевые, библиотека, медпункт, зал для общих собраний. В любое помещение можно было попасть по специальным межкорпусным переходам, не выходя на улицу. Впервые в Нижнем Новгороде комплекс зданий был оборудован двумя лифтами. </a:t>
            </a:r>
          </a:p>
          <a:p>
            <a:pPr indent="457200" algn="just"/>
            <a:r>
              <a:rPr lang="ru-RU" dirty="0">
                <a:latin typeface="Times New Roman" pitchFamily="18" charset="0"/>
                <a:cs typeface="Times New Roman" pitchFamily="18" charset="0"/>
              </a:rPr>
              <a:t>Типологически «Культурная революция» выделяется размерами комплекса: это первая шестиэтажная постройка в городе, состоявшая из пяти объемных корпусов; а также разнообразием целевого назначения помещений: дом предусматривал реализацию практически всех бытовых и даже культурных потребностей жильцов. Ансамбль имеет статус Объекта культурного наследия регионального значения. </a:t>
            </a:r>
          </a:p>
        </p:txBody>
      </p:sp>
    </p:spTree>
    <p:extLst>
      <p:ext uri="{BB962C8B-B14F-4D97-AF65-F5344CB8AC3E}">
        <p14:creationId xmlns:p14="http://schemas.microsoft.com/office/powerpoint/2010/main" xmlns="" val="183317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Объект 4">
            <a:extLst>
              <a:ext uri="{FF2B5EF4-FFF2-40B4-BE49-F238E27FC236}">
                <a16:creationId xmlns:a16="http://schemas.microsoft.com/office/drawing/2014/main" xmlns="" id="{9CBE1B72-4FE8-735D-FC3C-CDA0CF7BA335}"/>
              </a:ext>
            </a:extLst>
          </p:cNvPr>
          <p:cNvPicPr>
            <a:picLocks noChangeAspect="1"/>
          </p:cNvPicPr>
          <p:nvPr/>
        </p:nvPicPr>
        <p:blipFill>
          <a:blip r:embed="rId2" cstate="print"/>
          <a:stretch>
            <a:fillRect/>
          </a:stretch>
        </p:blipFill>
        <p:spPr>
          <a:xfrm>
            <a:off x="1034716" y="233266"/>
            <a:ext cx="10214810" cy="6179566"/>
          </a:xfrm>
          <a:prstGeom prst="rect">
            <a:avLst/>
          </a:prstGeom>
        </p:spPr>
      </p:pic>
    </p:spTree>
    <p:extLst>
      <p:ext uri="{BB962C8B-B14F-4D97-AF65-F5344CB8AC3E}">
        <p14:creationId xmlns:p14="http://schemas.microsoft.com/office/powerpoint/2010/main" xmlns="" val="529975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1208170" y="730599"/>
            <a:ext cx="8923011" cy="1323439"/>
          </a:xfrm>
          <a:prstGeom prst="rect">
            <a:avLst/>
          </a:prstGeom>
        </p:spPr>
        <p:txBody>
          <a:bodyPr wrap="square">
            <a:spAutoFit/>
          </a:bodyPr>
          <a:lstStyle/>
          <a:p>
            <a:pPr algn="ctr"/>
            <a:r>
              <a:rPr lang="ru-RU" sz="3200" b="1" i="1" dirty="0">
                <a:latin typeface="Times New Roman" pitchFamily="18" charset="0"/>
                <a:cs typeface="Times New Roman" pitchFamily="18" charset="0"/>
              </a:rPr>
              <a:t>Дом имени парижской Коммуны в Гомеле, </a:t>
            </a:r>
            <a:r>
              <a:rPr lang="ru-RU" sz="3200" dirty="0">
                <a:latin typeface="Times New Roman" pitchFamily="18" charset="0"/>
                <a:cs typeface="Times New Roman" pitchFamily="18" charset="0"/>
              </a:rPr>
              <a:t> </a:t>
            </a:r>
          </a:p>
          <a:p>
            <a:pPr algn="ctr"/>
            <a:r>
              <a:rPr lang="ru-RU" sz="2400" i="1" dirty="0">
                <a:latin typeface="Times New Roman" pitchFamily="18" charset="0"/>
                <a:cs typeface="Times New Roman" pitchFamily="18" charset="0"/>
              </a:rPr>
              <a:t>проспект Ленина, 51</a:t>
            </a:r>
            <a:r>
              <a:rPr lang="ru-RU" sz="2400" dirty="0">
                <a:latin typeface="Times New Roman" pitchFamily="18" charset="0"/>
                <a:cs typeface="Times New Roman" pitchFamily="18" charset="0"/>
              </a:rPr>
              <a:t>. </a:t>
            </a:r>
          </a:p>
          <a:p>
            <a:pPr algn="ctr"/>
            <a:endParaRPr lang="ru-RU" sz="2400" b="1" i="1" dirty="0">
              <a:latin typeface="Times New Roman" pitchFamily="18" charset="0"/>
              <a:cs typeface="Times New Roman" pitchFamily="18" charset="0"/>
            </a:endParaRPr>
          </a:p>
        </p:txBody>
      </p:sp>
      <p:sp>
        <p:nvSpPr>
          <p:cNvPr id="3" name="Прямоугольник 2"/>
          <p:cNvSpPr/>
          <p:nvPr/>
        </p:nvSpPr>
        <p:spPr>
          <a:xfrm>
            <a:off x="1817566" y="1561595"/>
            <a:ext cx="7766538" cy="1600438"/>
          </a:xfrm>
          <a:prstGeom prst="rect">
            <a:avLst/>
          </a:prstGeom>
        </p:spPr>
        <p:txBody>
          <a:bodyPr wrap="square">
            <a:spAutoFit/>
          </a:bodyPr>
          <a:lstStyle/>
          <a:p>
            <a:pPr indent="457200" algn="just"/>
            <a:endParaRPr lang="ru-RU" dirty="0">
              <a:latin typeface="Times New Roman" pitchFamily="18" charset="0"/>
              <a:cs typeface="Times New Roman" pitchFamily="18" charset="0"/>
            </a:endParaRPr>
          </a:p>
          <a:p>
            <a:pPr indent="457200" algn="just"/>
            <a:r>
              <a:rPr lang="ru-RU" sz="2000" dirty="0">
                <a:latin typeface="Times New Roman" pitchFamily="18" charset="0"/>
                <a:cs typeface="Times New Roman" pitchFamily="18" charset="0"/>
              </a:rPr>
              <a:t>Памятник архитектуры советского периода Дом-комплекс с  помещениями общественно-бытового обслуживания.  </a:t>
            </a:r>
          </a:p>
          <a:p>
            <a:pPr indent="457200" algn="just"/>
            <a:r>
              <a:rPr lang="ru-RU" sz="2000" dirty="0">
                <a:latin typeface="Times New Roman" pitchFamily="18" charset="0"/>
                <a:cs typeface="Times New Roman" pitchFamily="18" charset="0"/>
              </a:rPr>
              <a:t>Выполнен из кирпича в форме вытянутой буквы П, по длине занимает целый квартал.</a:t>
            </a:r>
          </a:p>
        </p:txBody>
      </p:sp>
      <p:sp>
        <p:nvSpPr>
          <p:cNvPr id="6" name="TextBox 5">
            <a:extLst>
              <a:ext uri="{FF2B5EF4-FFF2-40B4-BE49-F238E27FC236}">
                <a16:creationId xmlns:a16="http://schemas.microsoft.com/office/drawing/2014/main" xmlns="" id="{655CB3D6-B285-00A7-21EF-47FE328D7334}"/>
              </a:ext>
            </a:extLst>
          </p:cNvPr>
          <p:cNvSpPr txBox="1"/>
          <p:nvPr/>
        </p:nvSpPr>
        <p:spPr>
          <a:xfrm>
            <a:off x="1817566" y="3162033"/>
            <a:ext cx="7766538" cy="3139321"/>
          </a:xfrm>
          <a:prstGeom prst="rect">
            <a:avLst/>
          </a:prstGeom>
          <a:noFill/>
        </p:spPr>
        <p:txBody>
          <a:bodyPr wrap="square">
            <a:spAutoFit/>
          </a:bodyPr>
          <a:lstStyle/>
          <a:p>
            <a:pPr indent="457200" algn="just"/>
            <a:r>
              <a:rPr lang="ru-RU" sz="1800" dirty="0">
                <a:latin typeface="Times New Roman" pitchFamily="18" charset="0"/>
                <a:cs typeface="Times New Roman" pitchFamily="18" charset="0"/>
              </a:rPr>
              <a:t>Построен в 1929–1931 годах по проекту архитектора Станислава </a:t>
            </a:r>
            <a:r>
              <a:rPr lang="ru-RU" sz="1800" dirty="0" err="1">
                <a:latin typeface="Times New Roman" pitchFamily="18" charset="0"/>
                <a:cs typeface="Times New Roman" pitchFamily="18" charset="0"/>
              </a:rPr>
              <a:t>Шабуневского</a:t>
            </a:r>
            <a:r>
              <a:rPr lang="ru-RU" sz="1800" dirty="0">
                <a:latin typeface="Times New Roman" pitchFamily="18" charset="0"/>
                <a:cs typeface="Times New Roman" pitchFamily="18" charset="0"/>
              </a:rPr>
              <a:t> как жилой дом для рабочих паровозовагоноремонтного завода. Был самым высотным, с лифтом в довоенном Гомеле.  Дома такого типа в 1928–1929 годах появились во многих городах СССР.  Кроме Гомеля, в Беларуси такой дом в 1930–1935 годах были  построены  в Витебске и Бобруйске. Жилые комнаты были соединены попарно или по 3 в одну квартиру. На каждом этаже предусматривались комнаты отдыха, общие кухни, санузлы</a:t>
            </a:r>
          </a:p>
          <a:p>
            <a:pPr indent="457200" algn="just"/>
            <a:r>
              <a:rPr lang="ru-RU" sz="1800" dirty="0">
                <a:latin typeface="Times New Roman" pitchFamily="18" charset="0"/>
                <a:cs typeface="Times New Roman" pitchFamily="18" charset="0"/>
              </a:rPr>
              <a:t>Первый этаж  предназначался для общих помещений жителей всего дома: вестибюль, столовая, библиотека, комнаты для кружков, детский  сад и т. д.).</a:t>
            </a:r>
          </a:p>
        </p:txBody>
      </p:sp>
    </p:spTree>
    <p:extLst>
      <p:ext uri="{BB962C8B-B14F-4D97-AF65-F5344CB8AC3E}">
        <p14:creationId xmlns:p14="http://schemas.microsoft.com/office/powerpoint/2010/main" xmlns="" val="2366410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7"/>
          <p:cNvSpPr txBox="1">
            <a:spLocks/>
          </p:cNvSpPr>
          <p:nvPr/>
        </p:nvSpPr>
        <p:spPr>
          <a:xfrm>
            <a:off x="3287688" y="167654"/>
            <a:ext cx="7164288" cy="885082"/>
          </a:xfrm>
          <a:prstGeom prst="rect">
            <a:avLst/>
          </a:prstGeom>
          <a:effectLst/>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800" dirty="0">
                <a:effectLst/>
              </a:rPr>
              <a:t>О каких формах государственной поддержки семьи Вы осведомлены?</a:t>
            </a:r>
            <a:endParaRPr lang="ru-RU" sz="2800" dirty="0"/>
          </a:p>
        </p:txBody>
      </p:sp>
      <p:pic>
        <p:nvPicPr>
          <p:cNvPr id="4" name="Picture 12" descr="Гомельский государственный технический университет имени П.О.Сухог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5520" y="116633"/>
            <a:ext cx="1489818" cy="108011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Диаграмма 4"/>
          <p:cNvGraphicFramePr/>
          <p:nvPr/>
        </p:nvGraphicFramePr>
        <p:xfrm>
          <a:off x="894523" y="1053353"/>
          <a:ext cx="8776251" cy="5688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79513238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7"/>
          <p:cNvSpPr txBox="1">
            <a:spLocks/>
          </p:cNvSpPr>
          <p:nvPr/>
        </p:nvSpPr>
        <p:spPr>
          <a:xfrm>
            <a:off x="2911641" y="167654"/>
            <a:ext cx="7904747" cy="1673178"/>
          </a:xfrm>
          <a:prstGeom prst="rect">
            <a:avLst/>
          </a:prstGeom>
          <a:effectLst/>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Считаете ли Вы  оправданным предоставление 3-х летнего оплачиваемого отпуска по уходу за ребенком?</a:t>
            </a:r>
          </a:p>
        </p:txBody>
      </p:sp>
      <p:pic>
        <p:nvPicPr>
          <p:cNvPr id="4" name="Picture 12" descr="Гомельский государственный технический университет имени П.О.Сухог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962" y="405391"/>
            <a:ext cx="1489818" cy="108011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Диаграмма 4"/>
          <p:cNvGraphicFramePr>
            <a:graphicFrameLocks/>
          </p:cNvGraphicFramePr>
          <p:nvPr>
            <p:extLst>
              <p:ext uri="{D42A27DB-BD31-4B8C-83A1-F6EECF244321}">
                <p14:modId xmlns:p14="http://schemas.microsoft.com/office/powerpoint/2010/main" xmlns="" val="4177184542"/>
              </p:ext>
            </p:extLst>
          </p:nvPr>
        </p:nvGraphicFramePr>
        <p:xfrm>
          <a:off x="998621" y="1985211"/>
          <a:ext cx="10323095" cy="45840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10214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7"/>
          <p:cNvSpPr txBox="1">
            <a:spLocks/>
          </p:cNvSpPr>
          <p:nvPr/>
        </p:nvSpPr>
        <p:spPr>
          <a:xfrm>
            <a:off x="3287688" y="167654"/>
            <a:ext cx="7164288" cy="885082"/>
          </a:xfrm>
          <a:prstGeom prst="rect">
            <a:avLst/>
          </a:prstGeom>
          <a:effectLst/>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800" dirty="0">
                <a:effectLst/>
              </a:rPr>
              <a:t>Причины, препятствующие созданию семей</a:t>
            </a:r>
            <a:endParaRPr lang="ru-RU" sz="2800" dirty="0"/>
          </a:p>
        </p:txBody>
      </p:sp>
      <p:pic>
        <p:nvPicPr>
          <p:cNvPr id="4" name="Picture 12" descr="Гомельский государственный технический университет имени П.О.Сухог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5520" y="116633"/>
            <a:ext cx="1489818" cy="108011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Диаграмма 4"/>
          <p:cNvGraphicFramePr>
            <a:graphicFrameLocks/>
          </p:cNvGraphicFramePr>
          <p:nvPr/>
        </p:nvGraphicFramePr>
        <p:xfrm>
          <a:off x="834888" y="1124745"/>
          <a:ext cx="8865704" cy="55446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92315033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7"/>
          <p:cNvSpPr txBox="1">
            <a:spLocks/>
          </p:cNvSpPr>
          <p:nvPr/>
        </p:nvSpPr>
        <p:spPr>
          <a:xfrm>
            <a:off x="3359696" y="167654"/>
            <a:ext cx="7092280" cy="1029098"/>
          </a:xfrm>
          <a:prstGeom prst="rect">
            <a:avLst/>
          </a:prstGeom>
          <a:effectLst/>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800" dirty="0">
                <a:effectLst/>
              </a:rPr>
              <a:t>Какой уровень жизни обеспечивают доходы Вашей семьи?</a:t>
            </a:r>
            <a:br>
              <a:rPr lang="ru-RU" sz="2800" dirty="0">
                <a:effectLst/>
              </a:rPr>
            </a:br>
            <a:endParaRPr lang="ru-RU" sz="2800" dirty="0"/>
          </a:p>
        </p:txBody>
      </p:sp>
      <p:pic>
        <p:nvPicPr>
          <p:cNvPr id="6" name="Picture 12" descr="Гомельский государственный технический университет имени П.О.Сухог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5520" y="116633"/>
            <a:ext cx="1489818" cy="108011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Диаграмма 6"/>
          <p:cNvGraphicFramePr>
            <a:graphicFrameLocks/>
          </p:cNvGraphicFramePr>
          <p:nvPr/>
        </p:nvGraphicFramePr>
        <p:xfrm>
          <a:off x="695740" y="1196752"/>
          <a:ext cx="8706677" cy="5472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18464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7"/>
          <p:cNvSpPr txBox="1">
            <a:spLocks/>
          </p:cNvSpPr>
          <p:nvPr/>
        </p:nvSpPr>
        <p:spPr>
          <a:xfrm>
            <a:off x="3287688" y="167654"/>
            <a:ext cx="7164288" cy="885082"/>
          </a:xfrm>
          <a:prstGeom prst="rect">
            <a:avLst/>
          </a:prstGeom>
          <a:effectLst/>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dirty="0">
                <a:effectLst/>
              </a:rPr>
              <a:t>Что Вы и /или члены Вашей семьи в настоящее время предпринимаете для того,  чтобы улучшить материальное положение?</a:t>
            </a:r>
            <a:endParaRPr lang="ru-RU" sz="2400" dirty="0"/>
          </a:p>
        </p:txBody>
      </p:sp>
      <p:pic>
        <p:nvPicPr>
          <p:cNvPr id="4" name="Picture 12" descr="Гомельский государственный технический университет имени П.О.Сухог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5520" y="116633"/>
            <a:ext cx="1489818" cy="108011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Диаграмма 4"/>
          <p:cNvGraphicFramePr>
            <a:graphicFrameLocks/>
          </p:cNvGraphicFramePr>
          <p:nvPr/>
        </p:nvGraphicFramePr>
        <p:xfrm>
          <a:off x="1703512" y="1196752"/>
          <a:ext cx="8856984" cy="5544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5185857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7"/>
          <p:cNvSpPr txBox="1">
            <a:spLocks/>
          </p:cNvSpPr>
          <p:nvPr/>
        </p:nvSpPr>
        <p:spPr>
          <a:xfrm>
            <a:off x="2695075" y="167654"/>
            <a:ext cx="8518358" cy="1480672"/>
          </a:xfrm>
          <a:prstGeom prst="rect">
            <a:avLst/>
          </a:prstGeom>
          <a:effectLst/>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Укажите, пожалуйста, какую степень комфортности Вы ощущаете в перечисленных сферах своей жизни</a:t>
            </a:r>
          </a:p>
        </p:txBody>
      </p:sp>
      <p:pic>
        <p:nvPicPr>
          <p:cNvPr id="4" name="Picture 12" descr="Гомельский государственный технический университет имени П.О.Сухог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5183" y="345233"/>
            <a:ext cx="1489818" cy="108011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Диаграмма 4"/>
          <p:cNvGraphicFramePr>
            <a:graphicFrameLocks/>
          </p:cNvGraphicFramePr>
          <p:nvPr>
            <p:extLst>
              <p:ext uri="{D42A27DB-BD31-4B8C-83A1-F6EECF244321}">
                <p14:modId xmlns:p14="http://schemas.microsoft.com/office/powerpoint/2010/main" xmlns="" val="4131366410"/>
              </p:ext>
            </p:extLst>
          </p:nvPr>
        </p:nvGraphicFramePr>
        <p:xfrm>
          <a:off x="885183" y="1756611"/>
          <a:ext cx="10665133" cy="46967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2141502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8029" y="111326"/>
            <a:ext cx="10575757" cy="954107"/>
          </a:xfrm>
          <a:prstGeom prst="rect">
            <a:avLst/>
          </a:prstGeom>
        </p:spPr>
        <p:txBody>
          <a:bodyPr wrap="square">
            <a:spAutoFit/>
          </a:bodyPr>
          <a:lstStyle/>
          <a:p>
            <a:pPr algn="ctr"/>
            <a:r>
              <a:rPr lang="ru-RU" sz="2800" b="1" i="1" dirty="0">
                <a:effectLst>
                  <a:outerShdw blurRad="38100" dist="38100" dir="2700000" algn="tl">
                    <a:srgbClr val="000000">
                      <a:alpha val="43137"/>
                    </a:srgbClr>
                  </a:outerShdw>
                </a:effectLst>
                <a:latin typeface="Times New Roman" pitchFamily="18" charset="0"/>
                <a:cs typeface="Times New Roman" pitchFamily="18" charset="0"/>
              </a:rPr>
              <a:t>Демографическая ситуация в</a:t>
            </a:r>
          </a:p>
          <a:p>
            <a:pPr algn="ctr"/>
            <a:r>
              <a:rPr lang="ru-RU" sz="2800" b="1" i="1" dirty="0">
                <a:effectLst>
                  <a:outerShdw blurRad="38100" dist="38100" dir="2700000" algn="tl">
                    <a:srgbClr val="000000">
                      <a:alpha val="43137"/>
                    </a:srgbClr>
                  </a:outerShdw>
                </a:effectLst>
                <a:latin typeface="Times New Roman" pitchFamily="18" charset="0"/>
                <a:cs typeface="Times New Roman" pitchFamily="18" charset="0"/>
              </a:rPr>
              <a:t> Республике Беларусь</a:t>
            </a:r>
            <a:endParaRPr lang="ru-RU" sz="2800" dirty="0">
              <a:effectLst>
                <a:outerShdw blurRad="38100" dist="38100" dir="2700000" algn="tl">
                  <a:srgbClr val="000000">
                    <a:alpha val="43137"/>
                  </a:srgbClr>
                </a:outerShdw>
              </a:effectLst>
            </a:endParaRPr>
          </a:p>
        </p:txBody>
      </p:sp>
      <p:graphicFrame>
        <p:nvGraphicFramePr>
          <p:cNvPr id="3" name="Таблица 2"/>
          <p:cNvGraphicFramePr>
            <a:graphicFrameLocks noGrp="1"/>
          </p:cNvGraphicFramePr>
          <p:nvPr/>
        </p:nvGraphicFramePr>
        <p:xfrm>
          <a:off x="1129628" y="1065433"/>
          <a:ext cx="10474158" cy="5026736"/>
        </p:xfrm>
        <a:graphic>
          <a:graphicData uri="http://schemas.openxmlformats.org/drawingml/2006/table">
            <a:tbl>
              <a:tblPr firstRow="1" bandRow="1">
                <a:tableStyleId>{5C22544A-7EE6-4342-B048-85BDC9FD1C3A}</a:tableStyleId>
              </a:tblPr>
              <a:tblGrid>
                <a:gridCol w="1989001">
                  <a:extLst>
                    <a:ext uri="{9D8B030D-6E8A-4147-A177-3AD203B41FA5}">
                      <a16:colId xmlns:a16="http://schemas.microsoft.com/office/drawing/2014/main" xmlns="" val="20000"/>
                    </a:ext>
                  </a:extLst>
                </a:gridCol>
                <a:gridCol w="915665">
                  <a:extLst>
                    <a:ext uri="{9D8B030D-6E8A-4147-A177-3AD203B41FA5}">
                      <a16:colId xmlns:a16="http://schemas.microsoft.com/office/drawing/2014/main" xmlns="" val="20001"/>
                    </a:ext>
                  </a:extLst>
                </a:gridCol>
                <a:gridCol w="1001126">
                  <a:extLst>
                    <a:ext uri="{9D8B030D-6E8A-4147-A177-3AD203B41FA5}">
                      <a16:colId xmlns:a16="http://schemas.microsoft.com/office/drawing/2014/main" xmlns="" val="20002"/>
                    </a:ext>
                  </a:extLst>
                </a:gridCol>
                <a:gridCol w="927874">
                  <a:extLst>
                    <a:ext uri="{9D8B030D-6E8A-4147-A177-3AD203B41FA5}">
                      <a16:colId xmlns:a16="http://schemas.microsoft.com/office/drawing/2014/main" xmlns="" val="20003"/>
                    </a:ext>
                  </a:extLst>
                </a:gridCol>
                <a:gridCol w="891247">
                  <a:extLst>
                    <a:ext uri="{9D8B030D-6E8A-4147-A177-3AD203B41FA5}">
                      <a16:colId xmlns:a16="http://schemas.microsoft.com/office/drawing/2014/main" xmlns="" val="20004"/>
                    </a:ext>
                  </a:extLst>
                </a:gridCol>
                <a:gridCol w="915665">
                  <a:extLst>
                    <a:ext uri="{9D8B030D-6E8A-4147-A177-3AD203B41FA5}">
                      <a16:colId xmlns:a16="http://schemas.microsoft.com/office/drawing/2014/main" xmlns="" val="20005"/>
                    </a:ext>
                  </a:extLst>
                </a:gridCol>
                <a:gridCol w="988918">
                  <a:extLst>
                    <a:ext uri="{9D8B030D-6E8A-4147-A177-3AD203B41FA5}">
                      <a16:colId xmlns:a16="http://schemas.microsoft.com/office/drawing/2014/main" xmlns="" val="20006"/>
                    </a:ext>
                  </a:extLst>
                </a:gridCol>
                <a:gridCol w="1001126">
                  <a:extLst>
                    <a:ext uri="{9D8B030D-6E8A-4147-A177-3AD203B41FA5}">
                      <a16:colId xmlns:a16="http://schemas.microsoft.com/office/drawing/2014/main" xmlns="" val="20007"/>
                    </a:ext>
                  </a:extLst>
                </a:gridCol>
                <a:gridCol w="952291">
                  <a:extLst>
                    <a:ext uri="{9D8B030D-6E8A-4147-A177-3AD203B41FA5}">
                      <a16:colId xmlns:a16="http://schemas.microsoft.com/office/drawing/2014/main" xmlns="" val="20008"/>
                    </a:ext>
                  </a:extLst>
                </a:gridCol>
                <a:gridCol w="891245">
                  <a:extLst>
                    <a:ext uri="{9D8B030D-6E8A-4147-A177-3AD203B41FA5}">
                      <a16:colId xmlns:a16="http://schemas.microsoft.com/office/drawing/2014/main" xmlns="" val="20009"/>
                    </a:ext>
                  </a:extLst>
                </a:gridCol>
              </a:tblGrid>
              <a:tr h="765662">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Год</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1950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1960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1970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1980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1990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2000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2010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2015</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2022</a:t>
                      </a:r>
                    </a:p>
                  </a:txBody>
                  <a:tcPr>
                    <a:solidFill>
                      <a:schemeClr val="bg2"/>
                    </a:solidFill>
                  </a:tcPr>
                </a:tc>
                <a:extLst>
                  <a:ext uri="{0D108BD9-81ED-4DB2-BD59-A6C34878D82A}">
                    <a16:rowId xmlns:a16="http://schemas.microsoft.com/office/drawing/2014/main" xmlns="" val="10000"/>
                  </a:ext>
                </a:extLst>
              </a:tr>
              <a:tr h="1431454">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Общая численность населения</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7,927</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8,337</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9,139</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9,787</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10,441</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10,281</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9,745</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9,697</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9,535</a:t>
                      </a:r>
                    </a:p>
                  </a:txBody>
                  <a:tcPr>
                    <a:solidFill>
                      <a:schemeClr val="bg2"/>
                    </a:solidFill>
                  </a:tcPr>
                </a:tc>
                <a:extLst>
                  <a:ext uri="{0D108BD9-81ED-4DB2-BD59-A6C34878D82A}">
                    <a16:rowId xmlns:a16="http://schemas.microsoft.com/office/drawing/2014/main" xmlns="" val="10001"/>
                  </a:ext>
                </a:extLst>
              </a:tr>
              <a:tr h="1764351">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Естественный прирост населения</a:t>
                      </a:r>
                    </a:p>
                    <a:p>
                      <a:pPr algn="ctr"/>
                      <a:r>
                        <a:rPr lang="ru-RU" sz="2000" dirty="0">
                          <a:solidFill>
                            <a:schemeClr val="tx1"/>
                          </a:solidFill>
                          <a:latin typeface="Times New Roman" pitchFamily="18" charset="0"/>
                          <a:cs typeface="Times New Roman" pitchFamily="18" charset="0"/>
                        </a:rPr>
                        <a:t> </a:t>
                      </a:r>
                      <a:r>
                        <a:rPr lang="ru-RU" sz="1800" dirty="0">
                          <a:solidFill>
                            <a:schemeClr val="tx1"/>
                          </a:solidFill>
                          <a:latin typeface="Times New Roman" pitchFamily="18" charset="0"/>
                          <a:cs typeface="Times New Roman" pitchFamily="18" charset="0"/>
                        </a:rPr>
                        <a:t>(тыс. человек)</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55</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140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77</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64</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31</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− 30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− 32</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− 5</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− 60</a:t>
                      </a:r>
                    </a:p>
                  </a:txBody>
                  <a:tcPr>
                    <a:solidFill>
                      <a:schemeClr val="bg2"/>
                    </a:solidFill>
                  </a:tcPr>
                </a:tc>
                <a:extLst>
                  <a:ext uri="{0D108BD9-81ED-4DB2-BD59-A6C34878D82A}">
                    <a16:rowId xmlns:a16="http://schemas.microsoft.com/office/drawing/2014/main" xmlns="" val="10002"/>
                  </a:ext>
                </a:extLst>
              </a:tr>
              <a:tr h="1065269">
                <a:tc>
                  <a:txBody>
                    <a:bodyPr/>
                    <a:lstStyle/>
                    <a:p>
                      <a:pPr algn="ctr"/>
                      <a:r>
                        <a:rPr lang="ru-RU" sz="2000" dirty="0">
                          <a:solidFill>
                            <a:schemeClr val="tx1"/>
                          </a:solidFill>
                          <a:latin typeface="Times New Roman" pitchFamily="18" charset="0"/>
                          <a:cs typeface="Times New Roman" pitchFamily="18" charset="0"/>
                        </a:rPr>
                        <a:t>Плотность населения </a:t>
                      </a:r>
                    </a:p>
                    <a:p>
                      <a:pPr algn="ctr"/>
                      <a:r>
                        <a:rPr lang="ru-RU" sz="1800" dirty="0">
                          <a:solidFill>
                            <a:schemeClr val="tx1"/>
                          </a:solidFill>
                          <a:latin typeface="Times New Roman" pitchFamily="18" charset="0"/>
                          <a:cs typeface="Times New Roman" pitchFamily="18" charset="0"/>
                        </a:rPr>
                        <a:t>(чел. на</a:t>
                      </a:r>
                      <a:r>
                        <a:rPr lang="ru-RU" sz="1800" baseline="0" dirty="0">
                          <a:solidFill>
                            <a:schemeClr val="tx1"/>
                          </a:solidFill>
                          <a:latin typeface="Times New Roman" pitchFamily="18" charset="0"/>
                          <a:cs typeface="Times New Roman" pitchFamily="18" charset="0"/>
                        </a:rPr>
                        <a:t> </a:t>
                      </a:r>
                      <a:r>
                        <a:rPr lang="ru-RU" sz="1800" dirty="0">
                          <a:solidFill>
                            <a:schemeClr val="tx1"/>
                          </a:solidFill>
                          <a:latin typeface="Times New Roman" pitchFamily="18" charset="0"/>
                          <a:cs typeface="Times New Roman" pitchFamily="18" charset="0"/>
                        </a:rPr>
                        <a:t>1 </a:t>
                      </a:r>
                      <a:r>
                        <a:rPr lang="ru-RU" sz="1800" dirty="0" err="1">
                          <a:solidFill>
                            <a:schemeClr val="tx1"/>
                          </a:solidFill>
                          <a:latin typeface="Times New Roman" pitchFamily="18" charset="0"/>
                          <a:cs typeface="Times New Roman" pitchFamily="18" charset="0"/>
                        </a:rPr>
                        <a:t>кв.км</a:t>
                      </a:r>
                      <a:r>
                        <a:rPr lang="ru-RU" sz="1800" dirty="0">
                          <a:solidFill>
                            <a:schemeClr val="tx1"/>
                          </a:solidFill>
                          <a:latin typeface="Times New Roman" pitchFamily="18" charset="0"/>
                          <a:cs typeface="Times New Roman" pitchFamily="18" charset="0"/>
                        </a:rPr>
                        <a:t>)</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39,0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41,3</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45,2</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48,4</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51,4</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50,5</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48,0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47,8</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47,0</a:t>
                      </a:r>
                    </a:p>
                  </a:txBody>
                  <a:tcPr>
                    <a:solidFill>
                      <a:schemeClr val="bg2"/>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041256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7"/>
          <p:cNvSpPr txBox="1">
            <a:spLocks/>
          </p:cNvSpPr>
          <p:nvPr/>
        </p:nvSpPr>
        <p:spPr>
          <a:xfrm>
            <a:off x="2518913" y="167654"/>
            <a:ext cx="6987397" cy="1324262"/>
          </a:xfrm>
          <a:prstGeom prst="rect">
            <a:avLst/>
          </a:prstGeom>
          <a:effectLst/>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Какие ассоциации у Вас возникают, когда Вы слышите слово «семья»?</a:t>
            </a:r>
          </a:p>
        </p:txBody>
      </p:sp>
      <p:pic>
        <p:nvPicPr>
          <p:cNvPr id="4" name="Picture 12" descr="Гомельский государственный технический университет имени П.О.Сухог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1278" y="512676"/>
            <a:ext cx="1489818" cy="108011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Диаграмма 4"/>
          <p:cNvGraphicFramePr>
            <a:graphicFrameLocks/>
          </p:cNvGraphicFramePr>
          <p:nvPr>
            <p:extLst>
              <p:ext uri="{D42A27DB-BD31-4B8C-83A1-F6EECF244321}">
                <p14:modId xmlns:p14="http://schemas.microsoft.com/office/powerpoint/2010/main" xmlns="" val="2356875914"/>
              </p:ext>
            </p:extLst>
          </p:nvPr>
        </p:nvGraphicFramePr>
        <p:xfrm>
          <a:off x="782053" y="1708484"/>
          <a:ext cx="9397117" cy="4960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8689961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7"/>
          <p:cNvSpPr txBox="1">
            <a:spLocks/>
          </p:cNvSpPr>
          <p:nvPr/>
        </p:nvSpPr>
        <p:spPr>
          <a:xfrm>
            <a:off x="2923674" y="167654"/>
            <a:ext cx="7528302" cy="1324262"/>
          </a:xfrm>
          <a:prstGeom prst="rect">
            <a:avLst/>
          </a:prstGeom>
          <a:effectLst/>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Как Вы полагаете, что является основой семейного благополучия?</a:t>
            </a:r>
          </a:p>
        </p:txBody>
      </p:sp>
      <p:pic>
        <p:nvPicPr>
          <p:cNvPr id="4" name="Picture 12" descr="Гомельский государственный технический университет имени П.О.Сухог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0488" y="167654"/>
            <a:ext cx="1489818" cy="108011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Диаграмма 4"/>
          <p:cNvGraphicFramePr>
            <a:graphicFrameLocks/>
          </p:cNvGraphicFramePr>
          <p:nvPr>
            <p:extLst>
              <p:ext uri="{D42A27DB-BD31-4B8C-83A1-F6EECF244321}">
                <p14:modId xmlns:p14="http://schemas.microsoft.com/office/powerpoint/2010/main" xmlns="" val="3737264373"/>
              </p:ext>
            </p:extLst>
          </p:nvPr>
        </p:nvGraphicFramePr>
        <p:xfrm>
          <a:off x="1155032" y="1814952"/>
          <a:ext cx="9455460" cy="4415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2188041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E035B1-EAF3-139B-F70E-F9396FF9919E}"/>
              </a:ext>
            </a:extLst>
          </p:cNvPr>
          <p:cNvSpPr>
            <a:spLocks noGrp="1"/>
          </p:cNvSpPr>
          <p:nvPr>
            <p:ph type="title"/>
          </p:nvPr>
        </p:nvSpPr>
        <p:spPr/>
        <p:txBody>
          <a:bodyPr>
            <a:noAutofit/>
          </a:bodyPr>
          <a:lstStyle/>
          <a:p>
            <a:r>
              <a:rPr kumimoji="0" lang="ru-RU"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Три слова</a:t>
            </a:r>
            <a:r>
              <a:rPr kumimoji="0" lang="ru-RU" sz="2800" b="0"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«Я тебя люблю».</a:t>
            </a:r>
            <a:br>
              <a:rPr kumimoji="0" lang="ru-RU" sz="2800" b="0"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ru-RU" sz="2800" b="0"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r>
            <a:br>
              <a:rPr kumimoji="0" lang="ru-RU" sz="2800" b="0"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endParaRPr lang="ru-RU" sz="2800" i="1" dirty="0"/>
          </a:p>
        </p:txBody>
      </p:sp>
      <p:sp>
        <p:nvSpPr>
          <p:cNvPr id="5" name="TextBox 4">
            <a:extLst>
              <a:ext uri="{FF2B5EF4-FFF2-40B4-BE49-F238E27FC236}">
                <a16:creationId xmlns:a16="http://schemas.microsoft.com/office/drawing/2014/main" xmlns="" id="{A9EEC986-86BD-1515-A2C3-CE37760BEA32}"/>
              </a:ext>
            </a:extLst>
          </p:cNvPr>
          <p:cNvSpPr txBox="1"/>
          <p:nvPr/>
        </p:nvSpPr>
        <p:spPr>
          <a:xfrm>
            <a:off x="2802294" y="1270000"/>
            <a:ext cx="6102220" cy="5139869"/>
          </a:xfrm>
          <a:prstGeom prst="rect">
            <a:avLst/>
          </a:prstGeom>
          <a:noFill/>
        </p:spPr>
        <p:txBody>
          <a:bodyPr wrap="square">
            <a:spAutoFit/>
          </a:bodyPr>
          <a:lstStyle/>
          <a:p>
            <a:r>
              <a:rPr lang="ru-RU" sz="2000" kern="0" dirty="0">
                <a:effectLst/>
                <a:latin typeface="Times New Roman" panose="02020603050405020304" pitchFamily="18" charset="0"/>
                <a:ea typeface="Times New Roman" panose="02020603050405020304" pitchFamily="18" charset="0"/>
              </a:rPr>
              <a:t>Три слова, будто три огня,</a:t>
            </a:r>
            <a:br>
              <a:rPr lang="ru-RU" sz="2000" kern="0" dirty="0">
                <a:effectLst/>
                <a:latin typeface="Times New Roman" panose="02020603050405020304" pitchFamily="18" charset="0"/>
                <a:ea typeface="Times New Roman" panose="02020603050405020304" pitchFamily="18" charset="0"/>
              </a:rPr>
            </a:br>
            <a:r>
              <a:rPr lang="ru-RU" sz="2000" kern="0" dirty="0">
                <a:effectLst/>
                <a:latin typeface="Times New Roman" panose="02020603050405020304" pitchFamily="18" charset="0"/>
                <a:ea typeface="Times New Roman" panose="02020603050405020304" pitchFamily="18" charset="0"/>
              </a:rPr>
              <a:t>Придут к тебе средь бела дня.</a:t>
            </a:r>
            <a:br>
              <a:rPr lang="ru-RU" sz="2000" kern="0" dirty="0">
                <a:effectLst/>
                <a:latin typeface="Times New Roman" panose="02020603050405020304" pitchFamily="18" charset="0"/>
                <a:ea typeface="Times New Roman" panose="02020603050405020304" pitchFamily="18" charset="0"/>
              </a:rPr>
            </a:br>
            <a:r>
              <a:rPr lang="ru-RU" sz="2000" kern="0" dirty="0">
                <a:effectLst/>
                <a:latin typeface="Times New Roman" panose="02020603050405020304" pitchFamily="18" charset="0"/>
                <a:ea typeface="Times New Roman" panose="02020603050405020304" pitchFamily="18" charset="0"/>
              </a:rPr>
              <a:t>Придут к тебе порой ночной,</a:t>
            </a:r>
            <a:br>
              <a:rPr lang="ru-RU" sz="2000" kern="0" dirty="0">
                <a:effectLst/>
                <a:latin typeface="Times New Roman" panose="02020603050405020304" pitchFamily="18" charset="0"/>
                <a:ea typeface="Times New Roman" panose="02020603050405020304" pitchFamily="18" charset="0"/>
              </a:rPr>
            </a:br>
            <a:r>
              <a:rPr lang="ru-RU" sz="2000" kern="0" dirty="0">
                <a:effectLst/>
                <a:latin typeface="Times New Roman" panose="02020603050405020304" pitchFamily="18" charset="0"/>
                <a:ea typeface="Times New Roman" panose="02020603050405020304" pitchFamily="18" charset="0"/>
              </a:rPr>
              <a:t>Огромные, как шар земной.</a:t>
            </a:r>
            <a:br>
              <a:rPr lang="ru-RU" sz="2000" kern="0" dirty="0">
                <a:effectLst/>
                <a:latin typeface="Times New Roman" panose="02020603050405020304" pitchFamily="18" charset="0"/>
                <a:ea typeface="Times New Roman" panose="02020603050405020304" pitchFamily="18" charset="0"/>
              </a:rPr>
            </a:br>
            <a:r>
              <a:rPr lang="ru-RU" sz="2000" kern="0" dirty="0">
                <a:effectLst/>
                <a:latin typeface="Times New Roman" panose="02020603050405020304" pitchFamily="18" charset="0"/>
                <a:ea typeface="Times New Roman" panose="02020603050405020304" pitchFamily="18" charset="0"/>
              </a:rPr>
              <a:t>Как будто парус – кораблю</a:t>
            </a:r>
            <a:br>
              <a:rPr lang="ru-RU" sz="2000" kern="0" dirty="0">
                <a:effectLst/>
                <a:latin typeface="Times New Roman" panose="02020603050405020304" pitchFamily="18" charset="0"/>
                <a:ea typeface="Times New Roman" panose="02020603050405020304" pitchFamily="18" charset="0"/>
              </a:rPr>
            </a:br>
            <a:r>
              <a:rPr lang="ru-RU" sz="2000" kern="0" dirty="0">
                <a:effectLst/>
                <a:latin typeface="Times New Roman" panose="02020603050405020304" pitchFamily="18" charset="0"/>
                <a:ea typeface="Times New Roman" panose="02020603050405020304" pitchFamily="18" charset="0"/>
              </a:rPr>
              <a:t>Три слова: «Я тебя люблю».</a:t>
            </a:r>
            <a:br>
              <a:rPr lang="ru-RU" sz="2000" kern="0" dirty="0">
                <a:effectLst/>
                <a:latin typeface="Times New Roman" panose="02020603050405020304" pitchFamily="18" charset="0"/>
                <a:ea typeface="Times New Roman" panose="02020603050405020304" pitchFamily="18" charset="0"/>
              </a:rPr>
            </a:br>
            <a:r>
              <a:rPr lang="ru-RU" sz="2000" kern="0" dirty="0">
                <a:effectLst/>
                <a:latin typeface="Times New Roman" panose="02020603050405020304" pitchFamily="18" charset="0"/>
                <a:ea typeface="Times New Roman" panose="02020603050405020304" pitchFamily="18" charset="0"/>
              </a:rPr>
              <a:t>Какие старые слова,</a:t>
            </a:r>
            <a:br>
              <a:rPr lang="ru-RU" sz="2000" kern="0" dirty="0">
                <a:effectLst/>
                <a:latin typeface="Times New Roman" panose="02020603050405020304" pitchFamily="18" charset="0"/>
                <a:ea typeface="Times New Roman" panose="02020603050405020304" pitchFamily="18" charset="0"/>
              </a:rPr>
            </a:br>
            <a:r>
              <a:rPr lang="ru-RU" sz="2000" kern="0" dirty="0">
                <a:effectLst/>
                <a:latin typeface="Times New Roman" panose="02020603050405020304" pitchFamily="18" charset="0"/>
                <a:ea typeface="Times New Roman" panose="02020603050405020304" pitchFamily="18" charset="0"/>
              </a:rPr>
              <a:t>А как кружится голова,</a:t>
            </a:r>
            <a:br>
              <a:rPr lang="ru-RU" sz="2000" kern="0" dirty="0">
                <a:effectLst/>
                <a:latin typeface="Times New Roman" panose="02020603050405020304" pitchFamily="18" charset="0"/>
                <a:ea typeface="Times New Roman" panose="02020603050405020304" pitchFamily="18" charset="0"/>
              </a:rPr>
            </a:br>
            <a:r>
              <a:rPr lang="ru-RU" sz="2000" kern="0" dirty="0">
                <a:effectLst/>
                <a:latin typeface="Times New Roman" panose="02020603050405020304" pitchFamily="18" charset="0"/>
                <a:ea typeface="Times New Roman" panose="02020603050405020304" pitchFamily="18" charset="0"/>
              </a:rPr>
              <a:t>А как кружится голова…</a:t>
            </a:r>
          </a:p>
          <a:p>
            <a:endParaRPr lang="ru-RU" sz="2000" kern="0" dirty="0">
              <a:effectLst/>
              <a:latin typeface="Times New Roman" panose="02020603050405020304" pitchFamily="18" charset="0"/>
              <a:ea typeface="Times New Roman" panose="02020603050405020304" pitchFamily="18" charset="0"/>
            </a:endParaRPr>
          </a:p>
          <a:p>
            <a:r>
              <a:rPr lang="ru-RU" sz="2000" b="1" dirty="0">
                <a:effectLst/>
                <a:latin typeface="Calibri" panose="020F0502020204030204" pitchFamily="34" charset="0"/>
                <a:ea typeface="Calibri" panose="020F0502020204030204" pitchFamily="34" charset="0"/>
                <a:cs typeface="Times New Roman" panose="02020603050405020304" pitchFamily="18" charset="0"/>
              </a:rPr>
              <a:t>Старые</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r>
              <a:rPr lang="ru-RU" sz="2000" b="1" dirty="0">
                <a:effectLst/>
                <a:latin typeface="Calibri" panose="020F0502020204030204" pitchFamily="34" charset="0"/>
                <a:ea typeface="Calibri" panose="020F0502020204030204" pitchFamily="34" charset="0"/>
                <a:cs typeface="Times New Roman" panose="02020603050405020304" pitchFamily="18" charset="0"/>
              </a:rPr>
              <a:t>слова</a:t>
            </a:r>
            <a:endParaRPr lang="ru-RU" sz="2000" kern="0" dirty="0">
              <a:effectLst/>
              <a:latin typeface="Times New Roman" panose="02020603050405020304" pitchFamily="18" charset="0"/>
              <a:ea typeface="Times New Roman" panose="02020603050405020304" pitchFamily="18" charset="0"/>
            </a:endParaRPr>
          </a:p>
          <a:p>
            <a:endParaRPr lang="ru-RU" kern="0" dirty="0">
              <a:latin typeface="Times New Roman" panose="02020603050405020304" pitchFamily="18" charset="0"/>
              <a:ea typeface="Times New Roman" panose="02020603050405020304" pitchFamily="18" charset="0"/>
            </a:endParaRPr>
          </a:p>
          <a:p>
            <a:r>
              <a:rPr lang="ru-RU" sz="1800" dirty="0">
                <a:effectLst/>
                <a:latin typeface="Calibri" panose="020F0502020204030204" pitchFamily="34" charset="0"/>
                <a:ea typeface="Calibri" panose="020F0502020204030204" pitchFamily="34" charset="0"/>
                <a:cs typeface="Times New Roman" panose="02020603050405020304" pitchFamily="18" charset="0"/>
              </a:rPr>
              <a:t>Музыка: Фельцман О. Стихи: Рождественский Р. </a:t>
            </a:r>
            <a:r>
              <a:rPr lang="ru-RU" sz="1800" kern="0" dirty="0">
                <a:effectLst/>
                <a:latin typeface="Times New Roman" panose="02020603050405020304" pitchFamily="18" charset="0"/>
                <a:ea typeface="Times New Roman" panose="02020603050405020304" pitchFamily="18" charset="0"/>
              </a:rPr>
              <a:t/>
            </a:r>
            <a:br>
              <a:rPr lang="ru-RU" sz="1800" kern="0" dirty="0">
                <a:effectLst/>
                <a:latin typeface="Times New Roman" panose="02020603050405020304" pitchFamily="18" charset="0"/>
                <a:ea typeface="Times New Roman" panose="02020603050405020304" pitchFamily="18" charset="0"/>
              </a:rPr>
            </a:br>
            <a:endParaRPr lang="ru-RU" sz="1800" kern="0" dirty="0">
              <a:effectLst/>
              <a:latin typeface="Times New Roman" panose="02020603050405020304" pitchFamily="18" charset="0"/>
              <a:ea typeface="Times New Roman" panose="02020603050405020304" pitchFamily="18" charset="0"/>
            </a:endParaRPr>
          </a:p>
          <a:p>
            <a:r>
              <a:rPr lang="ru-RU" sz="1800" kern="0" dirty="0">
                <a:effectLst/>
                <a:latin typeface="Times New Roman" panose="02020603050405020304" pitchFamily="18" charset="0"/>
                <a:ea typeface="Times New Roman" panose="02020603050405020304" pitchFamily="18" charset="0"/>
              </a:rPr>
              <a:t/>
            </a:r>
            <a:br>
              <a:rPr lang="ru-RU" sz="1800" kern="0" dirty="0">
                <a:effectLst/>
                <a:latin typeface="Times New Roman" panose="02020603050405020304" pitchFamily="18" charset="0"/>
                <a:ea typeface="Times New Roman" panose="02020603050405020304" pitchFamily="18" charset="0"/>
              </a:rPr>
            </a:br>
            <a:r>
              <a:rPr lang="ru-RU" sz="1800" kern="0" dirty="0">
                <a:effectLst/>
                <a:latin typeface="Times New Roman" panose="02020603050405020304" pitchFamily="18" charset="0"/>
                <a:ea typeface="Times New Roman" panose="02020603050405020304" pitchFamily="18" charset="0"/>
              </a:rPr>
              <a:t/>
            </a:r>
            <a:br>
              <a:rPr lang="ru-RU" sz="1800" kern="0" dirty="0">
                <a:effectLst/>
                <a:latin typeface="Times New Roman" panose="02020603050405020304" pitchFamily="18" charset="0"/>
                <a:ea typeface="Times New Roman" panose="02020603050405020304" pitchFamily="18" charset="0"/>
              </a:rPr>
            </a:br>
            <a:endParaRPr lang="ru-RU" dirty="0"/>
          </a:p>
        </p:txBody>
      </p:sp>
    </p:spTree>
    <p:extLst>
      <p:ext uri="{BB962C8B-B14F-4D97-AF65-F5344CB8AC3E}">
        <p14:creationId xmlns:p14="http://schemas.microsoft.com/office/powerpoint/2010/main" xmlns="" val="6650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C7DD6213-27B8-3883-ABAD-BB405D8A7BFE}"/>
              </a:ext>
            </a:extLst>
          </p:cNvPr>
          <p:cNvPicPr>
            <a:picLocks noChangeAspect="1"/>
          </p:cNvPicPr>
          <p:nvPr/>
        </p:nvPicPr>
        <p:blipFill>
          <a:blip r:embed="rId2" cstate="print">
            <a:lum bright="10000"/>
            <a:extLst>
              <a:ext uri="{28A0092B-C50C-407E-A947-70E740481C1C}">
                <a14:useLocalDpi xmlns:a14="http://schemas.microsoft.com/office/drawing/2010/main" xmlns="" val="0"/>
              </a:ext>
            </a:extLst>
          </a:blip>
          <a:srcRect b="8611"/>
          <a:stretch>
            <a:fillRect/>
          </a:stretch>
        </p:blipFill>
        <p:spPr>
          <a:xfrm>
            <a:off x="974557" y="209549"/>
            <a:ext cx="9360067" cy="6501087"/>
          </a:xfrm>
          <a:prstGeom prst="rect">
            <a:avLst/>
          </a:prstGeom>
        </p:spPr>
      </p:pic>
    </p:spTree>
    <p:extLst>
      <p:ext uri="{BB962C8B-B14F-4D97-AF65-F5344CB8AC3E}">
        <p14:creationId xmlns:p14="http://schemas.microsoft.com/office/powerpoint/2010/main" xmlns="" val="3118828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4E876470-E4FF-BDFC-B22F-92D088D3FB6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6724" y="208954"/>
            <a:ext cx="11353801" cy="6386513"/>
          </a:xfrm>
          <a:prstGeom prst="rect">
            <a:avLst/>
          </a:prstGeom>
        </p:spPr>
      </p:pic>
    </p:spTree>
    <p:extLst>
      <p:ext uri="{BB962C8B-B14F-4D97-AF65-F5344CB8AC3E}">
        <p14:creationId xmlns:p14="http://schemas.microsoft.com/office/powerpoint/2010/main" xmlns="" val="1844651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Freeform 2"/>
          <p:cNvSpPr/>
          <p:nvPr/>
        </p:nvSpPr>
        <p:spPr>
          <a:xfrm>
            <a:off x="529390" y="1063860"/>
            <a:ext cx="3014417" cy="4454007"/>
          </a:xfrm>
          <a:custGeom>
            <a:avLst/>
            <a:gdLst/>
            <a:ahLst/>
            <a:cxnLst/>
            <a:rect l="l" t="t" r="r" b="b"/>
            <a:pathLst>
              <a:path w="4521626" h="6681010">
                <a:moveTo>
                  <a:pt x="0" y="0"/>
                </a:moveTo>
                <a:lnTo>
                  <a:pt x="4521626" y="0"/>
                </a:lnTo>
                <a:lnTo>
                  <a:pt x="4521626" y="6681010"/>
                </a:lnTo>
                <a:lnTo>
                  <a:pt x="0" y="668101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8366751" y="297675"/>
            <a:ext cx="1619595" cy="153236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cstate="print"/>
              <a:stretch>
                <a:fillRect l="-30907" t="-1741" r="-38192" b="-11273"/>
              </a:stretch>
            </a:blipFill>
          </p:spPr>
        </p:sp>
      </p:grpSp>
      <p:sp>
        <p:nvSpPr>
          <p:cNvPr id="5" name="Freeform 5"/>
          <p:cNvSpPr/>
          <p:nvPr/>
        </p:nvSpPr>
        <p:spPr>
          <a:xfrm>
            <a:off x="9029322" y="1695591"/>
            <a:ext cx="2901285" cy="5097623"/>
          </a:xfrm>
          <a:custGeom>
            <a:avLst/>
            <a:gdLst/>
            <a:ahLst/>
            <a:cxnLst/>
            <a:rect l="l" t="t" r="r" b="b"/>
            <a:pathLst>
              <a:path w="4351927" h="7646434">
                <a:moveTo>
                  <a:pt x="0" y="0"/>
                </a:moveTo>
                <a:lnTo>
                  <a:pt x="4351927" y="0"/>
                </a:lnTo>
                <a:lnTo>
                  <a:pt x="4351927" y="7646433"/>
                </a:lnTo>
                <a:lnTo>
                  <a:pt x="0" y="7646433"/>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grpSp>
        <p:nvGrpSpPr>
          <p:cNvPr id="6" name="Group 6"/>
          <p:cNvGrpSpPr/>
          <p:nvPr/>
        </p:nvGrpSpPr>
        <p:grpSpPr>
          <a:xfrm>
            <a:off x="4338919" y="2414578"/>
            <a:ext cx="1962811" cy="182102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cstate="print"/>
              <a:stretch>
                <a:fillRect l="-15672" t="-88517" r="-19671" b="-52093"/>
              </a:stretch>
            </a:blipFill>
          </p:spPr>
        </p:sp>
      </p:grpSp>
      <p:sp>
        <p:nvSpPr>
          <p:cNvPr id="8" name="AutoShape 8"/>
          <p:cNvSpPr/>
          <p:nvPr/>
        </p:nvSpPr>
        <p:spPr>
          <a:xfrm>
            <a:off x="6041380" y="1982709"/>
            <a:ext cx="0" cy="118064"/>
          </a:xfrm>
          <a:prstGeom prst="line">
            <a:avLst/>
          </a:prstGeom>
          <a:ln w="38100" cap="flat">
            <a:solidFill>
              <a:srgbClr val="EEF4F7"/>
            </a:solidFill>
            <a:prstDash val="solid"/>
            <a:headEnd type="none" w="sm" len="sm"/>
            <a:tailEnd type="none" w="sm" len="sm"/>
          </a:ln>
        </p:spPr>
      </p:sp>
      <p:sp>
        <p:nvSpPr>
          <p:cNvPr id="9" name="AutoShape 9"/>
          <p:cNvSpPr/>
          <p:nvPr/>
        </p:nvSpPr>
        <p:spPr>
          <a:xfrm>
            <a:off x="4784080" y="2296515"/>
            <a:ext cx="0" cy="118064"/>
          </a:xfrm>
          <a:prstGeom prst="line">
            <a:avLst/>
          </a:prstGeom>
          <a:ln w="38100" cap="flat">
            <a:solidFill>
              <a:srgbClr val="EEF4F7"/>
            </a:solidFill>
            <a:prstDash val="solid"/>
            <a:headEnd type="none" w="sm" len="sm"/>
            <a:tailEnd type="none" w="sm" len="sm"/>
          </a:ln>
        </p:spPr>
      </p:sp>
      <p:sp>
        <p:nvSpPr>
          <p:cNvPr id="10" name="Freeform 10"/>
          <p:cNvSpPr/>
          <p:nvPr/>
        </p:nvSpPr>
        <p:spPr>
          <a:xfrm>
            <a:off x="3683722" y="0"/>
            <a:ext cx="3081583" cy="3008745"/>
          </a:xfrm>
          <a:custGeom>
            <a:avLst/>
            <a:gdLst/>
            <a:ahLst/>
            <a:cxnLst/>
            <a:rect l="l" t="t" r="r" b="b"/>
            <a:pathLst>
              <a:path w="4622374" h="4513118">
                <a:moveTo>
                  <a:pt x="0" y="0"/>
                </a:moveTo>
                <a:lnTo>
                  <a:pt x="4622374" y="0"/>
                </a:lnTo>
                <a:lnTo>
                  <a:pt x="4622374" y="4513118"/>
                </a:lnTo>
                <a:lnTo>
                  <a:pt x="0" y="4513118"/>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11" name="Freeform 11"/>
          <p:cNvSpPr/>
          <p:nvPr/>
        </p:nvSpPr>
        <p:spPr>
          <a:xfrm flipH="1">
            <a:off x="6745705" y="1680526"/>
            <a:ext cx="2538006" cy="2478017"/>
          </a:xfrm>
          <a:custGeom>
            <a:avLst/>
            <a:gdLst/>
            <a:ahLst/>
            <a:cxnLst/>
            <a:rect l="l" t="t" r="r" b="b"/>
            <a:pathLst>
              <a:path w="3807009" h="3717025">
                <a:moveTo>
                  <a:pt x="3807009" y="0"/>
                </a:moveTo>
                <a:lnTo>
                  <a:pt x="0" y="0"/>
                </a:lnTo>
                <a:lnTo>
                  <a:pt x="0" y="3717026"/>
                </a:lnTo>
                <a:lnTo>
                  <a:pt x="3807009" y="3717026"/>
                </a:lnTo>
                <a:lnTo>
                  <a:pt x="3807009" y="0"/>
                </a:lnTo>
                <a:close/>
              </a:path>
            </a:pathLst>
          </a:custGeom>
          <a:blipFill>
            <a:blip r:embed="rId10" cstate="print">
              <a:extLst>
                <a:ext uri="{96DAC541-7B7A-43D3-8B79-37D633B846F1}">
                  <asvg:svgBlip xmlns:asvg="http://schemas.microsoft.com/office/drawing/2016/SVG/main" xmlns="" r:embed="rId9"/>
                </a:ext>
              </a:extLst>
            </a:blip>
            <a:stretch>
              <a:fillRect/>
            </a:stretch>
          </a:blipFill>
        </p:spPr>
      </p:sp>
      <p:sp>
        <p:nvSpPr>
          <p:cNvPr id="12" name="Freeform 12"/>
          <p:cNvSpPr/>
          <p:nvPr/>
        </p:nvSpPr>
        <p:spPr>
          <a:xfrm>
            <a:off x="3245948" y="4470841"/>
            <a:ext cx="3648246" cy="2357679"/>
          </a:xfrm>
          <a:custGeom>
            <a:avLst/>
            <a:gdLst/>
            <a:ahLst/>
            <a:cxnLst/>
            <a:rect l="l" t="t" r="r" b="b"/>
            <a:pathLst>
              <a:path w="5472369" h="3536518">
                <a:moveTo>
                  <a:pt x="0" y="0"/>
                </a:moveTo>
                <a:lnTo>
                  <a:pt x="5472369" y="0"/>
                </a:lnTo>
                <a:lnTo>
                  <a:pt x="5472369" y="3536518"/>
                </a:lnTo>
                <a:lnTo>
                  <a:pt x="0" y="3536518"/>
                </a:lnTo>
                <a:lnTo>
                  <a:pt x="0" y="0"/>
                </a:lnTo>
                <a:close/>
              </a:path>
            </a:pathLst>
          </a:custGeom>
          <a:blipFill>
            <a:blip r:embed="rId11" cstate="print"/>
            <a:stretch>
              <a:fillRect/>
            </a:stretch>
          </a:blipFill>
        </p:spPr>
      </p:sp>
      <p:sp>
        <p:nvSpPr>
          <p:cNvPr id="13" name="TextBox 13"/>
          <p:cNvSpPr txBox="1"/>
          <p:nvPr/>
        </p:nvSpPr>
        <p:spPr>
          <a:xfrm>
            <a:off x="3913814" y="470179"/>
            <a:ext cx="2606606" cy="1512530"/>
          </a:xfrm>
          <a:prstGeom prst="rect">
            <a:avLst/>
          </a:prstGeom>
        </p:spPr>
        <p:txBody>
          <a:bodyPr lIns="0" tIns="0" rIns="0" bIns="0" rtlCol="0" anchor="t">
            <a:spAutoFit/>
          </a:bodyPr>
          <a:lstStyle/>
          <a:p>
            <a:pPr algn="ctr">
              <a:lnSpc>
                <a:spcPts val="2427"/>
              </a:lnSpc>
            </a:pPr>
            <a:r>
              <a:rPr lang="en-US" sz="1733" spc="-22" dirty="0">
                <a:solidFill>
                  <a:srgbClr val="272665"/>
                </a:solidFill>
                <a:latin typeface="Times New Roman Bold"/>
              </a:rPr>
              <a:t>Любить</a:t>
            </a:r>
            <a:r>
              <a:rPr lang="ru-RU" sz="1733" spc="-22" dirty="0">
                <a:solidFill>
                  <a:srgbClr val="272665"/>
                </a:solidFill>
                <a:latin typeface="Times New Roman Bold"/>
              </a:rPr>
              <a:t> – </a:t>
            </a:r>
            <a:r>
              <a:rPr lang="en-US" sz="1733" spc="-22" dirty="0">
                <a:solidFill>
                  <a:srgbClr val="272665"/>
                </a:solidFill>
                <a:latin typeface="Times New Roman Bold"/>
              </a:rPr>
              <a:t>значит желать кому-нибудь того, что считаешь благом, ради него, а не ради самого себя!</a:t>
            </a:r>
          </a:p>
        </p:txBody>
      </p:sp>
      <p:sp>
        <p:nvSpPr>
          <p:cNvPr id="14" name="TextBox 14"/>
          <p:cNvSpPr txBox="1"/>
          <p:nvPr/>
        </p:nvSpPr>
        <p:spPr>
          <a:xfrm>
            <a:off x="6460540" y="2106802"/>
            <a:ext cx="3108335" cy="615553"/>
          </a:xfrm>
          <a:prstGeom prst="rect">
            <a:avLst/>
          </a:prstGeom>
        </p:spPr>
        <p:txBody>
          <a:bodyPr wrap="square" lIns="0" tIns="0" rIns="0" bIns="0" rtlCol="0" anchor="t">
            <a:spAutoFit/>
          </a:bodyPr>
          <a:lstStyle/>
          <a:p>
            <a:pPr algn="ctr">
              <a:lnSpc>
                <a:spcPts val="2427"/>
              </a:lnSpc>
            </a:pPr>
            <a:r>
              <a:rPr lang="en-US" sz="1733" spc="-22" dirty="0">
                <a:solidFill>
                  <a:srgbClr val="272665"/>
                </a:solidFill>
                <a:latin typeface="Times New Roman Bold"/>
              </a:rPr>
              <a:t>Любовь – это</a:t>
            </a:r>
            <a:endParaRPr lang="ru-RU" sz="1733" spc="-22" dirty="0">
              <a:solidFill>
                <a:srgbClr val="272665"/>
              </a:solidFill>
              <a:latin typeface="Times New Roman Bold"/>
            </a:endParaRPr>
          </a:p>
          <a:p>
            <a:pPr algn="ctr">
              <a:lnSpc>
                <a:spcPts val="2427"/>
              </a:lnSpc>
            </a:pPr>
            <a:r>
              <a:rPr lang="en-US" sz="1733" spc="-22" dirty="0">
                <a:solidFill>
                  <a:srgbClr val="272665"/>
                </a:solidFill>
                <a:latin typeface="Times New Roman Bold"/>
              </a:rPr>
              <a:t> жажда целостности...</a:t>
            </a:r>
          </a:p>
        </p:txBody>
      </p:sp>
      <p:sp>
        <p:nvSpPr>
          <p:cNvPr id="15" name="TextBox 15"/>
          <p:cNvSpPr txBox="1"/>
          <p:nvPr/>
        </p:nvSpPr>
        <p:spPr>
          <a:xfrm rot="-797628">
            <a:off x="327527" y="590722"/>
            <a:ext cx="3013233" cy="572464"/>
          </a:xfrm>
          <a:prstGeom prst="rect">
            <a:avLst/>
          </a:prstGeom>
        </p:spPr>
        <p:txBody>
          <a:bodyPr lIns="0" tIns="0" rIns="0" bIns="0" rtlCol="0" anchor="t">
            <a:spAutoFit/>
          </a:bodyPr>
          <a:lstStyle/>
          <a:p>
            <a:pPr algn="ctr">
              <a:lnSpc>
                <a:spcPts val="4853"/>
              </a:lnSpc>
            </a:pPr>
            <a:r>
              <a:rPr lang="en-US" sz="3466" dirty="0">
                <a:solidFill>
                  <a:srgbClr val="272665"/>
                </a:solidFill>
                <a:latin typeface="Open Sans Bold"/>
              </a:rPr>
              <a:t>АРИСТОТЕЛЬ</a:t>
            </a:r>
          </a:p>
        </p:txBody>
      </p:sp>
      <p:sp>
        <p:nvSpPr>
          <p:cNvPr id="16" name="TextBox 16"/>
          <p:cNvSpPr txBox="1"/>
          <p:nvPr/>
        </p:nvSpPr>
        <p:spPr>
          <a:xfrm rot="957455">
            <a:off x="10081925" y="1101020"/>
            <a:ext cx="2038757" cy="572464"/>
          </a:xfrm>
          <a:prstGeom prst="rect">
            <a:avLst/>
          </a:prstGeom>
        </p:spPr>
        <p:txBody>
          <a:bodyPr lIns="0" tIns="0" rIns="0" bIns="0" rtlCol="0" anchor="t">
            <a:spAutoFit/>
          </a:bodyPr>
          <a:lstStyle/>
          <a:p>
            <a:pPr algn="ctr">
              <a:lnSpc>
                <a:spcPts val="4853"/>
              </a:lnSpc>
            </a:pPr>
            <a:r>
              <a:rPr lang="en-US" sz="3466" dirty="0">
                <a:solidFill>
                  <a:srgbClr val="272665"/>
                </a:solidFill>
                <a:latin typeface="Open Sans Bold"/>
              </a:rPr>
              <a:t>ПЛАТОН</a:t>
            </a:r>
          </a:p>
        </p:txBody>
      </p:sp>
      <p:sp>
        <p:nvSpPr>
          <p:cNvPr id="17" name="TextBox 17"/>
          <p:cNvSpPr txBox="1"/>
          <p:nvPr/>
        </p:nvSpPr>
        <p:spPr>
          <a:xfrm>
            <a:off x="5590890" y="4823412"/>
            <a:ext cx="2606606" cy="589200"/>
          </a:xfrm>
          <a:prstGeom prst="rect">
            <a:avLst/>
          </a:prstGeom>
        </p:spPr>
        <p:txBody>
          <a:bodyPr lIns="0" tIns="0" rIns="0" bIns="0" rtlCol="0" anchor="t">
            <a:spAutoFit/>
          </a:bodyPr>
          <a:lstStyle/>
          <a:p>
            <a:pPr algn="ctr">
              <a:lnSpc>
                <a:spcPts val="2427"/>
              </a:lnSpc>
            </a:pPr>
            <a:r>
              <a:rPr lang="en-US" sz="1733" spc="-22" dirty="0">
                <a:solidFill>
                  <a:srgbClr val="272665"/>
                </a:solidFill>
                <a:latin typeface="Times New Roman Bold"/>
              </a:rPr>
              <a:t>А что лично для меня означает любовь?</a:t>
            </a:r>
          </a:p>
        </p:txBody>
      </p:sp>
      <p:sp>
        <p:nvSpPr>
          <p:cNvPr id="18" name="AutoShape 18"/>
          <p:cNvSpPr/>
          <p:nvPr/>
        </p:nvSpPr>
        <p:spPr>
          <a:xfrm>
            <a:off x="6187430" y="2280050"/>
            <a:ext cx="0" cy="118064"/>
          </a:xfrm>
          <a:prstGeom prst="line">
            <a:avLst/>
          </a:prstGeom>
          <a:ln w="38100" cap="flat">
            <a:solidFill>
              <a:srgbClr val="EEF4F7"/>
            </a:solidFill>
            <a:prstDash val="solid"/>
            <a:headEnd type="none" w="sm" len="sm"/>
            <a:tailEnd type="none" w="sm" len="sm"/>
          </a:ln>
        </p:spPr>
      </p:sp>
      <p:sp>
        <p:nvSpPr>
          <p:cNvPr id="19" name="AutoShape 19"/>
          <p:cNvSpPr/>
          <p:nvPr/>
        </p:nvSpPr>
        <p:spPr>
          <a:xfrm>
            <a:off x="6073130" y="2518685"/>
            <a:ext cx="0" cy="118064"/>
          </a:xfrm>
          <a:prstGeom prst="line">
            <a:avLst/>
          </a:prstGeom>
          <a:ln w="38100" cap="flat">
            <a:solidFill>
              <a:srgbClr val="EEF4F7"/>
            </a:solidFill>
            <a:prstDash val="solid"/>
            <a:headEnd type="none" w="sm" len="sm"/>
            <a:tailEnd type="none" w="sm" len="sm"/>
          </a:ln>
        </p:spPr>
      </p:sp>
      <p:sp>
        <p:nvSpPr>
          <p:cNvPr id="20" name="AutoShape 20"/>
          <p:cNvSpPr/>
          <p:nvPr/>
        </p:nvSpPr>
        <p:spPr>
          <a:xfrm>
            <a:off x="5850880" y="2339082"/>
            <a:ext cx="0" cy="118064"/>
          </a:xfrm>
          <a:prstGeom prst="line">
            <a:avLst/>
          </a:prstGeom>
          <a:ln w="38100" cap="flat">
            <a:solidFill>
              <a:srgbClr val="EEF4F7"/>
            </a:solidFill>
            <a:prstDash val="solid"/>
            <a:headEnd type="none" w="sm" len="sm"/>
            <a:tailEnd type="none" w="sm" len="sm"/>
          </a:ln>
        </p:spPr>
      </p:sp>
      <p:sp>
        <p:nvSpPr>
          <p:cNvPr id="21" name="AutoShape 21"/>
          <p:cNvSpPr/>
          <p:nvPr/>
        </p:nvSpPr>
        <p:spPr>
          <a:xfrm>
            <a:off x="6200130" y="3025226"/>
            <a:ext cx="0" cy="118064"/>
          </a:xfrm>
          <a:prstGeom prst="line">
            <a:avLst/>
          </a:prstGeom>
          <a:ln w="38100" cap="flat">
            <a:solidFill>
              <a:srgbClr val="EEF4F7"/>
            </a:solidFill>
            <a:prstDash val="solid"/>
            <a:headEnd type="none" w="sm" len="sm"/>
            <a:tailEnd type="none" w="sm" len="sm"/>
          </a:ln>
        </p:spPr>
      </p:sp>
      <p:sp>
        <p:nvSpPr>
          <p:cNvPr id="22" name="AutoShape 22"/>
          <p:cNvSpPr/>
          <p:nvPr/>
        </p:nvSpPr>
        <p:spPr>
          <a:xfrm>
            <a:off x="6301730" y="2801471"/>
            <a:ext cx="0" cy="118064"/>
          </a:xfrm>
          <a:prstGeom prst="line">
            <a:avLst/>
          </a:prstGeom>
          <a:ln w="38100" cap="flat">
            <a:solidFill>
              <a:srgbClr val="EEF4F7"/>
            </a:solidFill>
            <a:prstDash val="solid"/>
            <a:headEnd type="none" w="sm" len="sm"/>
            <a:tailEnd type="none" w="sm" len="sm"/>
          </a:ln>
        </p:spPr>
      </p:sp>
      <p:sp>
        <p:nvSpPr>
          <p:cNvPr id="23" name="AutoShape 23"/>
          <p:cNvSpPr/>
          <p:nvPr/>
        </p:nvSpPr>
        <p:spPr>
          <a:xfrm>
            <a:off x="5057371" y="2447155"/>
            <a:ext cx="0" cy="118064"/>
          </a:xfrm>
          <a:prstGeom prst="line">
            <a:avLst/>
          </a:prstGeom>
          <a:ln w="38100" cap="flat">
            <a:solidFill>
              <a:srgbClr val="EEF4F7"/>
            </a:solidFill>
            <a:prstDash val="solid"/>
            <a:headEnd type="none" w="sm" len="sm"/>
            <a:tailEnd type="none" w="sm" len="sm"/>
          </a:ln>
        </p:spPr>
      </p:sp>
      <p:sp>
        <p:nvSpPr>
          <p:cNvPr id="24" name="AutoShape 24"/>
          <p:cNvSpPr/>
          <p:nvPr/>
        </p:nvSpPr>
        <p:spPr>
          <a:xfrm>
            <a:off x="4784080" y="2801471"/>
            <a:ext cx="0" cy="118064"/>
          </a:xfrm>
          <a:prstGeom prst="line">
            <a:avLst/>
          </a:prstGeom>
          <a:ln w="38100" cap="flat">
            <a:solidFill>
              <a:srgbClr val="EEF4F7"/>
            </a:solidFill>
            <a:prstDash val="solid"/>
            <a:headEnd type="none" w="sm" len="sm"/>
            <a:tailEnd type="none" w="sm" len="sm"/>
          </a:ln>
        </p:spPr>
      </p:sp>
      <p:sp>
        <p:nvSpPr>
          <p:cNvPr id="25" name="AutoShape 25"/>
          <p:cNvSpPr/>
          <p:nvPr/>
        </p:nvSpPr>
        <p:spPr>
          <a:xfrm>
            <a:off x="5588204" y="3828295"/>
            <a:ext cx="0" cy="118064"/>
          </a:xfrm>
          <a:prstGeom prst="line">
            <a:avLst/>
          </a:prstGeom>
          <a:ln w="38100" cap="flat">
            <a:solidFill>
              <a:srgbClr val="EEF4F7"/>
            </a:solidFill>
            <a:prstDash val="solid"/>
            <a:headEnd type="none" w="sm" len="sm"/>
            <a:tailEnd type="none" w="sm" len="sm"/>
          </a:ln>
        </p:spPr>
      </p:sp>
      <p:sp>
        <p:nvSpPr>
          <p:cNvPr id="26" name="AutoShape 26"/>
          <p:cNvSpPr/>
          <p:nvPr/>
        </p:nvSpPr>
        <p:spPr>
          <a:xfrm>
            <a:off x="5686474" y="3429000"/>
            <a:ext cx="0" cy="118064"/>
          </a:xfrm>
          <a:prstGeom prst="line">
            <a:avLst/>
          </a:prstGeom>
          <a:ln w="38100" cap="flat">
            <a:solidFill>
              <a:srgbClr val="EEF4F7"/>
            </a:solidFill>
            <a:prstDash val="solid"/>
            <a:headEnd type="none" w="sm" len="sm"/>
            <a:tailEnd type="none" w="sm" len="sm"/>
          </a:ln>
        </p:spPr>
      </p:sp>
      <p:sp>
        <p:nvSpPr>
          <p:cNvPr id="27" name="AutoShape 27"/>
          <p:cNvSpPr/>
          <p:nvPr/>
        </p:nvSpPr>
        <p:spPr>
          <a:xfrm>
            <a:off x="4555209" y="2518685"/>
            <a:ext cx="0" cy="118064"/>
          </a:xfrm>
          <a:prstGeom prst="line">
            <a:avLst/>
          </a:prstGeom>
          <a:ln w="38100" cap="flat">
            <a:solidFill>
              <a:srgbClr val="EEF4F7"/>
            </a:solidFill>
            <a:prstDash val="solid"/>
            <a:headEnd type="none" w="sm" len="sm"/>
            <a:tailEnd type="none" w="sm" len="sm"/>
          </a:ln>
        </p:spPr>
      </p:sp>
      <p:sp>
        <p:nvSpPr>
          <p:cNvPr id="28" name="AutoShape 28"/>
          <p:cNvSpPr/>
          <p:nvPr/>
        </p:nvSpPr>
        <p:spPr>
          <a:xfrm>
            <a:off x="4567909" y="3172800"/>
            <a:ext cx="0" cy="118064"/>
          </a:xfrm>
          <a:prstGeom prst="line">
            <a:avLst/>
          </a:prstGeom>
          <a:ln w="38100" cap="flat">
            <a:solidFill>
              <a:srgbClr val="EEF4F7"/>
            </a:solidFill>
            <a:prstDash val="solid"/>
            <a:headEnd type="none" w="sm" len="sm"/>
            <a:tailEnd type="none" w="sm" len="sm"/>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685799" y="197346"/>
            <a:ext cx="10816389" cy="6140142"/>
          </a:xfrm>
          <a:prstGeom prst="rect">
            <a:avLst/>
          </a:prstGeom>
        </p:spPr>
        <p:txBody>
          <a:bodyPr wrap="square">
            <a:spAutoFit/>
          </a:bodyPr>
          <a:lstStyle/>
          <a:p>
            <a:pPr indent="457200" algn="just"/>
            <a:r>
              <a:rPr lang="ru-RU" sz="2300" b="1" dirty="0">
                <a:latin typeface="Times New Roman" panose="02020603050405020304" pitchFamily="18" charset="0"/>
                <a:ea typeface="Times New Roman" panose="02020603050405020304" pitchFamily="18" charset="0"/>
              </a:rPr>
              <a:t>Эрос</a:t>
            </a:r>
            <a:r>
              <a:rPr lang="ru-RU" sz="2300" dirty="0">
                <a:latin typeface="Times New Roman" panose="02020603050405020304" pitchFamily="18" charset="0"/>
                <a:ea typeface="Times New Roman" panose="02020603050405020304" pitchFamily="18" charset="0"/>
              </a:rPr>
              <a:t>. Любовь – жажда, восторженная, пылкая влюбленность,  влюбленный идеализирует возлюбленного. Доминирует  желание полного  обладания.   Но после бурного периода, когда «крышу сносит»,  наступает  период  «открывания  глаз»,  наступление горького разочарования.  Именно эрос древние греки считали основой для продолжения рода </a:t>
            </a:r>
            <a:r>
              <a:rPr lang="ru-RU" sz="2300" i="1" dirty="0">
                <a:latin typeface="Times New Roman" panose="02020603050405020304" pitchFamily="18" charset="0"/>
                <a:ea typeface="Times New Roman" panose="02020603050405020304" pitchFamily="18" charset="0"/>
              </a:rPr>
              <a:t>( </a:t>
            </a:r>
            <a:r>
              <a:rPr lang="ru-RU" sz="2300" i="1" dirty="0" err="1">
                <a:latin typeface="Times New Roman" panose="02020603050405020304" pitchFamily="18" charset="0"/>
                <a:ea typeface="Times New Roman" panose="02020603050405020304" pitchFamily="18" charset="0"/>
              </a:rPr>
              <a:t>совр</a:t>
            </a:r>
            <a:r>
              <a:rPr lang="ru-RU" sz="2300" i="1" dirty="0">
                <a:latin typeface="Times New Roman" panose="02020603050405020304" pitchFamily="18" charset="0"/>
                <a:ea typeface="Times New Roman" panose="02020603050405020304" pitchFamily="18" charset="0"/>
              </a:rPr>
              <a:t>.</a:t>
            </a:r>
            <a:r>
              <a:rPr lang="ru-RU" sz="2300" dirty="0">
                <a:latin typeface="Times New Roman" panose="02020603050405020304" pitchFamily="18" charset="0"/>
                <a:ea typeface="Times New Roman" panose="02020603050405020304" pitchFamily="18" charset="0"/>
              </a:rPr>
              <a:t> репродуктивных отношений).</a:t>
            </a:r>
          </a:p>
          <a:p>
            <a:pPr indent="457200" algn="just"/>
            <a:r>
              <a:rPr lang="ru-RU" sz="2300" b="1" dirty="0" err="1">
                <a:latin typeface="Times New Roman" panose="02020603050405020304" pitchFamily="18" charset="0"/>
                <a:ea typeface="Times New Roman" panose="02020603050405020304" pitchFamily="18" charset="0"/>
              </a:rPr>
              <a:t>Людус</a:t>
            </a:r>
            <a:r>
              <a:rPr lang="ru-RU" sz="2300" dirty="0">
                <a:latin typeface="Times New Roman" panose="02020603050405020304" pitchFamily="18" charset="0"/>
                <a:ea typeface="Times New Roman" panose="02020603050405020304" pitchFamily="18" charset="0"/>
              </a:rPr>
              <a:t>. Любовь — спорт,  — игра и состязание. Основан на половом влечении и направлен исключительно на получение эротического удовольствия. Чувства носят поверхностный характер и  не могут удовлетворить партнеров полностью.  Недолговечна, прерывается с  потерей интереса  друг к другу.</a:t>
            </a:r>
          </a:p>
          <a:p>
            <a:pPr indent="457200" algn="just"/>
            <a:r>
              <a:rPr lang="ru-RU" sz="2300" b="1" dirty="0" err="1">
                <a:latin typeface="Times New Roman" panose="02020603050405020304" pitchFamily="18" charset="0"/>
                <a:ea typeface="Times New Roman" panose="02020603050405020304" pitchFamily="18" charset="0"/>
              </a:rPr>
              <a:t>Сторге</a:t>
            </a:r>
            <a:r>
              <a:rPr lang="ru-RU" sz="2300" dirty="0">
                <a:latin typeface="Times New Roman" panose="02020603050405020304" pitchFamily="18" charset="0"/>
                <a:ea typeface="Times New Roman" panose="02020603050405020304" pitchFamily="18" charset="0"/>
              </a:rPr>
              <a:t>. Любовь — нежность, любовь — дружба. Сексуальные  партнеры одновременно являются и друзьями. Данный вид любви  может возникнуть как после многолетней дружбы,  так и после многолетнего  совместного брака.</a:t>
            </a:r>
          </a:p>
          <a:p>
            <a:pPr indent="457200" algn="just"/>
            <a:r>
              <a:rPr lang="ru-RU" sz="2300" b="1" dirty="0" err="1">
                <a:latin typeface="Times New Roman" panose="02020603050405020304" pitchFamily="18" charset="0"/>
                <a:ea typeface="Times New Roman" panose="02020603050405020304" pitchFamily="18" charset="0"/>
              </a:rPr>
              <a:t>Филия</a:t>
            </a:r>
            <a:r>
              <a:rPr lang="ru-RU" sz="2300" dirty="0">
                <a:latin typeface="Times New Roman" panose="02020603050405020304" pitchFamily="18" charset="0"/>
                <a:ea typeface="Times New Roman" panose="02020603050405020304" pitchFamily="18" charset="0"/>
              </a:rPr>
              <a:t>. Платоническая любовь. </a:t>
            </a:r>
            <a:r>
              <a:rPr lang="ru-RU" sz="2300" dirty="0" err="1">
                <a:latin typeface="Times New Roman" panose="02020603050405020304" pitchFamily="18" charset="0"/>
                <a:ea typeface="Times New Roman" panose="02020603050405020304" pitchFamily="18" charset="0"/>
              </a:rPr>
              <a:t>Филия</a:t>
            </a:r>
            <a:r>
              <a:rPr lang="ru-RU" sz="2300" dirty="0">
                <a:latin typeface="Times New Roman" panose="02020603050405020304" pitchFamily="18" charset="0"/>
                <a:ea typeface="Times New Roman" panose="02020603050405020304" pitchFamily="18" charset="0"/>
              </a:rPr>
              <a:t> основана на  притяжении родственных душ. Именно этот  вид любви  Платон считал единственной,  безусловной,  бескорыстной,  настоящей  любовью. Проявляется в отношении детей к родителям, родителей к детям, к лучшим друзьям, к музе. Платон считал, что это и есть единственная,  безусловная,  бескорыстная  любовь.</a:t>
            </a:r>
            <a:endParaRPr lang="ru-RU" sz="2300" dirty="0"/>
          </a:p>
        </p:txBody>
      </p:sp>
    </p:spTree>
    <p:extLst>
      <p:ext uri="{BB962C8B-B14F-4D97-AF65-F5344CB8AC3E}">
        <p14:creationId xmlns:p14="http://schemas.microsoft.com/office/powerpoint/2010/main" xmlns="" val="256677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FC57849-B688-F04D-0529-FCE03A18E5A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2AF44191-381B-6492-5136-3F561CADEC15}"/>
              </a:ext>
            </a:extLst>
          </p:cNvPr>
          <p:cNvSpPr>
            <a:spLocks noGrp="1"/>
          </p:cNvSpPr>
          <p:nvPr>
            <p:ph idx="1"/>
          </p:nvPr>
        </p:nvSpPr>
        <p:spPr/>
        <p:txBody>
          <a:bodyPr/>
          <a:lstStyle/>
          <a:p>
            <a:endParaRPr lang="ru-RU" dirty="0"/>
          </a:p>
        </p:txBody>
      </p:sp>
      <p:sp>
        <p:nvSpPr>
          <p:cNvPr id="5" name="TextBox 4">
            <a:extLst>
              <a:ext uri="{FF2B5EF4-FFF2-40B4-BE49-F238E27FC236}">
                <a16:creationId xmlns:a16="http://schemas.microsoft.com/office/drawing/2014/main" xmlns="" id="{006CC0DA-340A-CEE0-2D99-780EBBB2C6C0}"/>
              </a:ext>
            </a:extLst>
          </p:cNvPr>
          <p:cNvSpPr txBox="1"/>
          <p:nvPr/>
        </p:nvSpPr>
        <p:spPr>
          <a:xfrm>
            <a:off x="677333" y="381383"/>
            <a:ext cx="10338537" cy="6370975"/>
          </a:xfrm>
          <a:prstGeom prst="rect">
            <a:avLst/>
          </a:prstGeom>
          <a:noFill/>
        </p:spPr>
        <p:txBody>
          <a:bodyPr wrap="square">
            <a:spAutoFit/>
          </a:bodyPr>
          <a:lstStyle/>
          <a:p>
            <a:r>
              <a:rPr lang="ru-RU" sz="2400" dirty="0">
                <a:latin typeface="Calibri" panose="020F0502020204030204" pitchFamily="34" charset="0"/>
                <a:ea typeface="Calibri" panose="020F0502020204030204" pitchFamily="34" charset="0"/>
                <a:cs typeface="Times New Roman" panose="02020603050405020304" pitchFamily="18" charset="0"/>
              </a:rPr>
              <a:t>   Физиолог </a:t>
            </a:r>
            <a:r>
              <a:rPr lang="ru-RU" sz="2400" dirty="0">
                <a:effectLst/>
                <a:latin typeface="Calibri" panose="020F0502020204030204" pitchFamily="34" charset="0"/>
                <a:ea typeface="Calibri" panose="020F0502020204030204" pitchFamily="34" charset="0"/>
                <a:cs typeface="Times New Roman" panose="02020603050405020304" pitchFamily="18" charset="0"/>
              </a:rPr>
              <a:t>Сеченов  в нормальном развитии половой любви выделял  три последовательные фазы:</a:t>
            </a:r>
            <a:br>
              <a:rPr lang="ru-RU" sz="2400" dirty="0">
                <a:effectLst/>
                <a:latin typeface="Calibri" panose="020F0502020204030204" pitchFamily="34" charset="0"/>
                <a:ea typeface="Calibri" panose="020F0502020204030204" pitchFamily="34" charset="0"/>
                <a:cs typeface="Times New Roman" panose="02020603050405020304" pitchFamily="18" charset="0"/>
              </a:rPr>
            </a:br>
            <a:r>
              <a:rPr lang="ru-RU" sz="2400" dirty="0">
                <a:effectLst/>
                <a:latin typeface="Calibri" panose="020F0502020204030204" pitchFamily="34" charset="0"/>
                <a:ea typeface="Calibri" panose="020F0502020204030204" pitchFamily="34" charset="0"/>
                <a:cs typeface="Times New Roman" panose="02020603050405020304" pitchFamily="18" charset="0"/>
              </a:rPr>
              <a:t>1. </a:t>
            </a:r>
            <a:r>
              <a:rPr lang="ru-RU" sz="2400" b="1" i="1" dirty="0">
                <a:effectLst/>
                <a:latin typeface="Calibri" panose="020F0502020204030204" pitchFamily="34" charset="0"/>
                <a:ea typeface="Calibri" panose="020F0502020204030204" pitchFamily="34" charset="0"/>
                <a:cs typeface="Times New Roman" panose="02020603050405020304" pitchFamily="18" charset="0"/>
              </a:rPr>
              <a:t>Платоническая любовь,</a:t>
            </a:r>
            <a:r>
              <a:rPr lang="ru-RU" sz="2400" dirty="0">
                <a:effectLst/>
                <a:latin typeface="Calibri" panose="020F0502020204030204" pitchFamily="34" charset="0"/>
                <a:ea typeface="Calibri" panose="020F0502020204030204" pitchFamily="34" charset="0"/>
                <a:cs typeface="Times New Roman" panose="02020603050405020304" pitchFamily="18" charset="0"/>
              </a:rPr>
              <a:t> в которой «половой характер чрезвычайно бледен на том основании, что рядом с яркими, следовательно страстными зрительными и слуховыми ощущениями лежат неопределившиеся, еще темные половые желания».</a:t>
            </a:r>
            <a:br>
              <a:rPr lang="ru-RU" sz="2400" dirty="0">
                <a:effectLst/>
                <a:latin typeface="Calibri" panose="020F0502020204030204" pitchFamily="34" charset="0"/>
                <a:ea typeface="Calibri" panose="020F0502020204030204" pitchFamily="34" charset="0"/>
                <a:cs typeface="Times New Roman" panose="02020603050405020304" pitchFamily="18" charset="0"/>
              </a:rPr>
            </a:br>
            <a:r>
              <a:rPr lang="ru-RU" sz="2400" dirty="0">
                <a:effectLst/>
                <a:latin typeface="Calibri" panose="020F0502020204030204" pitchFamily="34" charset="0"/>
                <a:ea typeface="Calibri" panose="020F0502020204030204" pitchFamily="34" charset="0"/>
                <a:cs typeface="Times New Roman" panose="02020603050405020304" pitchFamily="18" charset="0"/>
              </a:rPr>
              <a:t>2. </a:t>
            </a:r>
            <a:r>
              <a:rPr lang="ru-RU" sz="2400" b="1" i="1" dirty="0">
                <a:effectLst/>
                <a:latin typeface="Calibri" panose="020F0502020204030204" pitchFamily="34" charset="0"/>
                <a:ea typeface="Calibri" panose="020F0502020204030204" pitchFamily="34" charset="0"/>
                <a:cs typeface="Times New Roman" panose="02020603050405020304" pitchFamily="18" charset="0"/>
              </a:rPr>
              <a:t>Любовь – обладание (эрос)</a:t>
            </a:r>
            <a:r>
              <a:rPr lang="ru-RU" sz="2400" dirty="0">
                <a:effectLst/>
                <a:latin typeface="Calibri" panose="020F0502020204030204" pitchFamily="34" charset="0"/>
                <a:ea typeface="Calibri" panose="020F0502020204030204" pitchFamily="34" charset="0"/>
                <a:cs typeface="Times New Roman" panose="02020603050405020304" pitchFamily="18" charset="0"/>
              </a:rPr>
              <a:t>, в которой страсть человека «вспыхивает еще живее, ярче, потому что место темных, неопределенных половых стремлений заступают теперь яркие, трепетные ощущения любви».</a:t>
            </a:r>
            <a:br>
              <a:rPr lang="ru-RU" sz="2400" dirty="0">
                <a:effectLst/>
                <a:latin typeface="Calibri" panose="020F0502020204030204" pitchFamily="34" charset="0"/>
                <a:ea typeface="Calibri" panose="020F0502020204030204" pitchFamily="34" charset="0"/>
                <a:cs typeface="Times New Roman" panose="02020603050405020304" pitchFamily="18" charset="0"/>
              </a:rPr>
            </a:br>
            <a:r>
              <a:rPr lang="ru-RU" sz="2400" dirty="0">
                <a:effectLst/>
                <a:latin typeface="Calibri" panose="020F0502020204030204" pitchFamily="34" charset="0"/>
                <a:ea typeface="Calibri" panose="020F0502020204030204" pitchFamily="34" charset="0"/>
                <a:cs typeface="Times New Roman" panose="02020603050405020304" pitchFamily="18" charset="0"/>
              </a:rPr>
              <a:t>3. </a:t>
            </a:r>
            <a:r>
              <a:rPr lang="ru-RU" sz="2400" b="1" i="1" dirty="0">
                <a:effectLst/>
                <a:latin typeface="Calibri" panose="020F0502020204030204" pitchFamily="34" charset="0"/>
                <a:ea typeface="Calibri" panose="020F0502020204030204" pitchFamily="34" charset="0"/>
                <a:cs typeface="Times New Roman" panose="02020603050405020304" pitchFamily="18" charset="0"/>
              </a:rPr>
              <a:t>Любовь по привычке ( </a:t>
            </a:r>
            <a:r>
              <a:rPr lang="ru-RU" sz="2400" b="1" i="1" dirty="0" err="1">
                <a:effectLst/>
                <a:latin typeface="Calibri" panose="020F0502020204030204" pitchFamily="34" charset="0"/>
                <a:ea typeface="Calibri" panose="020F0502020204030204" pitchFamily="34" charset="0"/>
                <a:cs typeface="Times New Roman" panose="02020603050405020304" pitchFamily="18" charset="0"/>
              </a:rPr>
              <a:t>прагма</a:t>
            </a:r>
            <a:r>
              <a:rPr lang="ru-RU" sz="2400" b="1" i="1" dirty="0">
                <a:effectLst/>
                <a:latin typeface="Calibri" panose="020F0502020204030204" pitchFamily="34" charset="0"/>
                <a:ea typeface="Calibri" panose="020F0502020204030204" pitchFamily="34" charset="0"/>
                <a:cs typeface="Times New Roman" panose="02020603050405020304" pitchFamily="18" charset="0"/>
              </a:rPr>
              <a:t>)</a:t>
            </a:r>
            <a:r>
              <a:rPr lang="ru-RU" sz="2400" dirty="0">
                <a:effectLst/>
                <a:latin typeface="Calibri" panose="020F0502020204030204" pitchFamily="34" charset="0"/>
                <a:ea typeface="Calibri" panose="020F0502020204030204" pitchFamily="34" charset="0"/>
                <a:cs typeface="Times New Roman" panose="02020603050405020304" pitchFamily="18" charset="0"/>
              </a:rPr>
              <a:t>, в которой «страсть уже потухла… Любовь, однако, не уничтожилась: от частого повторения рефлекса,….она стала действительно половиной его самого».</a:t>
            </a:r>
            <a:br>
              <a:rPr lang="ru-RU" sz="2400" dirty="0">
                <a:effectLst/>
                <a:latin typeface="Calibri" panose="020F0502020204030204" pitchFamily="34" charset="0"/>
                <a:ea typeface="Calibri" panose="020F0502020204030204" pitchFamily="34" charset="0"/>
                <a:cs typeface="Times New Roman" panose="02020603050405020304" pitchFamily="18" charset="0"/>
              </a:rPr>
            </a:br>
            <a:r>
              <a:rPr lang="ru-RU" sz="2400" dirty="0">
                <a:latin typeface="Calibri" panose="020F0502020204030204" pitchFamily="34" charset="0"/>
                <a:ea typeface="Calibri" panose="020F0502020204030204" pitchFamily="34" charset="0"/>
                <a:cs typeface="Times New Roman" panose="02020603050405020304" pitchFamily="18" charset="0"/>
              </a:rPr>
              <a:t>    Таким образом, </a:t>
            </a:r>
            <a:r>
              <a:rPr lang="ru-RU" sz="2400" dirty="0">
                <a:effectLst/>
                <a:latin typeface="Calibri" panose="020F0502020204030204" pitchFamily="34" charset="0"/>
                <a:ea typeface="Calibri" panose="020F0502020204030204" pitchFamily="34" charset="0"/>
                <a:cs typeface="Times New Roman" panose="02020603050405020304" pitchFamily="18" charset="0"/>
              </a:rPr>
              <a:t> «человек, раз переживший все эти натуральные фазы полной любви, едва ли может любить страстно во второй раз. Повторные страсти - признак неудовлетворенности предшествующим».</a:t>
            </a:r>
          </a:p>
          <a:p>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400" b="1" i="1" dirty="0"/>
              <a:t>И. М. Сеченов  Рефлексы головного мозга </a:t>
            </a:r>
            <a:endParaRPr lang="ru-RU" sz="2400" i="1" dirty="0"/>
          </a:p>
        </p:txBody>
      </p:sp>
    </p:spTree>
    <p:extLst>
      <p:ext uri="{BB962C8B-B14F-4D97-AF65-F5344CB8AC3E}">
        <p14:creationId xmlns:p14="http://schemas.microsoft.com/office/powerpoint/2010/main" xmlns="" val="1466407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95B2A7-C1F1-B53A-551F-41C18605E2E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B0F99016-2907-0201-79CE-AF5D9380D924}"/>
              </a:ext>
            </a:extLst>
          </p:cNvPr>
          <p:cNvSpPr>
            <a:spLocks noGrp="1"/>
          </p:cNvSpPr>
          <p:nvPr>
            <p:ph idx="1"/>
          </p:nvPr>
        </p:nvSpPr>
        <p:spPr/>
        <p:txBody>
          <a:bodyPr/>
          <a:lstStyle/>
          <a:p>
            <a:endParaRPr lang="ru-RU"/>
          </a:p>
        </p:txBody>
      </p:sp>
      <p:sp>
        <p:nvSpPr>
          <p:cNvPr id="5" name="TextBox 4">
            <a:extLst>
              <a:ext uri="{FF2B5EF4-FFF2-40B4-BE49-F238E27FC236}">
                <a16:creationId xmlns:a16="http://schemas.microsoft.com/office/drawing/2014/main" xmlns="" id="{A54C63C4-EF82-24FA-435C-759193822DEC}"/>
              </a:ext>
            </a:extLst>
          </p:cNvPr>
          <p:cNvSpPr txBox="1"/>
          <p:nvPr/>
        </p:nvSpPr>
        <p:spPr>
          <a:xfrm>
            <a:off x="223285" y="281354"/>
            <a:ext cx="10601024" cy="6370975"/>
          </a:xfrm>
          <a:prstGeom prst="rect">
            <a:avLst/>
          </a:prstGeom>
          <a:noFill/>
        </p:spPr>
        <p:txBody>
          <a:bodyPr wrap="square">
            <a:spAutoFit/>
          </a:bodyPr>
          <a:lstStyle/>
          <a:p>
            <a:r>
              <a:rPr lang="ru-RU" sz="2400" b="1" dirty="0"/>
              <a:t>Мужчина</a:t>
            </a:r>
            <a:r>
              <a:rPr lang="ru-RU" sz="2400" dirty="0"/>
              <a:t> </a:t>
            </a:r>
            <a:r>
              <a:rPr lang="ru-RU" sz="2400" b="1" dirty="0"/>
              <a:t>и</a:t>
            </a:r>
            <a:r>
              <a:rPr lang="ru-RU" sz="2400" dirty="0"/>
              <a:t> </a:t>
            </a:r>
            <a:r>
              <a:rPr lang="ru-RU" sz="2400" b="1" dirty="0"/>
              <a:t>женщина</a:t>
            </a:r>
            <a:r>
              <a:rPr lang="ru-RU" sz="2400" dirty="0"/>
              <a:t> </a:t>
            </a:r>
            <a:r>
              <a:rPr lang="ru-RU" sz="2400" b="1" dirty="0"/>
              <a:t>страстно</a:t>
            </a:r>
            <a:r>
              <a:rPr lang="ru-RU" sz="2400" dirty="0"/>
              <a:t> </a:t>
            </a:r>
            <a:r>
              <a:rPr lang="ru-RU" sz="2400" b="1" dirty="0"/>
              <a:t>ищут</a:t>
            </a:r>
            <a:r>
              <a:rPr lang="ru-RU" sz="2400" dirty="0"/>
              <a:t> </a:t>
            </a:r>
            <a:r>
              <a:rPr lang="ru-RU" sz="2400" b="1" dirty="0"/>
              <a:t>друг</a:t>
            </a:r>
            <a:r>
              <a:rPr lang="ru-RU" sz="2400" dirty="0"/>
              <a:t> </a:t>
            </a:r>
            <a:r>
              <a:rPr lang="ru-RU" sz="2400" b="1" dirty="0"/>
              <a:t>друга</a:t>
            </a:r>
            <a:r>
              <a:rPr lang="ru-RU" sz="2400" dirty="0"/>
              <a:t>, потому что они различаются».</a:t>
            </a:r>
          </a:p>
          <a:p>
            <a:r>
              <a:rPr lang="ru-RU" sz="2000" dirty="0"/>
              <a:t>Разделение труда является принципиальным условием обеспечения   солидарности, стабильности и гармонии общества. При этом моральные последствия разделения труда более важны, чем экономические. </a:t>
            </a:r>
          </a:p>
          <a:p>
            <a:r>
              <a:rPr lang="ru-RU" sz="2000" dirty="0"/>
              <a:t>Парадигмальным случаем разделения труда он считал брак, в котором именно разделение труда служит источником солидарности.  Развитие института брака, по мнению Эмиля Дюркгейма, происходило по мере нарастания все большей дифференциации между мужчинами и женщинами:  физическая и культурная дифференциация между мужчинами и женщинами все время увеличивается, «чем глубже мы обращаемся в прошлое, тем менее значительными становятся различия между мужчинами и женщинами» – во внешности, физической силе, строении мозга, а также в выполнении социальных ролей и функций. Мужчина – «продукт общества», тогда как женщина «в значительно большей степени продукт природы».  Таким образом,-  мужчина и женщины различны по своей природе. В основании диссоциации функций находятся “дополняющие друг друга различия”. Разделение труда на базе половых ролей создает  основания для солидарности в домашней сфере.</a:t>
            </a:r>
          </a:p>
          <a:p>
            <a:r>
              <a:rPr lang="ru-RU" sz="2000" i="1" dirty="0"/>
              <a:t>Эмиль Дюркгейм  "О разделении общественного труда«.( 1893 г)</a:t>
            </a:r>
          </a:p>
          <a:p>
            <a:endParaRPr lang="ru-RU" sz="2000" dirty="0"/>
          </a:p>
          <a:p>
            <a:endParaRPr lang="ru-RU" sz="2000" dirty="0"/>
          </a:p>
        </p:txBody>
      </p:sp>
    </p:spTree>
    <p:extLst>
      <p:ext uri="{BB962C8B-B14F-4D97-AF65-F5344CB8AC3E}">
        <p14:creationId xmlns:p14="http://schemas.microsoft.com/office/powerpoint/2010/main" xmlns="" val="2536111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945900A-8416-99D7-00E6-0FE66BCDFCB0}"/>
              </a:ext>
            </a:extLst>
          </p:cNvPr>
          <p:cNvSpPr>
            <a:spLocks noGrp="1"/>
          </p:cNvSpPr>
          <p:nvPr>
            <p:ph type="title"/>
          </p:nvPr>
        </p:nvSpPr>
        <p:spPr>
          <a:xfrm>
            <a:off x="677334" y="612648"/>
            <a:ext cx="8596668" cy="649224"/>
          </a:xfrm>
        </p:spPr>
        <p:txBody>
          <a:bodyPr>
            <a:normAutofit/>
          </a:bodyPr>
          <a:lstStyle/>
          <a:p>
            <a:endParaRPr lang="ru-RU" sz="2800" i="1" dirty="0"/>
          </a:p>
        </p:txBody>
      </p:sp>
      <p:sp>
        <p:nvSpPr>
          <p:cNvPr id="3" name="Объект 2">
            <a:extLst>
              <a:ext uri="{FF2B5EF4-FFF2-40B4-BE49-F238E27FC236}">
                <a16:creationId xmlns:a16="http://schemas.microsoft.com/office/drawing/2014/main" xmlns="" id="{23E1F0C1-6450-00A7-8EF3-B9E79FF78855}"/>
              </a:ext>
            </a:extLst>
          </p:cNvPr>
          <p:cNvSpPr>
            <a:spLocks noGrp="1"/>
          </p:cNvSpPr>
          <p:nvPr>
            <p:ph idx="1"/>
          </p:nvPr>
        </p:nvSpPr>
        <p:spPr/>
        <p:txBody>
          <a:bodyPr/>
          <a:lstStyle/>
          <a:p>
            <a:endParaRPr lang="ru-RU"/>
          </a:p>
        </p:txBody>
      </p:sp>
      <p:sp>
        <p:nvSpPr>
          <p:cNvPr id="9" name="TextBox 8">
            <a:extLst>
              <a:ext uri="{FF2B5EF4-FFF2-40B4-BE49-F238E27FC236}">
                <a16:creationId xmlns:a16="http://schemas.microsoft.com/office/drawing/2014/main" xmlns="" id="{A1548708-C4F9-3350-AD11-46B1DA2BFCD6}"/>
              </a:ext>
            </a:extLst>
          </p:cNvPr>
          <p:cNvSpPr txBox="1"/>
          <p:nvPr/>
        </p:nvSpPr>
        <p:spPr>
          <a:xfrm>
            <a:off x="677334" y="439829"/>
            <a:ext cx="8976822" cy="5970865"/>
          </a:xfrm>
          <a:prstGeom prst="rect">
            <a:avLst/>
          </a:prstGeom>
          <a:noFill/>
        </p:spPr>
        <p:txBody>
          <a:bodyPr wrap="square">
            <a:spAutoFit/>
          </a:bodyPr>
          <a:lstStyle/>
          <a:p>
            <a:r>
              <a:rPr lang="ru-RU" sz="2400" i="1" dirty="0"/>
              <a:t>Г. Ф. В. Любовь. Семья. Брак</a:t>
            </a:r>
            <a:r>
              <a:rPr lang="ru-RU" dirty="0"/>
              <a:t>.</a:t>
            </a:r>
          </a:p>
          <a:p>
            <a:endParaRPr lang="ru-RU" dirty="0"/>
          </a:p>
          <a:p>
            <a:r>
              <a:rPr lang="ru-RU" sz="2000" dirty="0"/>
              <a:t>Любовь означает вообще сознание моего единства с другим, так что я для себя не изолирован, а приобретаю свое само­сознание лишь как отказ от своего особенного бытия и посредством знания себя моим единством с другим и единством другого со мною. Но любовь есть чувство, т. е. нравственность в природной форме; </a:t>
            </a:r>
            <a:r>
              <a:rPr lang="ru-RU" sz="2000" dirty="0">
                <a:highlight>
                  <a:srgbClr val="FFFF00"/>
                </a:highlight>
              </a:rPr>
              <a:t>в государстве нет уже любви: в нем мы сознаем единство как закон; в нем содержание необходимо должно быть разумным, и я необходимо должен его знать</a:t>
            </a:r>
            <a:r>
              <a:rPr lang="ru-RU" sz="2000" dirty="0"/>
              <a:t>. Первым моментом в любви является то, что я не хочу быть самостоятельным, стоящим отдельно лицом и что, если бы я был таковым, я чувствовал бы себя несовершенным и неполным. Вторым моментом является то, что я обретаю себя в другом лице, что я обладаю значимостью в нем, и что оно в свою очередь достигает этого же во мне. </a:t>
            </a:r>
            <a:r>
              <a:rPr lang="ru-RU" sz="2000" dirty="0">
                <a:highlight>
                  <a:srgbClr val="FFFF00"/>
                </a:highlight>
              </a:rPr>
              <a:t>Любовь поэтому представляет собою чудовищнейшее про­тиворечие…</a:t>
            </a:r>
            <a:r>
              <a:rPr lang="ru-RU" sz="2000" dirty="0"/>
              <a:t>. Любовь есть одновременно и порождение, и разрешение противоречия; в качестве разрешения последнего она есть нрав­ственное единение. </a:t>
            </a:r>
          </a:p>
          <a:p>
            <a:endParaRPr lang="ru-RU" sz="2000" dirty="0"/>
          </a:p>
          <a:p>
            <a:r>
              <a:rPr lang="ru-RU" sz="2000" i="1" dirty="0"/>
              <a:t>   Гегель. Философия права</a:t>
            </a:r>
          </a:p>
        </p:txBody>
      </p:sp>
    </p:spTree>
    <p:extLst>
      <p:ext uri="{BB962C8B-B14F-4D97-AF65-F5344CB8AC3E}">
        <p14:creationId xmlns:p14="http://schemas.microsoft.com/office/powerpoint/2010/main" xmlns="" val="27073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2551079175"/>
              </p:ext>
            </p:extLst>
          </p:nvPr>
        </p:nvGraphicFramePr>
        <p:xfrm>
          <a:off x="819150" y="1290162"/>
          <a:ext cx="10574445" cy="4876800"/>
        </p:xfrm>
        <a:graphic>
          <a:graphicData uri="http://schemas.openxmlformats.org/drawingml/2006/table">
            <a:tbl>
              <a:tblPr firstRow="1" bandRow="1">
                <a:tableStyleId>{5C22544A-7EE6-4342-B048-85BDC9FD1C3A}</a:tableStyleId>
              </a:tblPr>
              <a:tblGrid>
                <a:gridCol w="2162175">
                  <a:extLst>
                    <a:ext uri="{9D8B030D-6E8A-4147-A177-3AD203B41FA5}">
                      <a16:colId xmlns:a16="http://schemas.microsoft.com/office/drawing/2014/main" xmlns="" val="20000"/>
                    </a:ext>
                  </a:extLst>
                </a:gridCol>
                <a:gridCol w="770913">
                  <a:extLst>
                    <a:ext uri="{9D8B030D-6E8A-4147-A177-3AD203B41FA5}">
                      <a16:colId xmlns:a16="http://schemas.microsoft.com/office/drawing/2014/main" xmlns="" val="20001"/>
                    </a:ext>
                  </a:extLst>
                </a:gridCol>
                <a:gridCol w="1010631">
                  <a:extLst>
                    <a:ext uri="{9D8B030D-6E8A-4147-A177-3AD203B41FA5}">
                      <a16:colId xmlns:a16="http://schemas.microsoft.com/office/drawing/2014/main" xmlns="" val="20002"/>
                    </a:ext>
                  </a:extLst>
                </a:gridCol>
                <a:gridCol w="936683">
                  <a:extLst>
                    <a:ext uri="{9D8B030D-6E8A-4147-A177-3AD203B41FA5}">
                      <a16:colId xmlns:a16="http://schemas.microsoft.com/office/drawing/2014/main" xmlns="" val="20003"/>
                    </a:ext>
                  </a:extLst>
                </a:gridCol>
                <a:gridCol w="899708">
                  <a:extLst>
                    <a:ext uri="{9D8B030D-6E8A-4147-A177-3AD203B41FA5}">
                      <a16:colId xmlns:a16="http://schemas.microsoft.com/office/drawing/2014/main" xmlns="" val="20004"/>
                    </a:ext>
                  </a:extLst>
                </a:gridCol>
                <a:gridCol w="924359">
                  <a:extLst>
                    <a:ext uri="{9D8B030D-6E8A-4147-A177-3AD203B41FA5}">
                      <a16:colId xmlns:a16="http://schemas.microsoft.com/office/drawing/2014/main" xmlns="" val="20005"/>
                    </a:ext>
                  </a:extLst>
                </a:gridCol>
                <a:gridCol w="998307">
                  <a:extLst>
                    <a:ext uri="{9D8B030D-6E8A-4147-A177-3AD203B41FA5}">
                      <a16:colId xmlns:a16="http://schemas.microsoft.com/office/drawing/2014/main" xmlns="" val="20006"/>
                    </a:ext>
                  </a:extLst>
                </a:gridCol>
                <a:gridCol w="1010631">
                  <a:extLst>
                    <a:ext uri="{9D8B030D-6E8A-4147-A177-3AD203B41FA5}">
                      <a16:colId xmlns:a16="http://schemas.microsoft.com/office/drawing/2014/main" xmlns="" val="20007"/>
                    </a:ext>
                  </a:extLst>
                </a:gridCol>
                <a:gridCol w="961332">
                  <a:extLst>
                    <a:ext uri="{9D8B030D-6E8A-4147-A177-3AD203B41FA5}">
                      <a16:colId xmlns:a16="http://schemas.microsoft.com/office/drawing/2014/main" xmlns="" val="20008"/>
                    </a:ext>
                  </a:extLst>
                </a:gridCol>
                <a:gridCol w="899706">
                  <a:extLst>
                    <a:ext uri="{9D8B030D-6E8A-4147-A177-3AD203B41FA5}">
                      <a16:colId xmlns:a16="http://schemas.microsoft.com/office/drawing/2014/main" xmlns="" val="20009"/>
                    </a:ext>
                  </a:extLst>
                </a:gridCol>
              </a:tblGrid>
              <a:tr h="985310">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Год</a:t>
                      </a:r>
                    </a:p>
                    <a:p>
                      <a:pPr algn="ctr"/>
                      <a:endParaRPr lang="ru-RU" sz="2000" dirty="0">
                        <a:solidFill>
                          <a:schemeClr val="tx1"/>
                        </a:solidFill>
                        <a:latin typeface="Times New Roman" pitchFamily="18" charset="0"/>
                        <a:cs typeface="Times New Roman" pitchFamily="18" charset="0"/>
                      </a:endParaRP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1950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1960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1970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1980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1990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2000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2010</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2015</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2022</a:t>
                      </a:r>
                    </a:p>
                  </a:txBody>
                  <a:tcPr>
                    <a:solidFill>
                      <a:schemeClr val="bg2"/>
                    </a:solidFill>
                  </a:tcPr>
                </a:tc>
                <a:extLst>
                  <a:ext uri="{0D108BD9-81ED-4DB2-BD59-A6C34878D82A}">
                    <a16:rowId xmlns:a16="http://schemas.microsoft.com/office/drawing/2014/main" xmlns="" val="10000"/>
                  </a:ext>
                </a:extLst>
              </a:tr>
              <a:tr h="1254032">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БРАКИ</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a:solidFill>
                            <a:schemeClr val="tx1"/>
                          </a:solidFill>
                          <a:latin typeface="Times New Roman" pitchFamily="18" charset="0"/>
                          <a:cs typeface="Times New Roman" pitchFamily="18" charset="0"/>
                        </a:rPr>
                        <a:t>(на</a:t>
                      </a:r>
                      <a:r>
                        <a:rPr lang="ru-RU" sz="1800" baseline="0" dirty="0">
                          <a:solidFill>
                            <a:schemeClr val="tx1"/>
                          </a:solidFill>
                          <a:latin typeface="Times New Roman" pitchFamily="18" charset="0"/>
                          <a:cs typeface="Times New Roman" pitchFamily="18" charset="0"/>
                        </a:rPr>
                        <a:t> 1000</a:t>
                      </a:r>
                      <a:r>
                        <a:rPr lang="ru-RU" sz="1800" dirty="0">
                          <a:solidFill>
                            <a:schemeClr val="tx1"/>
                          </a:solidFill>
                          <a:latin typeface="Times New Roman" pitchFamily="18" charset="0"/>
                          <a:cs typeface="Times New Roman" pitchFamily="18" charset="0"/>
                        </a:rPr>
                        <a:t> человек)</a:t>
                      </a:r>
                    </a:p>
                    <a:p>
                      <a:pPr algn="ctr"/>
                      <a:endParaRPr lang="ru-RU" sz="2000" dirty="0">
                        <a:solidFill>
                          <a:schemeClr val="tx1"/>
                        </a:solidFill>
                        <a:latin typeface="Times New Roman" pitchFamily="18" charset="0"/>
                        <a:cs typeface="Times New Roman" pitchFamily="18" charset="0"/>
                      </a:endParaRP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11,2</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9,3</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10,8</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9,6</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7,3</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8,3</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5,4</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6,3</a:t>
                      </a:r>
                    </a:p>
                  </a:txBody>
                  <a:tcPr>
                    <a:solidFill>
                      <a:schemeClr val="bg2"/>
                    </a:solidFill>
                  </a:tcPr>
                </a:tc>
                <a:extLst>
                  <a:ext uri="{0D108BD9-81ED-4DB2-BD59-A6C34878D82A}">
                    <a16:rowId xmlns:a16="http://schemas.microsoft.com/office/drawing/2014/main" xmlns="" val="10001"/>
                  </a:ext>
                </a:extLst>
              </a:tr>
              <a:tr h="955453">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РАЗВОДЫ</a:t>
                      </a:r>
                    </a:p>
                    <a:p>
                      <a:pPr algn="ctr"/>
                      <a:r>
                        <a:rPr lang="ru-RU" sz="1800" dirty="0">
                          <a:solidFill>
                            <a:schemeClr val="tx1"/>
                          </a:solidFill>
                          <a:latin typeface="Times New Roman" pitchFamily="18" charset="0"/>
                          <a:cs typeface="Times New Roman" pitchFamily="18" charset="0"/>
                        </a:rPr>
                        <a:t>(на</a:t>
                      </a:r>
                      <a:r>
                        <a:rPr lang="ru-RU" sz="1800" baseline="0" dirty="0">
                          <a:solidFill>
                            <a:schemeClr val="tx1"/>
                          </a:solidFill>
                          <a:latin typeface="Times New Roman" pitchFamily="18" charset="0"/>
                          <a:cs typeface="Times New Roman" pitchFamily="18" charset="0"/>
                        </a:rPr>
                        <a:t> 1000</a:t>
                      </a:r>
                      <a:r>
                        <a:rPr lang="ru-RU" sz="1800" dirty="0">
                          <a:solidFill>
                            <a:schemeClr val="tx1"/>
                          </a:solidFill>
                          <a:latin typeface="Times New Roman" pitchFamily="18" charset="0"/>
                          <a:cs typeface="Times New Roman" pitchFamily="18" charset="0"/>
                        </a:rPr>
                        <a:t> человек)</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0,6</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1,9</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3,1</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3,4</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4,7</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3,7</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3,7</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3,7</a:t>
                      </a:r>
                    </a:p>
                  </a:txBody>
                  <a:tcPr>
                    <a:solidFill>
                      <a:schemeClr val="bg2"/>
                    </a:solidFill>
                  </a:tcPr>
                </a:tc>
                <a:extLst>
                  <a:ext uri="{0D108BD9-81ED-4DB2-BD59-A6C34878D82A}">
                    <a16:rowId xmlns:a16="http://schemas.microsoft.com/office/drawing/2014/main" xmlns="" val="10002"/>
                  </a:ext>
                </a:extLst>
              </a:tr>
              <a:tr h="1582468">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Средняя медианная возраста населения</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25,2</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25,5</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28,5</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29,5</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31,9</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35,5</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38,1</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38,8</a:t>
                      </a:r>
                    </a:p>
                  </a:txBody>
                  <a:tcPr>
                    <a:solidFill>
                      <a:schemeClr val="bg2"/>
                    </a:solidFill>
                  </a:tcPr>
                </a:tc>
                <a:tc>
                  <a:txBody>
                    <a:bodyPr/>
                    <a:lstStyle/>
                    <a:p>
                      <a:pPr algn="ctr"/>
                      <a:endParaRPr lang="ru-RU" sz="2000" dirty="0">
                        <a:solidFill>
                          <a:schemeClr val="tx1"/>
                        </a:solidFill>
                        <a:latin typeface="Times New Roman" pitchFamily="18" charset="0"/>
                        <a:cs typeface="Times New Roman" pitchFamily="18" charset="0"/>
                      </a:endParaRPr>
                    </a:p>
                    <a:p>
                      <a:pPr algn="ctr"/>
                      <a:r>
                        <a:rPr lang="ru-RU" sz="2000" dirty="0">
                          <a:solidFill>
                            <a:schemeClr val="tx1"/>
                          </a:solidFill>
                          <a:latin typeface="Times New Roman" pitchFamily="18" charset="0"/>
                          <a:cs typeface="Times New Roman" pitchFamily="18" charset="0"/>
                        </a:rPr>
                        <a:t>40,4</a:t>
                      </a:r>
                    </a:p>
                  </a:txBody>
                  <a:tcPr>
                    <a:solidFill>
                      <a:schemeClr val="bg2"/>
                    </a:solidFill>
                  </a:tcPr>
                </a:tc>
                <a:extLst>
                  <a:ext uri="{0D108BD9-81ED-4DB2-BD59-A6C34878D82A}">
                    <a16:rowId xmlns:a16="http://schemas.microsoft.com/office/drawing/2014/main" xmlns="" val="10003"/>
                  </a:ext>
                </a:extLst>
              </a:tr>
            </a:tbl>
          </a:graphicData>
        </a:graphic>
      </p:graphicFrame>
      <p:sp>
        <p:nvSpPr>
          <p:cNvPr id="3" name="Прямоугольник 2"/>
          <p:cNvSpPr/>
          <p:nvPr/>
        </p:nvSpPr>
        <p:spPr>
          <a:xfrm>
            <a:off x="1032865" y="6178119"/>
            <a:ext cx="10286999" cy="523220"/>
          </a:xfrm>
          <a:prstGeom prst="rect">
            <a:avLst/>
          </a:prstGeom>
        </p:spPr>
        <p:txBody>
          <a:bodyPr wrap="square">
            <a:spAutoFit/>
          </a:bodyPr>
          <a:lstStyle/>
          <a:p>
            <a:r>
              <a:rPr lang="ru-RU" sz="1400" i="1" dirty="0">
                <a:latin typeface="Times New Roman" pitchFamily="18" charset="0"/>
                <a:cs typeface="Times New Roman" pitchFamily="18" charset="0"/>
              </a:rPr>
              <a:t>*Статистический справочник  Республики Беларусь 2023 г. с.37</a:t>
            </a:r>
            <a:br>
              <a:rPr lang="ru-RU" sz="1400" i="1" dirty="0">
                <a:latin typeface="Times New Roman" pitchFamily="18" charset="0"/>
                <a:cs typeface="Times New Roman" pitchFamily="18" charset="0"/>
              </a:rPr>
            </a:br>
            <a:r>
              <a:rPr lang="ru-RU" sz="1400" i="1" dirty="0">
                <a:latin typeface="Times New Roman" pitchFamily="18" charset="0"/>
                <a:cs typeface="Times New Roman" pitchFamily="18" charset="0"/>
              </a:rPr>
              <a:t>*Население и демография Беларуси за период 1950 – 2022 гг.</a:t>
            </a:r>
            <a:endParaRPr lang="ru-RU" sz="1400" i="1" dirty="0"/>
          </a:p>
        </p:txBody>
      </p:sp>
      <p:sp>
        <p:nvSpPr>
          <p:cNvPr id="5" name="TextBox 4">
            <a:extLst>
              <a:ext uri="{FF2B5EF4-FFF2-40B4-BE49-F238E27FC236}">
                <a16:creationId xmlns:a16="http://schemas.microsoft.com/office/drawing/2014/main" xmlns="" id="{B8DD66E0-8263-C6AE-FF90-16022C08AF0C}"/>
              </a:ext>
            </a:extLst>
          </p:cNvPr>
          <p:cNvSpPr txBox="1"/>
          <p:nvPr/>
        </p:nvSpPr>
        <p:spPr>
          <a:xfrm>
            <a:off x="2852615" y="252996"/>
            <a:ext cx="6096000" cy="954107"/>
          </a:xfrm>
          <a:prstGeom prst="rect">
            <a:avLst/>
          </a:prstGeom>
          <a:noFill/>
        </p:spPr>
        <p:txBody>
          <a:bodyPr wrap="square">
            <a:spAutoFit/>
          </a:bodyPr>
          <a:lstStyle/>
          <a:p>
            <a:pPr algn="ctr"/>
            <a:r>
              <a:rPr lang="ru-RU" sz="2800" b="1" i="1" dirty="0">
                <a:effectLst>
                  <a:outerShdw blurRad="38100" dist="38100" dir="2700000" algn="tl">
                    <a:srgbClr val="000000">
                      <a:alpha val="43137"/>
                    </a:srgbClr>
                  </a:outerShdw>
                </a:effectLst>
                <a:latin typeface="Times New Roman" pitchFamily="18" charset="0"/>
                <a:cs typeface="Times New Roman" pitchFamily="18" charset="0"/>
              </a:rPr>
              <a:t>Демографическая ситуация в Республике Беларусь</a:t>
            </a:r>
            <a:endParaRPr lang="ru-RU"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2511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7"/>
          <p:cNvSpPr txBox="1">
            <a:spLocks/>
          </p:cNvSpPr>
          <p:nvPr/>
        </p:nvSpPr>
        <p:spPr>
          <a:xfrm>
            <a:off x="3287688" y="167654"/>
            <a:ext cx="7164288" cy="885082"/>
          </a:xfrm>
          <a:prstGeom prst="rect">
            <a:avLst/>
          </a:prstGeom>
          <a:effectLst/>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800" dirty="0">
                <a:effectLst/>
              </a:rPr>
              <a:t>Как Вы полагаете, какая семья является нормальной</a:t>
            </a:r>
            <a:endParaRPr lang="ru-RU" sz="2800" dirty="0"/>
          </a:p>
        </p:txBody>
      </p:sp>
      <p:pic>
        <p:nvPicPr>
          <p:cNvPr id="4" name="Picture 12" descr="Гомельский государственный технический университет имени П.О.Сухого"/>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0024" y="116632"/>
            <a:ext cx="1489818" cy="108011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Диаграмма 4"/>
          <p:cNvGraphicFramePr>
            <a:graphicFrameLocks/>
          </p:cNvGraphicFramePr>
          <p:nvPr>
            <p:extLst>
              <p:ext uri="{D42A27DB-BD31-4B8C-83A1-F6EECF244321}">
                <p14:modId xmlns:p14="http://schemas.microsoft.com/office/powerpoint/2010/main" xmlns="" val="1823289619"/>
              </p:ext>
            </p:extLst>
          </p:nvPr>
        </p:nvGraphicFramePr>
        <p:xfrm>
          <a:off x="884583" y="1311215"/>
          <a:ext cx="8863265" cy="55467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6153594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7"/>
          <p:cNvSpPr txBox="1">
            <a:spLocks/>
          </p:cNvSpPr>
          <p:nvPr/>
        </p:nvSpPr>
        <p:spPr>
          <a:xfrm>
            <a:off x="3287688" y="167654"/>
            <a:ext cx="7164288" cy="885082"/>
          </a:xfrm>
          <a:prstGeom prst="rect">
            <a:avLst/>
          </a:prstGeom>
          <a:effectLst/>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dirty="0">
                <a:effectLst/>
              </a:rPr>
              <a:t>Как Вы полагаете, какое количество детей  в семье является оптимальным?</a:t>
            </a:r>
            <a:endParaRPr lang="ru-RU" sz="2400" dirty="0"/>
          </a:p>
        </p:txBody>
      </p:sp>
      <p:pic>
        <p:nvPicPr>
          <p:cNvPr id="4" name="Picture 12" descr="Гомельский государственный технический университет имени П.О.Сухог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5520" y="116633"/>
            <a:ext cx="1489818" cy="108011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Диаграмма 4"/>
          <p:cNvGraphicFramePr>
            <a:graphicFrameLocks/>
          </p:cNvGraphicFramePr>
          <p:nvPr/>
        </p:nvGraphicFramePr>
        <p:xfrm>
          <a:off x="1703512" y="1052737"/>
          <a:ext cx="8784976" cy="5616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8178480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709863" y="565484"/>
            <a:ext cx="10900611" cy="3785652"/>
          </a:xfrm>
          <a:prstGeom prst="rect">
            <a:avLst/>
          </a:prstGeom>
        </p:spPr>
        <p:txBody>
          <a:bodyPr wrap="square">
            <a:spAutoFit/>
          </a:bodyPr>
          <a:lstStyle/>
          <a:p>
            <a:pPr indent="457200" algn="just"/>
            <a:r>
              <a:rPr lang="ru-RU" sz="2400" b="1" dirty="0">
                <a:latin typeface="Times New Roman" panose="02020603050405020304" pitchFamily="18" charset="0"/>
                <a:ea typeface="Times New Roman" panose="02020603050405020304" pitchFamily="18" charset="0"/>
              </a:rPr>
              <a:t>Чайлдфри</a:t>
            </a:r>
            <a:r>
              <a:rPr lang="ru-RU" sz="2400" dirty="0">
                <a:latin typeface="Times New Roman" panose="02020603050405020304" pitchFamily="18" charset="0"/>
                <a:ea typeface="Times New Roman" panose="02020603050405020304" pitchFamily="18" charset="0"/>
              </a:rPr>
              <a:t> (</a:t>
            </a:r>
            <a:r>
              <a:rPr lang="ru-RU" sz="2400" u="sng" dirty="0">
                <a:latin typeface="Times New Roman" panose="02020603050405020304" pitchFamily="18" charset="0"/>
                <a:ea typeface="Times New Roman" panose="02020603050405020304" pitchFamily="18" charset="0"/>
              </a:rPr>
              <a:t>англ.</a:t>
            </a:r>
            <a:r>
              <a:rPr lang="ru-RU" sz="2400" dirty="0">
                <a:latin typeface="Times New Roman" panose="02020603050405020304" pitchFamily="18" charset="0"/>
                <a:ea typeface="Times New Roman" panose="02020603050405020304" pitchFamily="18" charset="0"/>
              </a:rPr>
              <a:t> </a:t>
            </a:r>
            <a:r>
              <a:rPr lang="ru-RU" sz="2400" i="1" dirty="0">
                <a:latin typeface="Times New Roman" panose="02020603050405020304" pitchFamily="18" charset="0"/>
                <a:ea typeface="Times New Roman" panose="02020603050405020304" pitchFamily="18" charset="0"/>
              </a:rPr>
              <a:t>childfree</a:t>
            </a:r>
            <a:r>
              <a:rPr lang="ru-RU" sz="2400" dirty="0">
                <a:latin typeface="Times New Roman" panose="02020603050405020304" pitchFamily="18" charset="0"/>
                <a:ea typeface="Times New Roman" panose="02020603050405020304" pitchFamily="18" charset="0"/>
              </a:rPr>
              <a:t> — свободный от </a:t>
            </a:r>
            <a:r>
              <a:rPr lang="ru-RU" sz="2400" u="sng" dirty="0">
                <a:latin typeface="Times New Roman" panose="02020603050405020304" pitchFamily="18" charset="0"/>
                <a:ea typeface="Times New Roman" panose="02020603050405020304" pitchFamily="18" charset="0"/>
              </a:rPr>
              <a:t>детей</a:t>
            </a:r>
            <a:r>
              <a:rPr lang="ru-RU" sz="2400" dirty="0">
                <a:latin typeface="Times New Roman" panose="02020603050405020304" pitchFamily="18" charset="0"/>
                <a:ea typeface="Times New Roman" panose="02020603050405020304" pitchFamily="18" charset="0"/>
              </a:rPr>
              <a:t>; </a:t>
            </a:r>
            <a:r>
              <a:rPr lang="ru-RU" sz="2400" u="sng" dirty="0">
                <a:latin typeface="Times New Roman" panose="02020603050405020304" pitchFamily="18" charset="0"/>
                <a:ea typeface="Times New Roman" panose="02020603050405020304" pitchFamily="18" charset="0"/>
              </a:rPr>
              <a:t>англ.</a:t>
            </a:r>
            <a:r>
              <a:rPr lang="ru-RU" sz="2400" dirty="0">
                <a:latin typeface="Times New Roman" panose="02020603050405020304" pitchFamily="18" charset="0"/>
                <a:ea typeface="Times New Roman" panose="02020603050405020304" pitchFamily="18" charset="0"/>
              </a:rPr>
              <a:t> </a:t>
            </a:r>
            <a:r>
              <a:rPr lang="ru-RU" sz="2400" i="1" dirty="0" err="1">
                <a:latin typeface="Times New Roman" panose="02020603050405020304" pitchFamily="18" charset="0"/>
                <a:ea typeface="Times New Roman" panose="02020603050405020304" pitchFamily="18" charset="0"/>
              </a:rPr>
              <a:t>childless</a:t>
            </a:r>
            <a:r>
              <a:rPr lang="ru-RU" sz="2400" i="1" dirty="0">
                <a:latin typeface="Times New Roman" panose="02020603050405020304" pitchFamily="18" charset="0"/>
                <a:ea typeface="Times New Roman" panose="02020603050405020304" pitchFamily="18" charset="0"/>
              </a:rPr>
              <a:t> </a:t>
            </a:r>
            <a:r>
              <a:rPr lang="ru-RU" sz="2400" i="1" dirty="0" err="1">
                <a:latin typeface="Times New Roman" panose="02020603050405020304" pitchFamily="18" charset="0"/>
                <a:ea typeface="Times New Roman" panose="02020603050405020304" pitchFamily="18" charset="0"/>
              </a:rPr>
              <a:t>by</a:t>
            </a:r>
            <a:r>
              <a:rPr lang="ru-RU" sz="2400" i="1" dirty="0">
                <a:latin typeface="Times New Roman" panose="02020603050405020304" pitchFamily="18" charset="0"/>
                <a:ea typeface="Times New Roman" panose="02020603050405020304" pitchFamily="18" charset="0"/>
              </a:rPr>
              <a:t> </a:t>
            </a:r>
            <a:r>
              <a:rPr lang="ru-RU" sz="2400" i="1" dirty="0" err="1">
                <a:latin typeface="Times New Roman" panose="02020603050405020304" pitchFamily="18" charset="0"/>
                <a:ea typeface="Times New Roman" panose="02020603050405020304" pitchFamily="18" charset="0"/>
              </a:rPr>
              <a:t>choice</a:t>
            </a:r>
            <a:r>
              <a:rPr lang="ru-RU" sz="2400" i="1" dirty="0">
                <a:latin typeface="Times New Roman" panose="02020603050405020304" pitchFamily="18" charset="0"/>
                <a:ea typeface="Times New Roman" panose="02020603050405020304" pitchFamily="18" charset="0"/>
              </a:rPr>
              <a:t>, </a:t>
            </a:r>
            <a:r>
              <a:rPr lang="ru-RU" sz="2400" i="1" dirty="0" err="1">
                <a:latin typeface="Times New Roman" panose="02020603050405020304" pitchFamily="18" charset="0"/>
                <a:ea typeface="Times New Roman" panose="02020603050405020304" pitchFamily="18" charset="0"/>
              </a:rPr>
              <a:t>voluntary</a:t>
            </a:r>
            <a:r>
              <a:rPr lang="ru-RU" sz="2400" i="1" dirty="0">
                <a:latin typeface="Times New Roman" panose="02020603050405020304" pitchFamily="18" charset="0"/>
                <a:ea typeface="Times New Roman" panose="02020603050405020304" pitchFamily="18" charset="0"/>
              </a:rPr>
              <a:t> </a:t>
            </a:r>
            <a:r>
              <a:rPr lang="ru-RU" sz="2400" i="1" dirty="0" err="1">
                <a:latin typeface="Times New Roman" panose="02020603050405020304" pitchFamily="18" charset="0"/>
                <a:ea typeface="Times New Roman" panose="02020603050405020304" pitchFamily="18" charset="0"/>
              </a:rPr>
              <a:t>childless</a:t>
            </a:r>
            <a:r>
              <a:rPr lang="ru-RU" sz="2400" dirty="0">
                <a:latin typeface="Times New Roman" panose="02020603050405020304" pitchFamily="18" charset="0"/>
                <a:ea typeface="Times New Roman" panose="02020603050405020304" pitchFamily="18" charset="0"/>
              </a:rPr>
              <a:t> — добровольно бездетный) — </a:t>
            </a:r>
            <a:r>
              <a:rPr lang="ru-RU" sz="2400" u="sng" dirty="0">
                <a:latin typeface="Times New Roman" panose="02020603050405020304" pitchFamily="18" charset="0"/>
                <a:ea typeface="Times New Roman" panose="02020603050405020304" pitchFamily="18" charset="0"/>
              </a:rPr>
              <a:t>идеология</a:t>
            </a:r>
            <a:r>
              <a:rPr lang="ru-RU" sz="2400" dirty="0">
                <a:latin typeface="Times New Roman" panose="02020603050405020304" pitchFamily="18" charset="0"/>
                <a:ea typeface="Times New Roman" panose="02020603050405020304" pitchFamily="18" charset="0"/>
              </a:rPr>
              <a:t>, характеризующаяся сознательным желанием не иметь детей. Термин «childfree» возник в США в противовес слову «</a:t>
            </a:r>
            <a:r>
              <a:rPr lang="ru-RU" sz="2400" dirty="0" err="1">
                <a:latin typeface="Times New Roman" panose="02020603050405020304" pitchFamily="18" charset="0"/>
                <a:ea typeface="Times New Roman" panose="02020603050405020304" pitchFamily="18" charset="0"/>
              </a:rPr>
              <a:t>childless</a:t>
            </a:r>
            <a:r>
              <a:rPr lang="ru-RU" sz="2400" dirty="0">
                <a:latin typeface="Times New Roman" panose="02020603050405020304" pitchFamily="18" charset="0"/>
                <a:ea typeface="Times New Roman" panose="02020603050405020304" pitchFamily="18" charset="0"/>
              </a:rPr>
              <a:t>» («бездетный») на волне </a:t>
            </a:r>
            <a:r>
              <a:rPr lang="ru-RU" sz="2400" u="sng" dirty="0">
                <a:latin typeface="Times New Roman" panose="02020603050405020304" pitchFamily="18" charset="0"/>
                <a:ea typeface="Times New Roman" panose="02020603050405020304" pitchFamily="18" charset="0"/>
              </a:rPr>
              <a:t>эмансипации</a:t>
            </a:r>
            <a:r>
              <a:rPr lang="ru-RU" sz="2400" dirty="0">
                <a:latin typeface="Times New Roman" panose="02020603050405020304" pitchFamily="18" charset="0"/>
                <a:ea typeface="Times New Roman" panose="02020603050405020304" pitchFamily="18" charset="0"/>
              </a:rPr>
              <a:t> ввели  термин </a:t>
            </a:r>
            <a:r>
              <a:rPr lang="ru-RU" sz="2400" i="1" dirty="0">
                <a:latin typeface="Times New Roman" panose="02020603050405020304" pitchFamily="18" charset="0"/>
                <a:ea typeface="Times New Roman" panose="02020603050405020304" pitchFamily="18" charset="0"/>
              </a:rPr>
              <a:t>childfree</a:t>
            </a:r>
            <a:r>
              <a:rPr lang="ru-RU" sz="2400" dirty="0">
                <a:latin typeface="Times New Roman" panose="02020603050405020304" pitchFamily="18" charset="0"/>
                <a:ea typeface="Times New Roman" panose="02020603050405020304" pitchFamily="18" charset="0"/>
              </a:rPr>
              <a:t> ( «свободный от детей»), утверждая, </a:t>
            </a:r>
            <a:r>
              <a:rPr lang="ru-RU" sz="2400" i="1" dirty="0">
                <a:latin typeface="Times New Roman" panose="02020603050405020304" pitchFamily="18" charset="0"/>
                <a:ea typeface="Times New Roman" panose="02020603050405020304" pitchFamily="18" charset="0"/>
              </a:rPr>
              <a:t>что отсутствие детей — это привилегия развитого социума </a:t>
            </a:r>
            <a:r>
              <a:rPr lang="ru-RU" sz="2400" dirty="0">
                <a:latin typeface="Times New Roman" panose="02020603050405020304" pitchFamily="18" charset="0"/>
                <a:ea typeface="Times New Roman" panose="02020603050405020304" pitchFamily="18" charset="0"/>
              </a:rPr>
              <a:t>Это понятие не относится к  людях, которые откладывают рождение детей на более поздний срок. Бесплодные могут быть или не быть чайлдфри: врождённое или приобретённое в результате заболеваний  бесплодие не является </a:t>
            </a:r>
            <a:r>
              <a:rPr lang="ru-RU" sz="2400" i="1" dirty="0">
                <a:latin typeface="Times New Roman" panose="02020603050405020304" pitchFamily="18" charset="0"/>
                <a:ea typeface="Times New Roman" panose="02020603050405020304" pitchFamily="18" charset="0"/>
              </a:rPr>
              <a:t>сознательным</a:t>
            </a:r>
            <a:r>
              <a:rPr lang="ru-RU" sz="2400" dirty="0">
                <a:latin typeface="Times New Roman" panose="02020603050405020304" pitchFamily="18" charset="0"/>
                <a:ea typeface="Times New Roman" panose="02020603050405020304" pitchFamily="18" charset="0"/>
              </a:rPr>
              <a:t> выбором, тогда как чайлдфри добровольно совершают   </a:t>
            </a:r>
            <a:r>
              <a:rPr lang="ru-RU" sz="2400" u="sng" dirty="0">
                <a:latin typeface="Times New Roman" panose="02020603050405020304" pitchFamily="18" charset="0"/>
                <a:ea typeface="Times New Roman" panose="02020603050405020304" pitchFamily="18" charset="0"/>
              </a:rPr>
              <a:t>стерилизацию</a:t>
            </a:r>
            <a:r>
              <a:rPr lang="ru-RU" sz="24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xmlns="" val="52348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57290C3-35AE-D2F9-0651-C290C4557A59}"/>
              </a:ext>
            </a:extLst>
          </p:cNvPr>
          <p:cNvSpPr>
            <a:spLocks noGrp="1"/>
          </p:cNvSpPr>
          <p:nvPr>
            <p:ph type="title"/>
          </p:nvPr>
        </p:nvSpPr>
        <p:spPr/>
        <p:txBody>
          <a:bodyPr/>
          <a:lstStyle/>
          <a:p>
            <a:r>
              <a:rPr lang="ru-RU" dirty="0"/>
              <a:t> </a:t>
            </a:r>
          </a:p>
        </p:txBody>
      </p:sp>
      <p:sp>
        <p:nvSpPr>
          <p:cNvPr id="5" name="TextBox 4">
            <a:extLst>
              <a:ext uri="{FF2B5EF4-FFF2-40B4-BE49-F238E27FC236}">
                <a16:creationId xmlns:a16="http://schemas.microsoft.com/office/drawing/2014/main" xmlns="" id="{3D550E05-8C75-7339-29C5-E9BCDB444DB9}"/>
              </a:ext>
            </a:extLst>
          </p:cNvPr>
          <p:cNvSpPr txBox="1"/>
          <p:nvPr/>
        </p:nvSpPr>
        <p:spPr>
          <a:xfrm>
            <a:off x="677334" y="335845"/>
            <a:ext cx="9270999" cy="5078313"/>
          </a:xfrm>
          <a:prstGeom prst="rect">
            <a:avLst/>
          </a:prstGeom>
          <a:noFill/>
        </p:spPr>
        <p:txBody>
          <a:bodyPr wrap="square">
            <a:spAutoFit/>
          </a:bodyPr>
          <a:lstStyle/>
          <a:p>
            <a:r>
              <a:rPr lang="ru-RU" sz="3600" dirty="0">
                <a:effectLst/>
                <a:latin typeface="Calibri" panose="020F0502020204030204" pitchFamily="34" charset="0"/>
                <a:ea typeface="Calibri" panose="020F0502020204030204" pitchFamily="34" charset="0"/>
                <a:cs typeface="Times New Roman" panose="02020603050405020304" pitchFamily="18" charset="0"/>
              </a:rPr>
              <a:t>С экономической точки зрения, чайлдфри как массовое явление  возникает   в странах, где введено пенсионное обеспечение по старости  </a:t>
            </a:r>
            <a:r>
              <a:rPr lang="ru-RU" sz="3600" dirty="0" err="1">
                <a:latin typeface="Calibri" panose="020F0502020204030204" pitchFamily="34" charset="0"/>
                <a:ea typeface="Calibri" panose="020F0502020204030204" pitchFamily="34" charset="0"/>
                <a:cs typeface="Times New Roman" panose="02020603050405020304" pitchFamily="18" charset="0"/>
              </a:rPr>
              <a:t>П</a:t>
            </a:r>
            <a:r>
              <a:rPr lang="ru-RU" sz="3600" dirty="0" err="1">
                <a:effectLst/>
                <a:latin typeface="Calibri" panose="020F0502020204030204" pitchFamily="34" charset="0"/>
                <a:ea typeface="Calibri" panose="020F0502020204030204" pitchFamily="34" charset="0"/>
                <a:cs typeface="Times New Roman" panose="02020603050405020304" pitchFamily="18" charset="0"/>
              </a:rPr>
              <a:t>риэтом</a:t>
            </a:r>
            <a:r>
              <a:rPr lang="ru-RU" sz="3600" dirty="0">
                <a:effectLst/>
                <a:latin typeface="Calibri" panose="020F0502020204030204" pitchFamily="34" charset="0"/>
                <a:ea typeface="Calibri" panose="020F0502020204030204" pitchFamily="34" charset="0"/>
                <a:cs typeface="Times New Roman" panose="02020603050405020304" pitchFamily="18" charset="0"/>
              </a:rPr>
              <a:t> качество или эффективность государственной пенсионной системы не важна (примеры: </a:t>
            </a:r>
            <a:r>
              <a:rPr lang="ru-RU" sz="3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tooltip="Старение Южной Кореи (страница отсутствует)"/>
              </a:rPr>
              <a:t>Южная Корея</a:t>
            </a:r>
            <a:r>
              <a:rPr lang="ru-RU" sz="3600" u="sng" baseline="30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tooltip="en:Aging of South Korea"/>
              </a:rPr>
              <a:t>[</a:t>
            </a:r>
            <a:r>
              <a:rPr lang="ru-RU" sz="3600" u="sng" baseline="30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tooltip="en:Aging of South Korea"/>
              </a:rPr>
              <a:t>en</a:t>
            </a:r>
            <a:r>
              <a:rPr lang="ru-RU" sz="3600" u="sng" baseline="30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tooltip="en:Aging of South Korea"/>
              </a:rPr>
              <a:t>]</a:t>
            </a:r>
            <a:r>
              <a:rPr lang="ru-RU" sz="3600" dirty="0">
                <a:effectLst/>
                <a:latin typeface="Calibri" panose="020F0502020204030204" pitchFamily="34" charset="0"/>
                <a:ea typeface="Calibri" panose="020F0502020204030204" pitchFamily="34" charset="0"/>
                <a:cs typeface="Times New Roman" panose="02020603050405020304" pitchFamily="18" charset="0"/>
              </a:rPr>
              <a:t>, </a:t>
            </a:r>
            <a:r>
              <a:rPr lang="ru-RU" sz="3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tooltip="Старение Китая (страница отсутствует)"/>
              </a:rPr>
              <a:t>Китай</a:t>
            </a:r>
            <a:r>
              <a:rPr lang="ru-RU" sz="3600" u="sng" baseline="30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tooltip="en:Aging of China"/>
              </a:rPr>
              <a:t>[</a:t>
            </a:r>
            <a:r>
              <a:rPr lang="ru-RU" sz="3600" u="sng" baseline="30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tooltip="en:Aging of China"/>
              </a:rPr>
              <a:t>en</a:t>
            </a:r>
            <a:r>
              <a:rPr lang="ru-RU" sz="3600" u="sng" baseline="30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tooltip="en:Aging of China"/>
              </a:rPr>
              <a:t>]</a:t>
            </a:r>
            <a:r>
              <a:rPr lang="ru-RU" sz="3600" dirty="0">
                <a:effectLst/>
                <a:latin typeface="Calibri" panose="020F0502020204030204" pitchFamily="34" charset="0"/>
                <a:ea typeface="Calibri" panose="020F0502020204030204" pitchFamily="34" charset="0"/>
                <a:cs typeface="Times New Roman" panose="02020603050405020304" pitchFamily="18" charset="0"/>
              </a:rPr>
              <a:t>, </a:t>
            </a:r>
            <a:r>
              <a:rPr lang="ru-RU" sz="3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tooltip="Старение Японии"/>
              </a:rPr>
              <a:t>Япония</a:t>
            </a:r>
            <a:r>
              <a:rPr lang="ru-RU" sz="3600" dirty="0">
                <a:effectLst/>
                <a:latin typeface="Calibri" panose="020F0502020204030204" pitchFamily="34" charset="0"/>
                <a:ea typeface="Calibri" panose="020F0502020204030204" pitchFamily="34" charset="0"/>
                <a:cs typeface="Times New Roman" panose="02020603050405020304" pitchFamily="18" charset="0"/>
              </a:rPr>
              <a:t>, </a:t>
            </a:r>
            <a:r>
              <a:rPr lang="ru-RU" sz="3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tooltip="Старение США (страница отсутствует)"/>
              </a:rPr>
              <a:t>США</a:t>
            </a:r>
            <a:r>
              <a:rPr lang="ru-RU" sz="3600" u="sng" baseline="30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tooltip="en:Aging in the American workforce"/>
              </a:rPr>
              <a:t>[</a:t>
            </a:r>
            <a:r>
              <a:rPr lang="ru-RU" sz="3600" u="sng" baseline="30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tooltip="en:Aging in the American workforce"/>
              </a:rPr>
              <a:t>en</a:t>
            </a:r>
            <a:r>
              <a:rPr lang="ru-RU" sz="3600" u="sng" baseline="30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tooltip="en:Aging in the American workforce"/>
              </a:rPr>
              <a:t>]</a:t>
            </a:r>
            <a:r>
              <a:rPr lang="ru-RU" sz="3600" dirty="0">
                <a:effectLst/>
                <a:latin typeface="Calibri" panose="020F0502020204030204" pitchFamily="34" charset="0"/>
                <a:ea typeface="Calibri" panose="020F0502020204030204" pitchFamily="34" charset="0"/>
                <a:cs typeface="Times New Roman" panose="02020603050405020304" pitchFamily="18" charset="0"/>
              </a:rPr>
              <a:t>, </a:t>
            </a:r>
            <a:r>
              <a:rPr lang="ru-RU" sz="3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tooltip="Демографический кризис в Российской Федерации"/>
              </a:rPr>
              <a:t>Россия</a:t>
            </a:r>
            <a:r>
              <a:rPr lang="ru-RU" sz="3600" dirty="0">
                <a:effectLst/>
                <a:latin typeface="Calibri" panose="020F0502020204030204" pitchFamily="34" charset="0"/>
                <a:ea typeface="Calibri" panose="020F0502020204030204" pitchFamily="34" charset="0"/>
                <a:cs typeface="Times New Roman" panose="02020603050405020304" pitchFamily="18" charset="0"/>
              </a:rPr>
              <a:t>, </a:t>
            </a:r>
            <a:r>
              <a:rPr lang="ru-RU" sz="3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tooltip="Старение Европы"/>
              </a:rPr>
              <a:t>Европа</a:t>
            </a:r>
            <a:r>
              <a:rPr lang="ru-RU" sz="3600" dirty="0">
                <a:effectLst/>
                <a:latin typeface="Calibri" panose="020F0502020204030204" pitchFamily="34" charset="0"/>
                <a:ea typeface="Calibri" panose="020F0502020204030204" pitchFamily="34" charset="0"/>
                <a:cs typeface="Times New Roman" panose="02020603050405020304" pitchFamily="18" charset="0"/>
              </a:rPr>
              <a:t>), которое позволяет старикам не зависеть финансово от своих детей и внуков, живя на пенсию</a:t>
            </a:r>
            <a:r>
              <a:rPr lang="ru-RU" sz="3600" u="sng" baseline="30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a:t>
            </a:r>
            <a:endParaRPr lang="ru-RU" sz="3600" dirty="0"/>
          </a:p>
        </p:txBody>
      </p:sp>
    </p:spTree>
    <p:extLst>
      <p:ext uri="{BB962C8B-B14F-4D97-AF65-F5344CB8AC3E}">
        <p14:creationId xmlns:p14="http://schemas.microsoft.com/office/powerpoint/2010/main" xmlns="" val="3833750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200" y="457200"/>
            <a:ext cx="4636168" cy="5719763"/>
          </a:xfrm>
        </p:spPr>
        <p:txBody>
          <a:bodyPr>
            <a:normAutofit lnSpcReduction="10000"/>
          </a:bodyPr>
          <a:lstStyle/>
          <a:p>
            <a:r>
              <a:rPr lang="ru-RU" dirty="0" err="1">
                <a:latin typeface="Times New Roman" pitchFamily="18" charset="0"/>
                <a:cs typeface="Times New Roman" pitchFamily="18" charset="0"/>
              </a:rPr>
              <a:t>Кас</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ў </a:t>
            </a:r>
            <a:r>
              <a:rPr lang="ru-RU" dirty="0" err="1">
                <a:latin typeface="Times New Roman" pitchFamily="18" charset="0"/>
                <a:cs typeface="Times New Roman" pitchFamily="18" charset="0"/>
              </a:rPr>
              <a:t>Ясь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канюшыну</a:t>
            </a:r>
            <a:r>
              <a:rPr lang="ru-RU" dirty="0">
                <a:latin typeface="Times New Roman" pitchFamily="18" charset="0"/>
                <a:cs typeface="Times New Roman" pitchFamily="18" charset="0"/>
              </a:rPr>
              <a:t>, </a:t>
            </a:r>
            <a:br>
              <a:rPr lang="ru-RU" dirty="0">
                <a:latin typeface="Times New Roman" pitchFamily="18" charset="0"/>
                <a:cs typeface="Times New Roman" pitchFamily="18" charset="0"/>
              </a:rPr>
            </a:br>
            <a:r>
              <a:rPr lang="ru-RU" dirty="0" err="1">
                <a:latin typeface="Times New Roman" pitchFamily="18" charset="0"/>
                <a:cs typeface="Times New Roman" pitchFamily="18" charset="0"/>
              </a:rPr>
              <a:t>Паглядаў</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дзяўчыну</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А </a:t>
            </a:r>
            <a:r>
              <a:rPr lang="ru-RU" dirty="0" err="1">
                <a:latin typeface="Times New Roman" pitchFamily="18" charset="0"/>
                <a:cs typeface="Times New Roman" pitchFamily="18" charset="0"/>
              </a:rPr>
              <a:t>дзяўчына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жыта</a:t>
            </a:r>
            <a:r>
              <a:rPr lang="ru-RU" dirty="0">
                <a:latin typeface="Times New Roman" pitchFamily="18" charset="0"/>
                <a:cs typeface="Times New Roman" pitchFamily="18" charset="0"/>
              </a:rPr>
              <a:t> жала, </a:t>
            </a:r>
            <a:br>
              <a:rPr lang="ru-RU" dirty="0">
                <a:latin typeface="Times New Roman" pitchFamily="18" charset="0"/>
                <a:cs typeface="Times New Roman" pitchFamily="18" charset="0"/>
              </a:rPr>
            </a:br>
            <a:r>
              <a:rPr lang="ru-RU" dirty="0" err="1">
                <a:latin typeface="Times New Roman" pitchFamily="18" charset="0"/>
                <a:cs typeface="Times New Roman" pitchFamily="18" charset="0"/>
              </a:rPr>
              <a:t>Ды</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Яся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паглядала</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К</a:t>
            </a:r>
            <a:r>
              <a:rPr lang="en-US" dirty="0">
                <a:latin typeface="Times New Roman" pitchFamily="18" charset="0"/>
                <a:cs typeface="Times New Roman" pitchFamily="18" charset="0"/>
              </a:rPr>
              <a:t>i</a:t>
            </a:r>
            <a:r>
              <a:rPr lang="ru-RU" dirty="0" err="1">
                <a:latin typeface="Times New Roman" pitchFamily="18" charset="0"/>
                <a:cs typeface="Times New Roman" pitchFamily="18" charset="0"/>
              </a:rPr>
              <a:t>нуў</a:t>
            </a:r>
            <a:r>
              <a:rPr lang="ru-RU" dirty="0">
                <a:latin typeface="Times New Roman" pitchFamily="18" charset="0"/>
                <a:cs typeface="Times New Roman" pitchFamily="18" charset="0"/>
              </a:rPr>
              <a:t> Яська </a:t>
            </a:r>
            <a:r>
              <a:rPr lang="ru-RU" dirty="0" err="1">
                <a:latin typeface="Times New Roman" pitchFamily="18" charset="0"/>
                <a:cs typeface="Times New Roman" pitchFamily="18" charset="0"/>
              </a:rPr>
              <a:t>касіць</a:t>
            </a:r>
            <a:r>
              <a:rPr lang="ru-RU" dirty="0">
                <a:latin typeface="Times New Roman" pitchFamily="18" charset="0"/>
                <a:cs typeface="Times New Roman" pitchFamily="18" charset="0"/>
              </a:rPr>
              <a:t>, </a:t>
            </a:r>
            <a:br>
              <a:rPr lang="ru-RU" dirty="0">
                <a:latin typeface="Times New Roman" pitchFamily="18" charset="0"/>
                <a:cs typeface="Times New Roman" pitchFamily="18" charset="0"/>
              </a:rPr>
            </a:br>
            <a:r>
              <a:rPr lang="ru-RU" dirty="0" err="1">
                <a:latin typeface="Times New Roman" pitchFamily="18" charset="0"/>
                <a:cs typeface="Times New Roman" pitchFamily="18" charset="0"/>
              </a:rPr>
              <a:t>Пачаў</a:t>
            </a:r>
            <a:r>
              <a:rPr lang="ru-RU" dirty="0">
                <a:latin typeface="Times New Roman" pitchFamily="18" charset="0"/>
                <a:cs typeface="Times New Roman" pitchFamily="18" charset="0"/>
              </a:rPr>
              <a:t> мамку </a:t>
            </a:r>
            <a:r>
              <a:rPr lang="ru-RU" dirty="0" err="1">
                <a:latin typeface="Times New Roman" pitchFamily="18" charset="0"/>
                <a:cs typeface="Times New Roman" pitchFamily="18" charset="0"/>
              </a:rPr>
              <a:t>прас</a:t>
            </a:r>
            <a:r>
              <a:rPr lang="en-US" dirty="0">
                <a:latin typeface="Times New Roman" pitchFamily="18" charset="0"/>
                <a:cs typeface="Times New Roman" pitchFamily="18" charset="0"/>
              </a:rPr>
              <a:t>i</a:t>
            </a:r>
            <a:r>
              <a:rPr lang="ru-RU" dirty="0" err="1">
                <a:latin typeface="Times New Roman" pitchFamily="18" charset="0"/>
                <a:cs typeface="Times New Roman" pitchFamily="18" charset="0"/>
              </a:rPr>
              <a:t>ць</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Люба мамка мая,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Ажан</a:t>
            </a:r>
            <a:r>
              <a:rPr lang="en-US" dirty="0">
                <a:latin typeface="Times New Roman" pitchFamily="18" charset="0"/>
                <a:cs typeface="Times New Roman" pitchFamily="18" charset="0"/>
              </a:rPr>
              <a:t>i </a:t>
            </a:r>
            <a:r>
              <a:rPr lang="ru-RU" dirty="0">
                <a:latin typeface="Times New Roman" pitchFamily="18" charset="0"/>
                <a:cs typeface="Times New Roman" pitchFamily="18" charset="0"/>
              </a:rPr>
              <a:t>ж ты </a:t>
            </a:r>
            <a:r>
              <a:rPr lang="ru-RU" dirty="0" err="1">
                <a:latin typeface="Times New Roman" pitchFamily="18" charset="0"/>
                <a:cs typeface="Times New Roman" pitchFamily="18" charset="0"/>
              </a:rPr>
              <a:t>мяне</a:t>
            </a:r>
            <a:r>
              <a:rPr lang="ru-RU" dirty="0">
                <a:latin typeface="Times New Roman" pitchFamily="18" charset="0"/>
                <a:cs typeface="Times New Roman" pitchFamily="18" charset="0"/>
              </a:rPr>
              <a:t>!</a:t>
            </a:r>
          </a:p>
          <a:p>
            <a:pPr marL="0" indent="0">
              <a:buNone/>
            </a:pPr>
            <a:r>
              <a:rPr lang="ru-RU" dirty="0">
                <a:latin typeface="Times New Roman" pitchFamily="18" charset="0"/>
                <a:cs typeface="Times New Roman" pitchFamily="18" charset="0"/>
              </a:rPr>
              <a:t>    Ус</a:t>
            </a:r>
            <a:r>
              <a:rPr lang="en-US" dirty="0">
                <a:latin typeface="Times New Roman" pitchFamily="18" charset="0"/>
                <a:cs typeface="Times New Roman" pitchFamily="18" charset="0"/>
              </a:rPr>
              <a:t>i </a:t>
            </a:r>
            <a:r>
              <a:rPr lang="ru-RU" dirty="0" err="1">
                <a:latin typeface="Times New Roman" pitchFamily="18" charset="0"/>
                <a:cs typeface="Times New Roman" pitchFamily="18" charset="0"/>
              </a:rPr>
              <a:t>людз</a:t>
            </a:r>
            <a:r>
              <a:rPr lang="en-US" dirty="0">
                <a:latin typeface="Times New Roman" pitchFamily="18" charset="0"/>
                <a:cs typeface="Times New Roman" pitchFamily="18" charset="0"/>
              </a:rPr>
              <a:t>i </a:t>
            </a:r>
            <a:r>
              <a:rPr lang="ru-RU" dirty="0" err="1">
                <a:latin typeface="Times New Roman" pitchFamily="18" charset="0"/>
                <a:cs typeface="Times New Roman" pitchFamily="18" charset="0"/>
              </a:rPr>
              <a:t>жонак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маюць</a:t>
            </a:r>
            <a:r>
              <a:rPr lang="ru-RU" dirty="0">
                <a:latin typeface="Times New Roman" pitchFamily="18" charset="0"/>
                <a:cs typeface="Times New Roman" pitchFamily="18" charset="0"/>
              </a:rPr>
              <a:t>, </a:t>
            </a:r>
          </a:p>
          <a:p>
            <a:pPr marL="0" indent="0">
              <a:buNone/>
            </a:pP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Абдымаюць</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i </a:t>
            </a:r>
            <a:r>
              <a:rPr lang="ru-RU" dirty="0" err="1">
                <a:latin typeface="Times New Roman" pitchFamily="18" charset="0"/>
                <a:cs typeface="Times New Roman" pitchFamily="18" charset="0"/>
              </a:rPr>
              <a:t>кахаюць</a:t>
            </a:r>
            <a:r>
              <a:rPr lang="ru-RU" dirty="0">
                <a:latin typeface="Times New Roman" pitchFamily="18" charset="0"/>
                <a:cs typeface="Times New Roman" pitchFamily="18" charset="0"/>
              </a:rPr>
              <a:t>.</a:t>
            </a:r>
          </a:p>
          <a:p>
            <a:pPr marL="0" indent="0">
              <a:buNone/>
            </a:pP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Каб</a:t>
            </a:r>
            <a:r>
              <a:rPr lang="ru-RU" dirty="0">
                <a:latin typeface="Times New Roman" pitchFamily="18" charset="0"/>
                <a:cs typeface="Times New Roman" pitchFamily="18" charset="0"/>
              </a:rPr>
              <a:t> я </a:t>
            </a:r>
            <a:r>
              <a:rPr lang="ru-RU" dirty="0" err="1">
                <a:latin typeface="Times New Roman" pitchFamily="18" charset="0"/>
                <a:cs typeface="Times New Roman" pitchFamily="18" charset="0"/>
              </a:rPr>
              <a:t>жоначку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меў</a:t>
            </a:r>
            <a:r>
              <a:rPr lang="ru-RU" dirty="0">
                <a:latin typeface="Times New Roman" pitchFamily="18" charset="0"/>
                <a:cs typeface="Times New Roman" pitchFamily="18" charset="0"/>
              </a:rPr>
              <a:t>, </a:t>
            </a:r>
          </a:p>
          <a:p>
            <a:pPr marL="0" indent="0">
              <a:buNone/>
            </a:pPr>
            <a:r>
              <a:rPr lang="ru-RU" dirty="0">
                <a:latin typeface="Times New Roman" pitchFamily="18" charset="0"/>
                <a:cs typeface="Times New Roman" pitchFamily="18" charset="0"/>
              </a:rPr>
              <a:t>     я б не п</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ў </a:t>
            </a:r>
            <a:r>
              <a:rPr lang="en-US" dirty="0">
                <a:latin typeface="Times New Roman" pitchFamily="18" charset="0"/>
                <a:cs typeface="Times New Roman" pitchFamily="18" charset="0"/>
              </a:rPr>
              <a:t>i </a:t>
            </a:r>
            <a:r>
              <a:rPr lang="ru-RU" dirty="0">
                <a:latin typeface="Times New Roman" pitchFamily="18" charset="0"/>
                <a:cs typeface="Times New Roman" pitchFamily="18" charset="0"/>
              </a:rPr>
              <a:t>не </a:t>
            </a:r>
            <a:r>
              <a:rPr lang="ru-RU" dirty="0" err="1">
                <a:latin typeface="Times New Roman" pitchFamily="18" charset="0"/>
                <a:cs typeface="Times New Roman" pitchFamily="18" charset="0"/>
              </a:rPr>
              <a:t>еў</a:t>
            </a:r>
            <a:r>
              <a:rPr lang="ru-RU" dirty="0">
                <a:latin typeface="Times New Roman" pitchFamily="18" charset="0"/>
                <a:cs typeface="Times New Roman" pitchFamily="18" charset="0"/>
              </a:rPr>
              <a:t>…</a:t>
            </a:r>
          </a:p>
          <a:p>
            <a:pPr marL="0" indent="0">
              <a:buNone/>
            </a:pP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Дык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бяры</a:t>
            </a:r>
            <a:r>
              <a:rPr lang="ru-RU" dirty="0">
                <a:latin typeface="Times New Roman" pitchFamily="18" charset="0"/>
                <a:cs typeface="Times New Roman" pitchFamily="18" charset="0"/>
              </a:rPr>
              <a:t> ж Стан</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славу,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Каб</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сядзела</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ўсю</a:t>
            </a:r>
            <a:r>
              <a:rPr lang="ru-RU" dirty="0">
                <a:latin typeface="Times New Roman" pitchFamily="18" charset="0"/>
                <a:cs typeface="Times New Roman" pitchFamily="18" charset="0"/>
              </a:rPr>
              <a:t> лаву.</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Стан</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славу не хачу,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a:t>
            </a:r>
            <a:r>
              <a:rPr lang="ru-RU" dirty="0">
                <a:latin typeface="Times New Roman" pitchFamily="18" charset="0"/>
                <a:cs typeface="Times New Roman" pitchFamily="18" charset="0"/>
              </a:rPr>
              <a:t> на лаву не </a:t>
            </a:r>
            <a:r>
              <a:rPr lang="ru-RU" dirty="0" err="1">
                <a:latin typeface="Times New Roman" pitchFamily="18" charset="0"/>
                <a:cs typeface="Times New Roman" pitchFamily="18" charset="0"/>
              </a:rPr>
              <a:t>ўсажу</a:t>
            </a:r>
            <a:r>
              <a:rPr lang="ru-RU" dirty="0">
                <a:latin typeface="Times New Roman" pitchFamily="18" charset="0"/>
                <a:cs typeface="Times New Roman" pitchFamily="18" charset="0"/>
              </a:rPr>
              <a:t>!</a:t>
            </a:r>
          </a:p>
          <a:p>
            <a:pPr marL="0" indent="0">
              <a:buNone/>
            </a:pP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Дык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бяры</a:t>
            </a:r>
            <a:r>
              <a:rPr lang="ru-RU" dirty="0">
                <a:latin typeface="Times New Roman" pitchFamily="18" charset="0"/>
                <a:cs typeface="Times New Roman" pitchFamily="18" charset="0"/>
              </a:rPr>
              <a:t> ж ты </a:t>
            </a:r>
            <a:r>
              <a:rPr lang="ru-RU" dirty="0" err="1">
                <a:latin typeface="Times New Roman" pitchFamily="18" charset="0"/>
                <a:cs typeface="Times New Roman" pitchFamily="18" charset="0"/>
              </a:rPr>
              <a:t>Яніну</a:t>
            </a:r>
            <a:r>
              <a:rPr lang="ru-RU" dirty="0">
                <a:latin typeface="Times New Roman" pitchFamily="18" charset="0"/>
                <a:cs typeface="Times New Roman" pitchFamily="18" charset="0"/>
              </a:rPr>
              <a:t>,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Працав</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тую </a:t>
            </a:r>
            <a:r>
              <a:rPr lang="ru-RU" dirty="0" err="1">
                <a:latin typeface="Times New Roman" pitchFamily="18" charset="0"/>
                <a:cs typeface="Times New Roman" pitchFamily="18" charset="0"/>
              </a:rPr>
              <a:t>дзяўчыну</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Взял!</a:t>
            </a:r>
          </a:p>
          <a:p>
            <a:pPr marL="0" indent="0">
              <a:buNone/>
            </a:pPr>
            <a:endParaRPr lang="ru-RU" dirty="0">
              <a:latin typeface="Times New Roman" pitchFamily="18" charset="0"/>
              <a:cs typeface="Times New Roman" pitchFamily="18" charset="0"/>
            </a:endParaRPr>
          </a:p>
        </p:txBody>
      </p:sp>
      <p:sp>
        <p:nvSpPr>
          <p:cNvPr id="4" name="Объект 3">
            <a:extLst>
              <a:ext uri="{FF2B5EF4-FFF2-40B4-BE49-F238E27FC236}">
                <a16:creationId xmlns:a16="http://schemas.microsoft.com/office/drawing/2014/main" xmlns="" id="{57949EAE-5EEC-AEB6-54AC-1DE8E59D8D4A}"/>
              </a:ext>
            </a:extLst>
          </p:cNvPr>
          <p:cNvSpPr>
            <a:spLocks noGrp="1"/>
          </p:cNvSpPr>
          <p:nvPr>
            <p:ph sz="half" idx="2"/>
          </p:nvPr>
        </p:nvSpPr>
        <p:spPr/>
        <p:txBody>
          <a:bodyPr>
            <a:normAutofit lnSpcReduction="10000"/>
          </a:bodyPr>
          <a:lstStyle/>
          <a:p>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00246" y="777241"/>
            <a:ext cx="5736493" cy="5303520"/>
          </a:xfrm>
          <a:prstGeom prst="rect">
            <a:avLst/>
          </a:prstGeom>
        </p:spPr>
      </p:pic>
    </p:spTree>
    <p:extLst>
      <p:ext uri="{BB962C8B-B14F-4D97-AF65-F5344CB8AC3E}">
        <p14:creationId xmlns:p14="http://schemas.microsoft.com/office/powerpoint/2010/main" xmlns="" val="2939562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Заголовок 7"/>
          <p:cNvSpPr>
            <a:spLocks noGrp="1"/>
          </p:cNvSpPr>
          <p:nvPr>
            <p:ph type="title"/>
          </p:nvPr>
        </p:nvSpPr>
        <p:spPr>
          <a:xfrm>
            <a:off x="3359695" y="116631"/>
            <a:ext cx="7637167" cy="1567789"/>
          </a:xfrm>
          <a:effectLst/>
        </p:spPr>
        <p:txBody>
          <a:bodyPr>
            <a:noAutofit/>
          </a:bodyPr>
          <a:lstStyle/>
          <a:p>
            <a:pPr algn="ctr"/>
            <a:r>
              <a:rPr lang="ru-RU" b="1" dirty="0">
                <a:effectLst>
                  <a:outerShdw blurRad="38100" dist="38100" dir="2700000" algn="tl">
                    <a:srgbClr val="000000">
                      <a:alpha val="43137"/>
                    </a:srgbClr>
                  </a:outerShdw>
                </a:effectLst>
                <a:latin typeface="Times New Roman" pitchFamily="18" charset="0"/>
                <a:cs typeface="Times New Roman" pitchFamily="18" charset="0"/>
              </a:rPr>
              <a:t>Уверены ли вы </a:t>
            </a:r>
            <a:br>
              <a:rPr lang="ru-RU" b="1" dirty="0">
                <a:effectLst>
                  <a:outerShdw blurRad="38100" dist="38100" dir="2700000" algn="tl">
                    <a:srgbClr val="000000">
                      <a:alpha val="43137"/>
                    </a:srgbClr>
                  </a:outerShdw>
                </a:effectLst>
                <a:latin typeface="Times New Roman" pitchFamily="18" charset="0"/>
                <a:cs typeface="Times New Roman" pitchFamily="18" charset="0"/>
              </a:rPr>
            </a:br>
            <a:r>
              <a:rPr lang="ru-RU" b="1" dirty="0">
                <a:effectLst>
                  <a:outerShdw blurRad="38100" dist="38100" dir="2700000" algn="tl">
                    <a:srgbClr val="000000">
                      <a:alpha val="43137"/>
                    </a:srgbClr>
                  </a:outerShdw>
                </a:effectLst>
                <a:latin typeface="Times New Roman" pitchFamily="18" charset="0"/>
                <a:cs typeface="Times New Roman" pitchFamily="18" charset="0"/>
              </a:rPr>
              <a:t>в завтрашнем дне? </a:t>
            </a:r>
          </a:p>
        </p:txBody>
      </p:sp>
      <p:pic>
        <p:nvPicPr>
          <p:cNvPr id="4" name="Picture 12" descr="Гомельский государственный технический университет имени П.О.Сухог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215" y="273044"/>
            <a:ext cx="1489818" cy="108011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Диаграмма 4"/>
          <p:cNvGraphicFramePr>
            <a:graphicFrameLocks/>
          </p:cNvGraphicFramePr>
          <p:nvPr>
            <p:extLst>
              <p:ext uri="{D42A27DB-BD31-4B8C-83A1-F6EECF244321}">
                <p14:modId xmlns:p14="http://schemas.microsoft.com/office/powerpoint/2010/main" xmlns="" val="3659242829"/>
              </p:ext>
            </p:extLst>
          </p:nvPr>
        </p:nvGraphicFramePr>
        <p:xfrm>
          <a:off x="1263316" y="2057399"/>
          <a:ext cx="10178716" cy="45275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09620378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Freeform 2"/>
          <p:cNvSpPr/>
          <p:nvPr/>
        </p:nvSpPr>
        <p:spPr>
          <a:xfrm>
            <a:off x="7116409" y="400140"/>
            <a:ext cx="2991796" cy="3223555"/>
          </a:xfrm>
          <a:custGeom>
            <a:avLst/>
            <a:gdLst/>
            <a:ahLst/>
            <a:cxnLst/>
            <a:rect l="l" t="t" r="r" b="b"/>
            <a:pathLst>
              <a:path w="4487694" h="4835332">
                <a:moveTo>
                  <a:pt x="0" y="0"/>
                </a:moveTo>
                <a:lnTo>
                  <a:pt x="4487694" y="0"/>
                </a:lnTo>
                <a:lnTo>
                  <a:pt x="4487694" y="4835332"/>
                </a:lnTo>
                <a:lnTo>
                  <a:pt x="0" y="4835332"/>
                </a:lnTo>
                <a:lnTo>
                  <a:pt x="0" y="0"/>
                </a:lnTo>
                <a:close/>
              </a:path>
            </a:pathLst>
          </a:custGeom>
          <a:blipFill>
            <a:blip r:embed="rId2" cstate="print"/>
            <a:stretch>
              <a:fillRect/>
            </a:stretch>
          </a:blipFill>
        </p:spPr>
      </p:sp>
      <p:sp>
        <p:nvSpPr>
          <p:cNvPr id="3" name="Freeform 3"/>
          <p:cNvSpPr/>
          <p:nvPr/>
        </p:nvSpPr>
        <p:spPr>
          <a:xfrm>
            <a:off x="8961624" y="3429000"/>
            <a:ext cx="3001773" cy="3234305"/>
          </a:xfrm>
          <a:custGeom>
            <a:avLst/>
            <a:gdLst/>
            <a:ahLst/>
            <a:cxnLst/>
            <a:rect l="l" t="t" r="r" b="b"/>
            <a:pathLst>
              <a:path w="4502660" h="4851458">
                <a:moveTo>
                  <a:pt x="0" y="0"/>
                </a:moveTo>
                <a:lnTo>
                  <a:pt x="4502661" y="0"/>
                </a:lnTo>
                <a:lnTo>
                  <a:pt x="4502661" y="4851458"/>
                </a:lnTo>
                <a:lnTo>
                  <a:pt x="0" y="4851458"/>
                </a:lnTo>
                <a:lnTo>
                  <a:pt x="0" y="0"/>
                </a:lnTo>
                <a:close/>
              </a:path>
            </a:pathLst>
          </a:custGeom>
          <a:blipFill>
            <a:blip r:embed="rId3" cstate="print"/>
            <a:stretch>
              <a:fillRect/>
            </a:stretch>
          </a:blipFill>
        </p:spPr>
      </p:sp>
      <p:sp>
        <p:nvSpPr>
          <p:cNvPr id="4" name="Freeform 4"/>
          <p:cNvSpPr/>
          <p:nvPr/>
        </p:nvSpPr>
        <p:spPr>
          <a:xfrm>
            <a:off x="548751" y="4230559"/>
            <a:ext cx="8151356" cy="2067955"/>
          </a:xfrm>
          <a:custGeom>
            <a:avLst/>
            <a:gdLst/>
            <a:ahLst/>
            <a:cxnLst/>
            <a:rect l="l" t="t" r="r" b="b"/>
            <a:pathLst>
              <a:path w="12227034" h="3101932">
                <a:moveTo>
                  <a:pt x="0" y="0"/>
                </a:moveTo>
                <a:lnTo>
                  <a:pt x="12227034" y="0"/>
                </a:lnTo>
                <a:lnTo>
                  <a:pt x="12227034" y="3101932"/>
                </a:lnTo>
                <a:lnTo>
                  <a:pt x="0" y="3101932"/>
                </a:lnTo>
                <a:lnTo>
                  <a:pt x="0" y="0"/>
                </a:lnTo>
                <a:close/>
              </a:path>
            </a:pathLst>
          </a:custGeom>
          <a:blipFill>
            <a:blip r:embed="rId4" cstate="print"/>
            <a:stretch>
              <a:fillRect/>
            </a:stretch>
          </a:blipFill>
        </p:spPr>
      </p:sp>
      <p:sp>
        <p:nvSpPr>
          <p:cNvPr id="5" name="TextBox 5"/>
          <p:cNvSpPr txBox="1"/>
          <p:nvPr/>
        </p:nvSpPr>
        <p:spPr>
          <a:xfrm>
            <a:off x="685800" y="301226"/>
            <a:ext cx="5967663" cy="1564531"/>
          </a:xfrm>
          <a:prstGeom prst="rect">
            <a:avLst/>
          </a:prstGeom>
        </p:spPr>
        <p:txBody>
          <a:bodyPr wrap="square" lIns="0" tIns="0" rIns="0" bIns="0" rtlCol="0" anchor="t">
            <a:spAutoFit/>
          </a:bodyPr>
          <a:lstStyle/>
          <a:p>
            <a:pPr>
              <a:lnSpc>
                <a:spcPts val="6080"/>
              </a:lnSpc>
            </a:pPr>
            <a:r>
              <a:rPr lang="en-US" sz="6000" b="1" spc="-519" dirty="0">
                <a:latin typeface="Times New Roman"/>
              </a:rPr>
              <a:t>Статистические данные</a:t>
            </a:r>
          </a:p>
        </p:txBody>
      </p:sp>
      <p:sp>
        <p:nvSpPr>
          <p:cNvPr id="6" name="TextBox 6"/>
          <p:cNvSpPr txBox="1"/>
          <p:nvPr/>
        </p:nvSpPr>
        <p:spPr>
          <a:xfrm>
            <a:off x="436415" y="1942068"/>
            <a:ext cx="6430609" cy="2129622"/>
          </a:xfrm>
          <a:prstGeom prst="rect">
            <a:avLst/>
          </a:prstGeom>
        </p:spPr>
        <p:txBody>
          <a:bodyPr lIns="0" tIns="0" rIns="0" bIns="0" rtlCol="0" anchor="t">
            <a:spAutoFit/>
          </a:bodyPr>
          <a:lstStyle/>
          <a:p>
            <a:pPr marL="374246" lvl="1" indent="-187123" algn="just">
              <a:lnSpc>
                <a:spcPts val="2427"/>
              </a:lnSpc>
              <a:buFont typeface="Arial"/>
              <a:buChar char="•"/>
            </a:pPr>
            <a:r>
              <a:rPr lang="en-US" spc="-22" dirty="0">
                <a:latin typeface="Times New Roman" pitchFamily="18" charset="0"/>
                <a:cs typeface="Times New Roman" pitchFamily="18" charset="0"/>
              </a:rPr>
              <a:t>общий коэффициент брачности (на 1000 человек) в </a:t>
            </a:r>
            <a:r>
              <a:rPr lang="en-US" spc="-22" dirty="0" err="1">
                <a:latin typeface="Times New Roman" pitchFamily="18" charset="0"/>
                <a:cs typeface="Times New Roman" pitchFamily="18" charset="0"/>
              </a:rPr>
              <a:t>Беларуси</a:t>
            </a:r>
            <a:r>
              <a:rPr lang="en-US" spc="-22" dirty="0">
                <a:latin typeface="Times New Roman" pitchFamily="18" charset="0"/>
                <a:cs typeface="Times New Roman" pitchFamily="18" charset="0"/>
              </a:rPr>
              <a:t>  – 6,1;</a:t>
            </a:r>
          </a:p>
          <a:p>
            <a:pPr marL="374246" lvl="1" indent="-187123" algn="just">
              <a:lnSpc>
                <a:spcPts val="2427"/>
              </a:lnSpc>
              <a:buFont typeface="Arial"/>
              <a:buChar char="•"/>
            </a:pPr>
            <a:r>
              <a:rPr lang="en-US" spc="-22" dirty="0">
                <a:latin typeface="Times New Roman" pitchFamily="18" charset="0"/>
                <a:cs typeface="Times New Roman" pitchFamily="18" charset="0"/>
              </a:rPr>
              <a:t>общий коэффициент разводимости – 3,7;</a:t>
            </a:r>
          </a:p>
          <a:p>
            <a:pPr marL="374246" lvl="1" indent="-187123" algn="just">
              <a:lnSpc>
                <a:spcPts val="2427"/>
              </a:lnSpc>
              <a:buFont typeface="Arial"/>
              <a:buChar char="•"/>
            </a:pPr>
            <a:r>
              <a:rPr lang="en-US" spc="-22" dirty="0">
                <a:latin typeface="Times New Roman" pitchFamily="18" charset="0"/>
                <a:cs typeface="Times New Roman" pitchFamily="18" charset="0"/>
              </a:rPr>
              <a:t>средний возраст впервые вступивших в </a:t>
            </a:r>
            <a:r>
              <a:rPr lang="en-US" spc="-22" dirty="0" err="1">
                <a:latin typeface="Times New Roman" pitchFamily="18" charset="0"/>
                <a:cs typeface="Times New Roman" pitchFamily="18" charset="0"/>
              </a:rPr>
              <a:t>брак</a:t>
            </a:r>
            <a:r>
              <a:rPr lang="ru-RU" spc="-22" dirty="0">
                <a:latin typeface="Times New Roman" pitchFamily="18" charset="0"/>
                <a:cs typeface="Times New Roman" pitchFamily="18" charset="0"/>
              </a:rPr>
              <a:t>:</a:t>
            </a:r>
            <a:r>
              <a:rPr lang="en-US" spc="-22" dirty="0">
                <a:latin typeface="Times New Roman" pitchFamily="18" charset="0"/>
                <a:cs typeface="Times New Roman" pitchFamily="18" charset="0"/>
              </a:rPr>
              <a:t> для женщин – 26,5 года,  для мужчин – 28,8.</a:t>
            </a:r>
          </a:p>
          <a:p>
            <a:pPr marL="374246" lvl="1" indent="-187123" algn="just">
              <a:lnSpc>
                <a:spcPts val="2427"/>
              </a:lnSpc>
              <a:buFont typeface="Arial"/>
              <a:buChar char="•"/>
            </a:pPr>
            <a:r>
              <a:rPr lang="en-US" spc="-22" dirty="0" err="1">
                <a:latin typeface="Times New Roman" pitchFamily="18" charset="0"/>
                <a:cs typeface="Times New Roman" pitchFamily="18" charset="0"/>
              </a:rPr>
              <a:t>коэффициент</a:t>
            </a:r>
            <a:r>
              <a:rPr lang="en-US" spc="-22" dirty="0">
                <a:latin typeface="Times New Roman" pitchFamily="18" charset="0"/>
                <a:cs typeface="Times New Roman" pitchFamily="18" charset="0"/>
              </a:rPr>
              <a:t> </a:t>
            </a:r>
            <a:r>
              <a:rPr lang="en-US" spc="-22" dirty="0" err="1">
                <a:latin typeface="Times New Roman" pitchFamily="18" charset="0"/>
                <a:cs typeface="Times New Roman" pitchFamily="18" charset="0"/>
              </a:rPr>
              <a:t>разводимости</a:t>
            </a:r>
            <a:r>
              <a:rPr lang="ru-RU" spc="-22" dirty="0">
                <a:latin typeface="Times New Roman" pitchFamily="18" charset="0"/>
                <a:cs typeface="Times New Roman" pitchFamily="18" charset="0"/>
              </a:rPr>
              <a:t> у семей: </a:t>
            </a:r>
            <a:r>
              <a:rPr lang="en-US" spc="-22" dirty="0">
                <a:latin typeface="Times New Roman" pitchFamily="18" charset="0"/>
                <a:cs typeface="Times New Roman" pitchFamily="18" charset="0"/>
              </a:rPr>
              <a:t> без </a:t>
            </a:r>
            <a:r>
              <a:rPr lang="en-US" spc="-22" dirty="0" err="1">
                <a:latin typeface="Times New Roman" pitchFamily="18" charset="0"/>
                <a:cs typeface="Times New Roman" pitchFamily="18" charset="0"/>
              </a:rPr>
              <a:t>детей</a:t>
            </a:r>
            <a:r>
              <a:rPr lang="en-US" spc="-22" dirty="0">
                <a:latin typeface="Times New Roman" pitchFamily="18" charset="0"/>
                <a:cs typeface="Times New Roman" pitchFamily="18" charset="0"/>
              </a:rPr>
              <a:t> </a:t>
            </a:r>
            <a:r>
              <a:rPr lang="ru-RU" spc="-22" dirty="0">
                <a:latin typeface="Times New Roman" pitchFamily="18" charset="0"/>
                <a:cs typeface="Times New Roman" pitchFamily="18" charset="0"/>
              </a:rPr>
              <a:t>-</a:t>
            </a:r>
            <a:r>
              <a:rPr lang="en-US" spc="-22" dirty="0">
                <a:latin typeface="Times New Roman" pitchFamily="18" charset="0"/>
                <a:cs typeface="Times New Roman" pitchFamily="18" charset="0"/>
              </a:rPr>
              <a:t> 41,1, с одним общим ребенком – 36,9,  с двумя и более – 21,9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998621" y="1166843"/>
            <a:ext cx="10972800" cy="5262979"/>
          </a:xfrm>
          <a:prstGeom prst="rect">
            <a:avLst/>
          </a:prstGeom>
        </p:spPr>
        <p:txBody>
          <a:bodyPr wrap="square">
            <a:spAutoFit/>
          </a:bodyPr>
          <a:lstStyle/>
          <a:p>
            <a:pPr indent="457200"/>
            <a:r>
              <a:rPr lang="ru-RU" sz="2400" dirty="0">
                <a:latin typeface="Times New Roman" panose="02020603050405020304" pitchFamily="18" charset="0"/>
              </a:rPr>
              <a:t>Брак как союз женщины и мужчины, семья, материнство, отцовство и детство находятся под защитой государства.</a:t>
            </a:r>
          </a:p>
          <a:p>
            <a:pPr indent="457200"/>
            <a:r>
              <a:rPr lang="ru-RU" sz="2400" dirty="0">
                <a:latin typeface="Times New Roman" panose="02020603050405020304" pitchFamily="18" charset="0"/>
              </a:rPr>
              <a:t>   Женщина и мужчина по достижении брачного возраста имеют право на добровольной основе вступить в брак и создать семью. Супруги имеют равные права в браке и семье.</a:t>
            </a:r>
            <a:br>
              <a:rPr lang="ru-RU" sz="2400" dirty="0">
                <a:latin typeface="Times New Roman" panose="02020603050405020304" pitchFamily="18" charset="0"/>
              </a:rPr>
            </a:br>
            <a:r>
              <a:rPr lang="ru-RU" sz="2400" dirty="0">
                <a:latin typeface="Times New Roman" panose="02020603050405020304" pitchFamily="18" charset="0"/>
              </a:rPr>
              <a:t>Родители или лица, их заменяющие, имеют право и обязаны воспитывать детей, заботиться об их здоровье, развитии и обучении, готовить к общественно полезному труду, прививать культуру и уважение к законам, историческим и национальным традициям Беларуси. </a:t>
            </a:r>
            <a:br>
              <a:rPr lang="ru-RU" sz="2400" dirty="0">
                <a:latin typeface="Times New Roman" panose="02020603050405020304" pitchFamily="18" charset="0"/>
              </a:rPr>
            </a:br>
            <a:r>
              <a:rPr lang="ru-RU" sz="2400" dirty="0">
                <a:latin typeface="Times New Roman" panose="02020603050405020304" pitchFamily="18" charset="0"/>
              </a:rPr>
              <a:t>...Дети обязаны заботиться о родителях, а также о лицах, их заменяющих, и оказывать им помощь.</a:t>
            </a:r>
          </a:p>
          <a:p>
            <a:pPr indent="457200"/>
            <a:endParaRPr lang="ru-RU" sz="2400" dirty="0">
              <a:latin typeface="Times New Roman" panose="02020603050405020304" pitchFamily="18" charset="0"/>
            </a:endParaRPr>
          </a:p>
          <a:p>
            <a:pPr indent="457200"/>
            <a:r>
              <a:rPr lang="ru-RU" sz="2400" i="1" dirty="0">
                <a:latin typeface="Times New Roman" panose="02020603050405020304" pitchFamily="18" charset="0"/>
              </a:rPr>
              <a:t>Конституция РБ Статья 32. </a:t>
            </a:r>
            <a:br>
              <a:rPr lang="ru-RU" sz="2400" i="1" dirty="0">
                <a:latin typeface="Times New Roman" panose="02020603050405020304" pitchFamily="18" charset="0"/>
              </a:rPr>
            </a:br>
            <a:endParaRPr lang="ru-RU" sz="2400" i="1" dirty="0">
              <a:latin typeface="Times New Roman" panose="02020603050405020304" pitchFamily="18" charset="0"/>
            </a:endParaRPr>
          </a:p>
        </p:txBody>
      </p:sp>
    </p:spTree>
    <p:extLst>
      <p:ext uri="{BB962C8B-B14F-4D97-AF65-F5344CB8AC3E}">
        <p14:creationId xmlns:p14="http://schemas.microsoft.com/office/powerpoint/2010/main" xmlns="" val="47650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31905" y="1340768"/>
            <a:ext cx="5344625" cy="3744416"/>
          </a:xfrm>
        </p:spPr>
        <p:txBody>
          <a:bodyPr>
            <a:noAutofit/>
          </a:bodyPr>
          <a:lstStyle/>
          <a:p>
            <a:pPr marL="0" indent="0" algn="ctr">
              <a:buNone/>
            </a:pPr>
            <a:endParaRPr lang="ru-RU" sz="2000" dirty="0"/>
          </a:p>
          <a:p>
            <a:pPr marL="0" indent="0" algn="ctr">
              <a:buNone/>
            </a:pPr>
            <a:r>
              <a:rPr lang="ru-RU" sz="2800" b="1" dirty="0">
                <a:solidFill>
                  <a:schemeClr val="tx1"/>
                </a:solidFill>
              </a:rPr>
              <a:t>Семейно-брачное и репродуктивное поведение жителей Гомельской области: опыт социально-философского анализа.</a:t>
            </a:r>
            <a:endParaRPr lang="ru-RU" sz="2800" b="1" dirty="0">
              <a:solidFill>
                <a:schemeClr val="tx1"/>
              </a:solidFill>
              <a:latin typeface="Verdana" pitchFamily="34" charset="0"/>
              <a:ea typeface="Verdana" pitchFamily="34" charset="0"/>
              <a:cs typeface="Verdana" pitchFamily="34" charset="0"/>
            </a:endParaRPr>
          </a:p>
          <a:p>
            <a:pPr marL="0" indent="0" algn="ctr">
              <a:buNone/>
            </a:pPr>
            <a:r>
              <a:rPr lang="ru-RU" sz="2400" dirty="0">
                <a:latin typeface="Verdana" pitchFamily="34" charset="0"/>
                <a:ea typeface="Verdana" pitchFamily="34" charset="0"/>
                <a:cs typeface="Verdana" pitchFamily="34" charset="0"/>
              </a:rPr>
              <a:t>(анкетный опрос -апрель – июнь 2023 г</a:t>
            </a:r>
            <a:r>
              <a:rPr lang="ru-RU" sz="2400" b="1" dirty="0">
                <a:latin typeface="Verdana" pitchFamily="34" charset="0"/>
                <a:ea typeface="Verdana" pitchFamily="34" charset="0"/>
                <a:cs typeface="Verdana" pitchFamily="34" charset="0"/>
              </a:rPr>
              <a:t>)</a:t>
            </a:r>
          </a:p>
        </p:txBody>
      </p:sp>
      <p:pic>
        <p:nvPicPr>
          <p:cNvPr id="6" name="Picture 12" descr="Гомельский государственный технический университет имени П.О.Сухог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4372" y="28716"/>
            <a:ext cx="1152128" cy="83529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Прямоугольник 7"/>
          <p:cNvSpPr/>
          <p:nvPr/>
        </p:nvSpPr>
        <p:spPr>
          <a:xfrm>
            <a:off x="1477820" y="4890292"/>
            <a:ext cx="8501780" cy="1938992"/>
          </a:xfrm>
          <a:prstGeom prst="rect">
            <a:avLst/>
          </a:prstGeom>
        </p:spPr>
        <p:txBody>
          <a:bodyPr wrap="square">
            <a:spAutoFit/>
          </a:bodyPr>
          <a:lstStyle/>
          <a:p>
            <a:pPr>
              <a:spcBef>
                <a:spcPct val="0"/>
              </a:spcBef>
              <a:defRPr/>
            </a:pPr>
            <a:endParaRPr lang="ru-RU" sz="2000" dirty="0">
              <a:solidFill>
                <a:sysClr val="windowText" lastClr="000000"/>
              </a:solidFill>
              <a:latin typeface="Verdana" pitchFamily="34" charset="0"/>
            </a:endParaRPr>
          </a:p>
          <a:p>
            <a:pPr>
              <a:spcBef>
                <a:spcPct val="0"/>
              </a:spcBef>
              <a:defRPr/>
            </a:pPr>
            <a:r>
              <a:rPr lang="ru-RU" sz="2000" dirty="0">
                <a:solidFill>
                  <a:sysClr val="windowText" lastClr="000000"/>
                </a:solidFill>
                <a:latin typeface="Verdana" pitchFamily="34" charset="0"/>
              </a:rPr>
              <a:t>Руководитель социологической лаборатории</a:t>
            </a:r>
          </a:p>
          <a:p>
            <a:pPr>
              <a:spcBef>
                <a:spcPct val="0"/>
              </a:spcBef>
              <a:defRPr/>
            </a:pPr>
            <a:r>
              <a:rPr lang="ru-RU" sz="2000" dirty="0">
                <a:solidFill>
                  <a:sysClr val="windowText" lastClr="000000"/>
                </a:solidFill>
                <a:latin typeface="Verdana" pitchFamily="34" charset="0"/>
              </a:rPr>
              <a:t>ГГТУ имени П.О.Сухого, </a:t>
            </a:r>
          </a:p>
          <a:p>
            <a:pPr>
              <a:spcBef>
                <a:spcPct val="0"/>
              </a:spcBef>
              <a:defRPr/>
            </a:pPr>
            <a:r>
              <a:rPr lang="ru-RU" sz="2000" dirty="0">
                <a:solidFill>
                  <a:sysClr val="windowText" lastClr="000000"/>
                </a:solidFill>
                <a:latin typeface="Verdana" pitchFamily="34" charset="0"/>
              </a:rPr>
              <a:t>доктор социологических наук, профессор</a:t>
            </a:r>
            <a:r>
              <a:rPr lang="ru-RU" sz="2000" b="1" dirty="0">
                <a:solidFill>
                  <a:sysClr val="windowText" lastClr="000000"/>
                </a:solidFill>
                <a:latin typeface="Verdana" pitchFamily="34" charset="0"/>
              </a:rPr>
              <a:t> </a:t>
            </a:r>
          </a:p>
          <a:p>
            <a:pPr>
              <a:spcBef>
                <a:spcPct val="0"/>
              </a:spcBef>
              <a:defRPr/>
            </a:pPr>
            <a:r>
              <a:rPr lang="ru-RU" sz="2000" b="1" dirty="0">
                <a:solidFill>
                  <a:sysClr val="windowText" lastClr="000000"/>
                </a:solidFill>
                <a:latin typeface="Verdana" pitchFamily="34" charset="0"/>
              </a:rPr>
              <a:t>Кириенко Виктор Васильевич</a:t>
            </a:r>
          </a:p>
          <a:p>
            <a:pPr>
              <a:spcBef>
                <a:spcPct val="0"/>
              </a:spcBef>
              <a:defRPr/>
            </a:pPr>
            <a:r>
              <a:rPr lang="ru-RU" sz="2000" dirty="0">
                <a:solidFill>
                  <a:sysClr val="windowText" lastClr="000000"/>
                </a:solidFill>
                <a:latin typeface="Verdana" pitchFamily="34" charset="0"/>
              </a:rPr>
              <a:t>+375 29 3480576 </a:t>
            </a:r>
            <a:r>
              <a:rPr lang="en-US" sz="2000" dirty="0">
                <a:solidFill>
                  <a:sysClr val="windowText" lastClr="000000"/>
                </a:solidFill>
                <a:latin typeface="Verdana" pitchFamily="34" charset="0"/>
              </a:rPr>
              <a:t>kirienko@gstu.by</a:t>
            </a:r>
            <a:endParaRPr lang="ru-RU" sz="2000" dirty="0">
              <a:solidFill>
                <a:sysClr val="windowText" lastClr="000000"/>
              </a:solidFill>
              <a:latin typeface="Verdana" pitchFamily="34" charset="0"/>
            </a:endParaRPr>
          </a:p>
        </p:txBody>
      </p:sp>
      <p:sp>
        <p:nvSpPr>
          <p:cNvPr id="15" name="Заголовок 7"/>
          <p:cNvSpPr>
            <a:spLocks noGrp="1"/>
          </p:cNvSpPr>
          <p:nvPr>
            <p:ph type="title"/>
          </p:nvPr>
        </p:nvSpPr>
        <p:spPr>
          <a:xfrm>
            <a:off x="2999657" y="195097"/>
            <a:ext cx="7488832" cy="813074"/>
          </a:xfrm>
          <a:effectLst/>
        </p:spPr>
        <p:txBody>
          <a:bodyPr vert="horz" anchor="ctr">
            <a:noAutofit/>
          </a:bodyPr>
          <a:lstStyle/>
          <a:p>
            <a:pPr algn="ctr">
              <a:buClr>
                <a:schemeClr val="accent1"/>
              </a:buClr>
              <a:buSzPct val="70000"/>
            </a:pPr>
            <a:r>
              <a:rPr lang="ru-RU" sz="2400" dirty="0"/>
              <a:t>Мониторинг социального самочувствия и </a:t>
            </a:r>
            <a:r>
              <a:rPr lang="ru-RU" sz="2400" dirty="0" err="1"/>
              <a:t>межпоколенных</a:t>
            </a:r>
            <a:r>
              <a:rPr lang="ru-RU" sz="2400" dirty="0"/>
              <a:t> процессов в условиях современных вызовов и угроз</a:t>
            </a:r>
          </a:p>
        </p:txBody>
      </p:sp>
      <p:pic>
        <p:nvPicPr>
          <p:cNvPr id="9" name="Picture 3" descr="d:\02 Социологическая лаборатория\00 МОНОГРАФИЯ\Фото монографии\15.jpg"/>
          <p:cNvPicPr>
            <a:picLocks noChangeAspect="1" noChangeArrowheads="1"/>
          </p:cNvPicPr>
          <p:nvPr/>
        </p:nvPicPr>
        <p:blipFill>
          <a:blip r:embed="rId3" cstate="print"/>
          <a:srcRect/>
          <a:stretch>
            <a:fillRect/>
          </a:stretch>
        </p:blipFill>
        <p:spPr bwMode="auto">
          <a:xfrm>
            <a:off x="2063552" y="1196752"/>
            <a:ext cx="2880320" cy="3944118"/>
          </a:xfrm>
          <a:prstGeom prst="rect">
            <a:avLst/>
          </a:prstGeom>
          <a:noFill/>
        </p:spPr>
      </p:pic>
    </p:spTree>
    <p:extLst>
      <p:ext uri="{BB962C8B-B14F-4D97-AF65-F5344CB8AC3E}">
        <p14:creationId xmlns:p14="http://schemas.microsoft.com/office/powerpoint/2010/main" xmlns="" val="14106994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592273" y="0"/>
            <a:ext cx="9069312" cy="6555641"/>
          </a:xfrm>
          <a:prstGeom prst="rect">
            <a:avLst/>
          </a:prstGeom>
        </p:spPr>
        <p:txBody>
          <a:bodyPr wrap="square">
            <a:spAutoFit/>
          </a:bodyPr>
          <a:lstStyle/>
          <a:p>
            <a:pPr indent="457200" algn="just"/>
            <a:r>
              <a:rPr lang="ru-RU" sz="2800" b="1" i="1" dirty="0">
                <a:latin typeface="Times New Roman" pitchFamily="18" charset="0"/>
                <a:cs typeface="Times New Roman" pitchFamily="18" charset="0"/>
              </a:rPr>
              <a:t>При разработке    рабочей гипотезы исследования </a:t>
            </a:r>
            <a:r>
              <a:rPr lang="ru-RU" sz="2800" dirty="0">
                <a:latin typeface="Times New Roman" pitchFamily="18" charset="0"/>
                <a:cs typeface="Times New Roman" pitchFamily="18" charset="0"/>
              </a:rPr>
              <a:t>было  положена   марксистская  теория о том, что «согласно материалистическому пониманию, определяющим моментом в истории являются в конечном счете производство и воспроизводство непосредственной жизни.  ... С одной стороны – производство средств к жизни: предметов питания, одежды, жилища … с другой – производство самого человека, продолжение рода. Общественные порядки, при которых живут люди определенной исторической эпохи и определенной страны, обусловливаются обоими видами производства: ступенью развития, с одной стороны – труда, с другой – семьи». </a:t>
            </a:r>
          </a:p>
          <a:p>
            <a:pPr indent="457200" algn="just"/>
            <a:r>
              <a:rPr lang="ru-RU" sz="2800" i="1" dirty="0">
                <a:latin typeface="Times New Roman" pitchFamily="18" charset="0"/>
                <a:cs typeface="Times New Roman" pitchFamily="18" charset="0"/>
              </a:rPr>
              <a:t>Энгельс Ф. Происхождение семьи, частной собственности и государства</a:t>
            </a:r>
            <a:r>
              <a:rPr lang="ru-RU" sz="2800" dirty="0">
                <a:latin typeface="Times New Roman" pitchFamily="18" charset="0"/>
                <a:cs typeface="Times New Roman" pitchFamily="18" charset="0"/>
              </a:rPr>
              <a:t>.</a:t>
            </a:r>
          </a:p>
        </p:txBody>
      </p:sp>
    </p:spTree>
    <p:extLst>
      <p:ext uri="{BB962C8B-B14F-4D97-AF65-F5344CB8AC3E}">
        <p14:creationId xmlns:p14="http://schemas.microsoft.com/office/powerpoint/2010/main" xmlns="" val="270681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92A0A8C-59DE-2112-9E7C-847031A71A1E}"/>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7C9CF355-6C7F-1530-E372-228240CF2764}"/>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xmlns="" id="{20BB5378-FC94-04C4-F933-9C1AC2A2747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90657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645193" y="362367"/>
            <a:ext cx="8749632" cy="5632311"/>
          </a:xfrm>
          <a:prstGeom prst="rect">
            <a:avLst/>
          </a:prstGeom>
        </p:spPr>
        <p:txBody>
          <a:bodyPr wrap="square">
            <a:spAutoFit/>
          </a:bodyPr>
          <a:lstStyle/>
          <a:p>
            <a:pPr indent="457200"/>
            <a:r>
              <a:rPr lang="ru-RU" sz="2400" dirty="0">
                <a:latin typeface="Times New Roman" pitchFamily="18" charset="0"/>
                <a:cs typeface="Times New Roman" pitchFamily="18" charset="0"/>
              </a:rPr>
              <a:t>Отношение коммунистов к вопросам семьи брака  в первые послереволюционные годы  строились  на принципиальных положениях  Маркса и Энгельса о том, что семья в классовом обществе служит средством эксплуатации её членов главою-мужчиной. В  «Манифесте коммунистической партии» (1848 г.) Карл Маркс писал о том, что буржуазная семья, основанная на купле-продаже, лицемерии, унижении женщин и детей, которые используются для бесплатной эксплуатации в  будущем коммунистическом обществе не будет места. В коммунистическом обществе будет  общественное воспитание всех детей, соответственно, понятие «родитель» также исчезнет, и супругов не будет. </a:t>
            </a:r>
          </a:p>
          <a:p>
            <a:pPr indent="457200"/>
            <a:endParaRPr lang="ru-RU" sz="2400" dirty="0">
              <a:latin typeface="Times New Roman" pitchFamily="18" charset="0"/>
              <a:cs typeface="Times New Roman" pitchFamily="18" charset="0"/>
            </a:endParaRPr>
          </a:p>
          <a:p>
            <a:pPr indent="457200"/>
            <a:r>
              <a:rPr lang="ru-RU" sz="2400" dirty="0">
                <a:latin typeface="Times New Roman" pitchFamily="18" charset="0"/>
                <a:cs typeface="Times New Roman" pitchFamily="18" charset="0"/>
              </a:rPr>
              <a:t>   Дома – коммуны, фабрики – кухни,  детские ясли, садики, пионерские лагеря, централизованное школьное питание.</a:t>
            </a:r>
          </a:p>
        </p:txBody>
      </p:sp>
    </p:spTree>
    <p:extLst>
      <p:ext uri="{BB962C8B-B14F-4D97-AF65-F5344CB8AC3E}">
        <p14:creationId xmlns:p14="http://schemas.microsoft.com/office/powerpoint/2010/main" xmlns="" val="373976035"/>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Аспект</Template>
  <TotalTime>1927</TotalTime>
  <Words>1408</Words>
  <Application>Microsoft Office PowerPoint</Application>
  <PresentationFormat>Произвольный</PresentationFormat>
  <Paragraphs>264</Paragraphs>
  <Slides>35</Slides>
  <Notes>1</Notes>
  <HiddenSlides>1</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Аспект</vt:lpstr>
      <vt:lpstr>«Национальный исследовательский Нижегородский государственный  университет им. Н.И. Лобачевского» Российское общество социологов Международная научно-практическая  конференция «СЕМЬЯ И РАБОТА» </vt:lpstr>
      <vt:lpstr>Слайд 2</vt:lpstr>
      <vt:lpstr>Слайд 3</vt:lpstr>
      <vt:lpstr>Слайд 4</vt:lpstr>
      <vt:lpstr>Слайд 5</vt:lpstr>
      <vt:lpstr>Мониторинг социального самочувствия и межпоколенных процессов в условиях современных вызовов и угроз</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                                        Три слова: «Я тебя люблю».  </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 </vt:lpstr>
      <vt:lpstr>Слайд 34</vt:lpstr>
      <vt:lpstr>Уверены ли вы  в завтрашнем дне?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Кириенко Виктор Васильевич</dc:creator>
  <cp:lastModifiedBy>Admin</cp:lastModifiedBy>
  <cp:revision>36</cp:revision>
  <dcterms:created xsi:type="dcterms:W3CDTF">2024-09-04T08:34:23Z</dcterms:created>
  <dcterms:modified xsi:type="dcterms:W3CDTF">2024-09-17T05:54:15Z</dcterms:modified>
</cp:coreProperties>
</file>