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sldIdLst>
    <p:sldId id="268" r:id="rId2"/>
    <p:sldId id="283" r:id="rId3"/>
    <p:sldId id="285" r:id="rId4"/>
    <p:sldId id="284" r:id="rId5"/>
    <p:sldId id="269" r:id="rId6"/>
    <p:sldId id="278" r:id="rId7"/>
    <p:sldId id="270" r:id="rId8"/>
    <p:sldId id="282" r:id="rId9"/>
    <p:sldId id="27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88774" autoAdjust="0"/>
  </p:normalViewPr>
  <p:slideViewPr>
    <p:cSldViewPr>
      <p:cViewPr varScale="1">
        <p:scale>
          <a:sx n="90" d="100"/>
          <a:sy n="90" d="100"/>
        </p:scale>
        <p:origin x="100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139BAF2-5D42-457D-BDF2-3ED954DAAA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9697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/>
              <a:t>Образец заголовка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78C522-B1C4-4390-B85D-63ACEA2BF5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403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FC94FB-ADEF-41DD-9F1D-D4A60FCDBE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191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CCACCD-CB9B-43BA-949F-E7B0E986DE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376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296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114800"/>
            <a:ext cx="82296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3A05F1-A93D-4A56-9043-CE6BCA1BD0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3148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112E01-B0EC-489E-B028-46541E08BA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375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8FD80-160B-49AF-AACA-077A1A001E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70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F88CD4-105B-4637-AB2D-5CA234EB9A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368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25DC66-72CE-4689-B153-0617905396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5251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CDD59A-383D-4896-860F-D1346FB214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752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F3FAE2-CD59-475C-ADA6-FE613986C0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094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B8D267-61BB-4F4F-B20F-BE7CB1BB80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048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BF319F-ED54-47F6-A790-2D46C96A180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952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E9DDF885-5C18-4DBD-8956-1A923CC381B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359408" y="8689"/>
            <a:ext cx="8677088" cy="2556215"/>
          </a:xfrm>
        </p:spPr>
        <p:txBody>
          <a:bodyPr/>
          <a:lstStyle/>
          <a:p>
            <a:pPr indent="450215" algn="ctr"/>
            <a:br>
              <a:rPr lang="ru-RU" sz="2000" b="1" dirty="0">
                <a:effectLst/>
              </a:rPr>
            </a:br>
            <a:br>
              <a:rPr lang="ru-RU" sz="2000" b="1" dirty="0">
                <a:effectLst/>
              </a:rPr>
            </a:br>
            <a:br>
              <a:rPr lang="ru-RU" sz="2000" b="1" dirty="0">
                <a:effectLst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Международная научно-практическая конференция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СЕМЬЯ И РАБОТА»</a:t>
            </a:r>
            <a:br>
              <a:rPr lang="ru-RU" sz="2000" dirty="0">
                <a:solidFill>
                  <a:schemeClr val="tx1"/>
                </a:solidFill>
                <a:effectLst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Министерство науки и высшего образования Российской Федерации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Федеральное государственное автономное образовательное учреждение высшего образования. «Национальный исследовательский Нижегородский государственный университет им. Н.И. Лобачевского»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Российское общество социологов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2000" dirty="0">
                <a:effectLst/>
              </a:rPr>
              <a:t> </a:t>
            </a:r>
            <a:br>
              <a:rPr lang="ru-RU" sz="2000" dirty="0">
                <a:effectLst/>
              </a:rPr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359408" y="2744924"/>
            <a:ext cx="7920037" cy="2268252"/>
          </a:xfrm>
        </p:spPr>
        <p:txBody>
          <a:bodyPr/>
          <a:lstStyle/>
          <a:p>
            <a:pPr algn="r">
              <a:defRPr/>
            </a:pPr>
            <a:r>
              <a:rPr lang="ru-RU" sz="2400" b="1" i="1" dirty="0">
                <a:effectLst/>
              </a:rPr>
              <a:t>Климова Светлана Гавриловна</a:t>
            </a:r>
            <a:r>
              <a:rPr lang="ru-RU" sz="2400" i="1" dirty="0">
                <a:effectLst/>
              </a:rPr>
              <a:t>, </a:t>
            </a:r>
          </a:p>
          <a:p>
            <a:pPr algn="r">
              <a:defRPr/>
            </a:pPr>
            <a:r>
              <a:rPr lang="ru-RU" sz="2400" i="1" dirty="0">
                <a:effectLst/>
              </a:rPr>
              <a:t>ФНИСЦ РАН, Москва</a:t>
            </a:r>
          </a:p>
          <a:p>
            <a:pPr algn="r">
              <a:defRPr/>
            </a:pPr>
            <a:endParaRPr lang="ru-RU" sz="2400" i="1" dirty="0">
              <a:effectLst/>
            </a:endParaRPr>
          </a:p>
          <a:p>
            <a:pPr>
              <a:defRPr/>
            </a:pP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ТРАНСФОРМАЦИЯ СОВЕТСКОГО ИНСТИТУТА ТРУДОВЫХ ДИНАСТИЙ: ПАРАМЕТРЫ АНАЛИЗА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ru-RU" dirty="0"/>
          </a:p>
          <a:p>
            <a:pPr eaLnBrk="1" hangingPunct="1">
              <a:defRPr/>
            </a:pPr>
            <a:endParaRPr lang="ru-RU" sz="2400" dirty="0"/>
          </a:p>
          <a:p>
            <a:pPr indent="450215" algn="ctr"/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19-20 сентября 2024 г.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Нижегородский государственный университет им. Н.И. Лобачевского</a:t>
            </a:r>
            <a:endParaRPr lang="ru-RU" sz="2400" dirty="0"/>
          </a:p>
          <a:p>
            <a:pPr eaLnBrk="1" hangingPunct="1">
              <a:defRPr/>
            </a:pPr>
            <a:endParaRPr lang="ru-RU" dirty="0"/>
          </a:p>
          <a:p>
            <a:pPr eaLnBrk="1" hangingPunct="1">
              <a:defRPr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6CBC059-5E0B-4D51-8129-4B2EEBCCE78A}" type="slidenum">
              <a:rPr lang="ru-RU" altLang="ru-RU">
                <a:latin typeface="Arial" panose="020B0604020202020204" pitchFamily="34" charset="0"/>
              </a:rPr>
              <a:pPr eaLnBrk="1" hangingPunct="1"/>
              <a:t>1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BFC232-5A47-405B-B1DE-A5F8AE932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844203"/>
          </a:xfrm>
        </p:spPr>
        <p:txBody>
          <a:bodyPr/>
          <a:lstStyle/>
          <a:p>
            <a:r>
              <a:rPr lang="ru-RU" sz="2400" dirty="0"/>
              <a:t>Коллективистские практики на работе: возможна ли реанимация?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FDBE6C-B72A-471B-8A5E-8AE2DA515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400600"/>
          </a:xfrm>
        </p:spPr>
        <p:txBody>
          <a:bodyPr/>
          <a:lstStyle/>
          <a:p>
            <a:r>
              <a:rPr lang="ru-RU" sz="2400" dirty="0"/>
              <a:t>В последние годы коллективистские институты на работе  (шефство, наставничество, трудовые династии) вновь заинтересовали социологов-трудовиков и управленцев после почти тридцати лет забвения и зачастую справедливой критики.</a:t>
            </a:r>
          </a:p>
          <a:p>
            <a:r>
              <a:rPr lang="ru-RU" sz="2400" dirty="0"/>
              <a:t>Однако их буквальное воспроизведение невозможно и даже вредно. </a:t>
            </a:r>
            <a:r>
              <a:rPr lang="ru-RU" sz="2400" i="1" dirty="0">
                <a:solidFill>
                  <a:srgbClr val="C00000"/>
                </a:solidFill>
              </a:rPr>
              <a:t>Потому что: 1- </a:t>
            </a:r>
            <a:r>
              <a:rPr lang="ru-RU" sz="2400" dirty="0"/>
              <a:t>есть опасность реанимации советских же пороков этих институтов. </a:t>
            </a:r>
            <a:r>
              <a:rPr lang="ru-RU" sz="2400" i="1" dirty="0">
                <a:solidFill>
                  <a:srgbClr val="C00000"/>
                </a:solidFill>
              </a:rPr>
              <a:t>2- В прежнем виде они не адекватны социальным и производственным условиям.</a:t>
            </a:r>
          </a:p>
          <a:p>
            <a:pPr marL="0" indent="0">
              <a:buNone/>
            </a:pPr>
            <a:r>
              <a:rPr lang="ru-RU" sz="2400" dirty="0"/>
              <a:t>Необходимо учитывать современный институциональный контекст.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AF61345-F186-4DC3-AB00-55D6B8FD1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2E01-B0EC-489E-B028-46541E08BA0A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1919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073428-140E-41C3-82D2-79360FC2A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844203"/>
          </a:xfrm>
        </p:spPr>
        <p:txBody>
          <a:bodyPr/>
          <a:lstStyle/>
          <a:p>
            <a:r>
              <a:rPr lang="ru-RU" sz="2400" dirty="0"/>
              <a:t>Современный институциональный контекст для функционирования практик трудовых династий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390C97-A097-4A2B-83A1-AB0AE160D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962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000" i="1" dirty="0">
                <a:solidFill>
                  <a:srgbClr val="C00000"/>
                </a:solidFill>
                <a:effectLst/>
              </a:rPr>
              <a:t>Рыночные условия привели к существенным переменам в трудовом поведении работников: </a:t>
            </a:r>
            <a:r>
              <a:rPr lang="ru-RU" sz="1800" dirty="0"/>
              <a:t>1- к приватизации знаний и навыков, деловых связей, сетей взаимодействия. 2 – к возможности дистанционной работы и, соответственно, большую свободу от норм коллективистской лояльности.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000" i="1" dirty="0">
                <a:solidFill>
                  <a:srgbClr val="C00000"/>
                </a:solidFill>
                <a:effectLst/>
              </a:rPr>
              <a:t>Прежние принципы и формы бытования больших производственных коллективов радикально трансформировались: </a:t>
            </a:r>
            <a:r>
              <a:rPr lang="ru-RU" sz="1800" dirty="0"/>
              <a:t>1- Создаются трудовые коллективы с жестким режимом труда, формализованными задачами и ориентацией на рыночный успех. 2. Образуются гибкие организационные формы предприятий, делающие неопределенными, размытыми границы трудового коллектива (ассоциированные, дочерние структуры с различным организационно-правовым статусом; сообщества с разделенным трудом – кооперативы, НКО). </a:t>
            </a:r>
          </a:p>
          <a:p>
            <a:pPr marL="0" indent="0">
              <a:buNone/>
              <a:defRPr/>
            </a:pPr>
            <a:r>
              <a:rPr lang="ru-RU" sz="2000" dirty="0">
                <a:solidFill>
                  <a:srgbClr val="002060"/>
                </a:solidFill>
                <a:effectLst/>
              </a:rPr>
              <a:t>В этих условиях «длинные» (на несколько поколений) трудовые отношения кажутся излишним обременением для работников и работодателей.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ru-RU" sz="2000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ru-RU" sz="2000" i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9C0E9A0-5690-4B25-956D-4C0097BA9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2E01-B0EC-489E-B028-46541E08BA0A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3637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DDDDB6-ECC1-4CD1-BDC6-95BB67F4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060227"/>
          </a:xfrm>
        </p:spPr>
        <p:txBody>
          <a:bodyPr/>
          <a:lstStyle/>
          <a:p>
            <a:r>
              <a:rPr lang="ru-RU" sz="2800" dirty="0"/>
              <a:t>Практические и научные задачи в деле возрождения института трудовых династий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3DAD66-99EB-4200-A91B-9C0006CF0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3224"/>
          </a:xfrm>
        </p:spPr>
        <p:txBody>
          <a:bodyPr/>
          <a:lstStyle/>
          <a:p>
            <a:r>
              <a:rPr lang="ru-RU" sz="2000" i="1" dirty="0">
                <a:solidFill>
                  <a:srgbClr val="C00000"/>
                </a:solidFill>
              </a:rPr>
              <a:t>Практическая задача: </a:t>
            </a:r>
            <a:r>
              <a:rPr lang="ru-RU" sz="2000" dirty="0"/>
              <a:t>Нужно понять: 1- кому и зачем в новых условиях нужны практики трудовых династий. 2 - где остаются прежние и возникают новые лакуны и дефекты в практической деятельности.</a:t>
            </a:r>
          </a:p>
          <a:p>
            <a:r>
              <a:rPr lang="ru-RU" sz="2000" i="1" dirty="0">
                <a:solidFill>
                  <a:srgbClr val="C00000"/>
                </a:solidFill>
              </a:rPr>
              <a:t>Научная задача: </a:t>
            </a:r>
            <a:r>
              <a:rPr lang="ru-RU" sz="2000" dirty="0"/>
              <a:t>необходимо расширить концептуальную базу анализа практик трудовых династий за счёт аппарата социологии институтов, основной понятийный аппарат которой – социальные действия, функции, механизмы, нормы, субъекты, ресурсы.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0D0E0CF-15BD-4F04-822D-8A423BE37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2E01-B0EC-489E-B028-46541E08BA0A}" type="slidenum">
              <a:rPr lang="ru-RU" altLang="ru-RU" smtClean="0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7363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 anchor="t"/>
          <a:lstStyle/>
          <a:p>
            <a:pPr>
              <a:defRPr/>
            </a:pPr>
            <a:r>
              <a:rPr lang="ru-RU" sz="2800" dirty="0"/>
              <a:t>Устойчивые и новые структурные элементы</a:t>
            </a:r>
            <a:br>
              <a:rPr lang="ru-RU" sz="2800" dirty="0"/>
            </a:br>
            <a:r>
              <a:rPr lang="ru-RU" sz="2800" dirty="0"/>
              <a:t>института трудовых династий.</a:t>
            </a:r>
            <a:br>
              <a:rPr lang="ru-RU" sz="2800" dirty="0"/>
            </a:br>
            <a:r>
              <a:rPr lang="ru-RU" sz="2000" dirty="0"/>
              <a:t>Три элемента: легитимация, функции, механизмы</a:t>
            </a:r>
            <a:br>
              <a:rPr lang="ru-RU" sz="2800" i="1" dirty="0"/>
            </a:b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03D1447-ECD4-43B4-B671-0D0025DD58D8}" type="slidenum">
              <a:rPr lang="ru-RU" altLang="ru-RU">
                <a:latin typeface="Arial" panose="020B0604020202020204" pitchFamily="34" charset="0"/>
              </a:rPr>
              <a:pPr eaLnBrk="1" hangingPunct="1"/>
              <a:t>5</a:t>
            </a:fld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EA684EEE-7ED7-4431-889E-E180841B3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755232"/>
          </a:xfrm>
        </p:spPr>
        <p:txBody>
          <a:bodyPr/>
          <a:lstStyle/>
          <a:p>
            <a:pPr marL="0" indent="0">
              <a:buNone/>
            </a:pPr>
            <a:r>
              <a:rPr lang="ru-RU" sz="2000" i="1" dirty="0">
                <a:solidFill>
                  <a:srgbClr val="C00000"/>
                </a:solidFill>
              </a:rPr>
              <a:t>Легитимация: моральный кодекс</a:t>
            </a:r>
            <a:r>
              <a:rPr lang="en-US" sz="2000" i="1" dirty="0">
                <a:solidFill>
                  <a:srgbClr val="C00000"/>
                </a:solidFill>
              </a:rPr>
              <a:t> </a:t>
            </a:r>
            <a:r>
              <a:rPr lang="ru-RU" sz="2000" i="1" dirty="0">
                <a:solidFill>
                  <a:srgbClr val="C00000"/>
                </a:solidFill>
              </a:rPr>
              <a:t>и правила</a:t>
            </a:r>
          </a:p>
          <a:p>
            <a:pPr marL="0" indent="0">
              <a:buNone/>
            </a:pPr>
            <a:r>
              <a:rPr lang="ru-RU" sz="2000" i="1" dirty="0">
                <a:solidFill>
                  <a:srgbClr val="002060"/>
                </a:solidFill>
                <a:effectLst/>
              </a:rPr>
              <a:t>Из чего проистекала и проистекает сейчас легитимация как процесс обоснования практики  функционирования трудовых династий. </a:t>
            </a:r>
          </a:p>
          <a:p>
            <a:r>
              <a:rPr lang="ru-RU" sz="2000" i="1" dirty="0">
                <a:solidFill>
                  <a:srgbClr val="C00000"/>
                </a:solidFill>
              </a:rPr>
              <a:t>При Советской власти: </a:t>
            </a:r>
            <a:r>
              <a:rPr lang="ru-RU" sz="2000" dirty="0"/>
              <a:t>обращение не к праву, а к морали: ценностям трудолюбия, коллективизма, гуманизма, социальной активности. Представителям трудовых династий вменялось следование этим ценностям. Их социальная функция – быть образцом для подражания. «Образцовость» требовала некоторых усилий и потому не встречала скептического отношения или протеста в целом.</a:t>
            </a:r>
          </a:p>
          <a:p>
            <a:r>
              <a:rPr lang="ru-RU" sz="2000" i="1" dirty="0">
                <a:solidFill>
                  <a:srgbClr val="C00000"/>
                </a:solidFill>
              </a:rPr>
              <a:t>В условиях рыночной экономики: </a:t>
            </a:r>
            <a:r>
              <a:rPr lang="ru-RU" sz="2000" dirty="0"/>
              <a:t>нормативность лояльного поведения как элемент правил. Этика существует как требование следования правилам. Преимущества для представителей династий не выглядят бесспорными.</a:t>
            </a:r>
          </a:p>
          <a:p>
            <a:endParaRPr lang="ru-RU" sz="20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 anchor="t"/>
          <a:lstStyle/>
          <a:p>
            <a:r>
              <a:rPr lang="ru-RU" sz="2400" dirty="0"/>
              <a:t>2. Социальные функции института трудовых династий: Кому и зачем нужен сейчас институт трудовых династий (кто субъекты)?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8" cy="4536503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>
                <a:solidFill>
                  <a:srgbClr val="0070C0"/>
                </a:solidFill>
              </a:rPr>
              <a:t>1.Семья/родители. Зачем? </a:t>
            </a:r>
            <a:r>
              <a:rPr lang="ru-RU" sz="2000" dirty="0"/>
              <a:t>Они способны передать наследникам ресурсы для карьеры </a:t>
            </a:r>
          </a:p>
          <a:p>
            <a:pPr marL="0" indent="0">
              <a:buNone/>
            </a:pPr>
            <a:r>
              <a:rPr lang="ru-RU" sz="2000" i="1" dirty="0">
                <a:solidFill>
                  <a:srgbClr val="C00000"/>
                </a:solidFill>
              </a:rPr>
              <a:t>При Советской власти предметы наследования/передачи это: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/>
              <a:t>профессия, трудовые навыки, место работы, социальные и профессиональные связи как личные ресурсы.</a:t>
            </a:r>
          </a:p>
          <a:p>
            <a:pPr marL="0" indent="0">
              <a:buNone/>
            </a:pPr>
            <a:r>
              <a:rPr lang="ru-RU" sz="2000" i="1" dirty="0">
                <a:solidFill>
                  <a:srgbClr val="C00000"/>
                </a:solidFill>
              </a:rPr>
              <a:t>В условиях рыночной экономики: </a:t>
            </a:r>
            <a:r>
              <a:rPr lang="ru-RU" sz="2000" dirty="0"/>
              <a:t>всё то же, плюс: 1-капитал (например, в виде собственного предприятия целиком или в виде акций своего или другого предприятия); 2 - сфера приложения усилий за пределами родного предприятия; 3 – социальные связи за пределами предприятия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70C0"/>
                </a:solidFill>
              </a:rPr>
              <a:t>2.Предприятие. Зачем? </a:t>
            </a:r>
            <a:r>
              <a:rPr lang="ru-RU" sz="2000" dirty="0"/>
              <a:t>Получает лояльного профессионала при экономии ресурсов как прежде, так и теперь, </a:t>
            </a:r>
            <a:r>
              <a:rPr lang="ru-RU" sz="2000" i="1" dirty="0">
                <a:solidFill>
                  <a:srgbClr val="C00000"/>
                </a:solidFill>
              </a:rPr>
              <a:t>плюс</a:t>
            </a:r>
            <a:r>
              <a:rPr lang="ru-RU" sz="2000" dirty="0"/>
              <a:t> опосредованное распоряжение ресурсами семьи и личными ресурсами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2E01-B0EC-489E-B028-46541E08BA0A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7660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332656"/>
            <a:ext cx="8229600" cy="864096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Кому и зачем нужен сейчас институт трудовых династий (кто субъекты)?</a:t>
            </a:r>
            <a:endParaRPr lang="ru-RU" sz="2400" i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99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sz="2000" b="1" dirty="0">
                <a:solidFill>
                  <a:srgbClr val="0070C0"/>
                </a:solidFill>
              </a:rPr>
              <a:t>3. Государство. Зачем? </a:t>
            </a:r>
            <a:r>
              <a:rPr lang="ru-RU" sz="2000" dirty="0"/>
              <a:t>Формируется автономный ресурс воспроизводства общественно значимых профессий; появляется возможность создания общественно значимых каналов социально-профессиональной мобильности. </a:t>
            </a:r>
          </a:p>
          <a:p>
            <a:pPr marL="0" indent="0">
              <a:buNone/>
              <a:defRPr/>
            </a:pPr>
            <a:r>
              <a:rPr lang="ru-RU" sz="2000" b="1" dirty="0">
                <a:solidFill>
                  <a:srgbClr val="0070C0"/>
                </a:solidFill>
              </a:rPr>
              <a:t>4. Предпринимательское сообщество. Зачем? </a:t>
            </a:r>
            <a:r>
              <a:rPr lang="ru-RU" sz="2000" dirty="0"/>
              <a:t>Кадровое обеспечение  текущих и перспективных проектов из социума с ресурсами профессионализма и репутации.</a:t>
            </a:r>
          </a:p>
          <a:p>
            <a:pPr marL="0" indent="0">
              <a:buNone/>
              <a:defRPr/>
            </a:pPr>
            <a:r>
              <a:rPr lang="ru-RU" sz="2000" b="1" dirty="0">
                <a:solidFill>
                  <a:srgbClr val="0070C0"/>
                </a:solidFill>
              </a:rPr>
              <a:t>5. Профессиональные учебные заведения. Зачем? </a:t>
            </a:r>
            <a:r>
              <a:rPr lang="ru-RU" sz="2000" dirty="0"/>
              <a:t>Стабильный спрос на выпускников; площадки для профессиональной практики; преподавательские кадры из числа работников – членов династий.</a:t>
            </a:r>
          </a:p>
          <a:p>
            <a:pPr marL="0" indent="0">
              <a:buNone/>
              <a:defRPr/>
            </a:pPr>
            <a:r>
              <a:rPr lang="ru-RU" sz="2000" i="1" dirty="0">
                <a:solidFill>
                  <a:srgbClr val="C00000"/>
                </a:solidFill>
              </a:rPr>
              <a:t>Эти практики: </a:t>
            </a:r>
            <a:r>
              <a:rPr lang="ru-RU" sz="2000" dirty="0"/>
              <a:t>функциональны для производства; полезны для работников, значимы для более широкого сообщества (членов семей, сотрудников смежных учреждений и предприятий, жителей окрестных поселений).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E5E31FA-E738-4D70-9203-DD0FD53FC9D5}" type="slidenum">
              <a:rPr lang="ru-RU" altLang="ru-RU">
                <a:latin typeface="Arial" panose="020B0604020202020204" pitchFamily="34" charset="0"/>
              </a:rPr>
              <a:pPr eaLnBrk="1" hangingPunct="1"/>
              <a:t>7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6524"/>
            <a:ext cx="8373616" cy="98821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sz="3200" dirty="0"/>
              <a:t>3. Социальные механизмы бытования трудовых династий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56584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Социальный механизм – это описание того, как функционирует некоторый социальный институт, в нашем случае институт трудовых династий (кто и по каким правилам работает над текущими задачами).</a:t>
            </a:r>
          </a:p>
          <a:p>
            <a:pPr marL="0" indent="0">
              <a:buNone/>
              <a:defRPr/>
            </a:pPr>
            <a:r>
              <a:rPr lang="ru-RU" sz="1800" i="1" dirty="0">
                <a:solidFill>
                  <a:srgbClr val="C00000"/>
                </a:solidFill>
              </a:rPr>
              <a:t>При Советской власти базовые функции по поддержанию функционирования института трудовых династий  </a:t>
            </a:r>
            <a:r>
              <a:rPr lang="ru-RU" sz="2000" dirty="0"/>
              <a:t>(как и многих других социальных институтов в поселениях и на предприятиях) принадлежали Коммунистической партии, её региональным и отраслевым подразделениям, партийным комитетам на предприятиях. Горизонтально-вертикальное (отраслевое и региональное) строение сети партийных организаций позволяли реализовывать единую политику и единые стандарты бытования различных социальных практик, в том числе, трудовых династий.</a:t>
            </a:r>
          </a:p>
          <a:p>
            <a:pPr marL="0" indent="0">
              <a:buNone/>
              <a:defRPr/>
            </a:pPr>
            <a:r>
              <a:rPr lang="ru-RU" sz="2000" i="1" dirty="0">
                <a:solidFill>
                  <a:srgbClr val="C00000"/>
                </a:solidFill>
              </a:rPr>
              <a:t>В условиях рыночной экономики: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/>
              <a:t>эти задачи, так же, как и многие другие темы социальной политики, перешли к кадровому менеджменту предприятий и корпораций. Эта работа устойчива, многообразна и технологична (регулируется набором правил) там, где она диктуется насущными, а не презентационными целями. </a:t>
            </a:r>
          </a:p>
          <a:p>
            <a:pPr marL="0" indent="0">
              <a:buNone/>
              <a:defRPr/>
            </a:pPr>
            <a:endParaRPr lang="ru-RU" sz="2000" dirty="0"/>
          </a:p>
          <a:p>
            <a:pPr marL="0" indent="0">
              <a:buNone/>
              <a:defRPr/>
            </a:pPr>
            <a:endParaRPr lang="ru-RU" sz="2400" dirty="0"/>
          </a:p>
          <a:p>
            <a:pPr marL="0" indent="0">
              <a:buNone/>
              <a:defRPr/>
            </a:pPr>
            <a:endParaRPr lang="ru-RU" sz="24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2E01-B0EC-489E-B028-46541E08BA0A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908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576262"/>
          </a:xfrm>
        </p:spPr>
        <p:txBody>
          <a:bodyPr/>
          <a:lstStyle/>
          <a:p>
            <a:pPr>
              <a:defRPr/>
            </a:pPr>
            <a:r>
              <a:rPr lang="ru-RU" sz="3200" dirty="0"/>
              <a:t>Некоторые выводы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5472608"/>
          </a:xfrm>
        </p:spPr>
        <p:txBody>
          <a:bodyPr/>
          <a:lstStyle/>
          <a:p>
            <a:pPr indent="450215" algn="just">
              <a:spcBef>
                <a:spcPts val="0"/>
              </a:spcBef>
              <a:spcAft>
                <a:spcPts val="0"/>
              </a:spcAft>
            </a:pPr>
            <a:endParaRPr lang="ru-RU" sz="1800" dirty="0"/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/>
              <a:t>Институт трудовых династий, потеряв значительную часть прошлых смыслов и функций деятельности, сейчас формулирует новые. Предложенное расширение социологического анализа темы трудовых династий за счёт использования концептов и идей социологии институтов, позволит, на наш взгляд, решить ряд практических проблем, касающихся оптимизации горизонтального взаимодействия между разными подсистемами общества. Продуктивными представляются идеи о возможных перспективах развития тематического репертуара при изучении феномена трудовых династий в условиях гибких организационных форм труда (НКО, кооперативы, артели, социальные предприятия, организации с ассоциированным членством); неопределённости траекторий трудовой жизни; переопределения границ «большой семьи», разделения объектов приложения труда и собственности, и других тем. </a:t>
            </a: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50000"/>
              </a:lnSpc>
              <a:spcAft>
                <a:spcPts val="800"/>
              </a:spcAft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7F5B8C7-ACF1-4283-A83B-13D9DCAAFBC6}" type="slidenum">
              <a:rPr lang="ru-RU" altLang="ru-RU">
                <a:latin typeface="Arial" panose="020B0604020202020204" pitchFamily="34" charset="0"/>
              </a:rPr>
              <a:pPr eaLnBrk="1" hangingPunct="1"/>
              <a:t>9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кстура">
  <a:themeElements>
    <a:clrScheme name="Текстура 8">
      <a:dk1>
        <a:srgbClr val="000000"/>
      </a:dk1>
      <a:lt1>
        <a:srgbClr val="DCE8F4"/>
      </a:lt1>
      <a:dk2>
        <a:srgbClr val="7B9CB5"/>
      </a:dk2>
      <a:lt2>
        <a:srgbClr val="969696"/>
      </a:lt2>
      <a:accent1>
        <a:srgbClr val="FFFFFF"/>
      </a:accent1>
      <a:accent2>
        <a:srgbClr val="00BAB6"/>
      </a:accent2>
      <a:accent3>
        <a:srgbClr val="EBF2F8"/>
      </a:accent3>
      <a:accent4>
        <a:srgbClr val="000000"/>
      </a:accent4>
      <a:accent5>
        <a:srgbClr val="FFFFFF"/>
      </a:accent5>
      <a:accent6>
        <a:srgbClr val="00A8A5"/>
      </a:accent6>
      <a:hlink>
        <a:srgbClr val="8A8AD8"/>
      </a:hlink>
      <a:folHlink>
        <a:srgbClr val="242492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1259</TotalTime>
  <Words>1020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Tahoma</vt:lpstr>
      <vt:lpstr>Times New Roman</vt:lpstr>
      <vt:lpstr>Wingdings</vt:lpstr>
      <vt:lpstr>Текстура</vt:lpstr>
      <vt:lpstr>   Международная научно-практическая конференция  «СЕМЬЯ И РАБОТА» Министерство науки и высшего образования Российской Федерации Федеральное государственное автономное образовательное учреждение высшего образования. «Национальный исследовательский Нижегородский государственный университет им. Н.И. Лобачевского» Российское общество социологов    </vt:lpstr>
      <vt:lpstr>Коллективистские практики на работе: возможна ли реанимация?</vt:lpstr>
      <vt:lpstr>Современный институциональный контекст для функционирования практик трудовых династий</vt:lpstr>
      <vt:lpstr>Практические и научные задачи в деле возрождения института трудовых династий</vt:lpstr>
      <vt:lpstr>Устойчивые и новые структурные элементы института трудовых династий. Три элемента: легитимация, функции, механизмы </vt:lpstr>
      <vt:lpstr>2. Социальные функции института трудовых династий: Кому и зачем нужен сейчас институт трудовых династий (кто субъекты)? </vt:lpstr>
      <vt:lpstr>Кому и зачем нужен сейчас институт трудовых династий (кто субъекты)?</vt:lpstr>
      <vt:lpstr>3. Социальные механизмы бытования трудовых династий</vt:lpstr>
      <vt:lpstr>Некоторые выводы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Формализованный качественный анализ социологических данных</dc:title>
  <dc:creator>User</dc:creator>
  <cp:lastModifiedBy>Пользователь</cp:lastModifiedBy>
  <cp:revision>122</cp:revision>
  <cp:lastPrinted>2014-09-10T07:55:31Z</cp:lastPrinted>
  <dcterms:created xsi:type="dcterms:W3CDTF">2012-01-19T16:21:06Z</dcterms:created>
  <dcterms:modified xsi:type="dcterms:W3CDTF">2024-09-15T07:20:50Z</dcterms:modified>
</cp:coreProperties>
</file>