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69" r:id="rId2"/>
    <p:sldId id="289" r:id="rId3"/>
    <p:sldId id="287" r:id="rId4"/>
    <p:sldId id="268" r:id="rId5"/>
    <p:sldId id="283" r:id="rId6"/>
    <p:sldId id="258" r:id="rId7"/>
    <p:sldId id="273" r:id="rId8"/>
    <p:sldId id="290" r:id="rId9"/>
    <p:sldId id="262" r:id="rId10"/>
    <p:sldId id="288" r:id="rId11"/>
    <p:sldId id="286" r:id="rId12"/>
    <p:sldId id="281" r:id="rId13"/>
    <p:sldId id="277" r:id="rId14"/>
    <p:sldId id="270" r:id="rId15"/>
    <p:sldId id="282" r:id="rId16"/>
    <p:sldId id="28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065D01-F1C2-4ABA-BEBB-0329736C5FBF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F3DFFA-21D3-400A-A550-A663D9A8D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ik.childs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46640" cy="3411811"/>
          </a:xfrm>
        </p:spPr>
        <p:txBody>
          <a:bodyPr>
            <a:noAutofit/>
          </a:bodyPr>
          <a:lstStyle/>
          <a:p>
            <a:r>
              <a:rPr lang="ru-RU" dirty="0" smtClean="0"/>
              <a:t>Труд детей в семье и за ее пределами: факторы, влияющие на возрасты дебютов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280920" cy="316835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Майорова-Щеглова</a:t>
            </a:r>
            <a:r>
              <a:rPr lang="ru-RU" b="1" dirty="0" smtClean="0"/>
              <a:t> Светлана </a:t>
            </a:r>
            <a:r>
              <a:rPr lang="ru-RU" b="1" dirty="0" smtClean="0"/>
              <a:t>Николаевна Колосова Елена Андреевна</a:t>
            </a:r>
          </a:p>
          <a:p>
            <a:r>
              <a:rPr lang="ru-RU" b="1" dirty="0" smtClean="0"/>
              <a:t>19.09.2024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704856" cy="1152128"/>
          </a:xfrm>
        </p:spPr>
        <p:txBody>
          <a:bodyPr/>
          <a:lstStyle/>
          <a:p>
            <a:r>
              <a:rPr lang="ru-RU" b="1" dirty="0" smtClean="0"/>
              <a:t>Средний возраст наступления событий </a:t>
            </a:r>
            <a:r>
              <a:rPr lang="ru-RU" b="1" dirty="0" smtClean="0"/>
              <a:t>-трудовых </a:t>
            </a:r>
            <a:r>
              <a:rPr lang="ru-RU" b="1" dirty="0" smtClean="0"/>
              <a:t>заданий в </a:t>
            </a:r>
            <a:r>
              <a:rPr lang="ru-RU" b="1" dirty="0" smtClean="0"/>
              <a:t>семье/</a:t>
            </a:r>
            <a:r>
              <a:rPr lang="ru-RU" b="1" dirty="0" err="1" smtClean="0"/>
              <a:t>гендер</a:t>
            </a:r>
            <a:r>
              <a:rPr lang="ru-RU" b="1" i="1" dirty="0" smtClean="0"/>
              <a:t>, </a:t>
            </a:r>
            <a:r>
              <a:rPr lang="ru-RU" b="1" i="1" dirty="0" smtClean="0"/>
              <a:t>в годах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71600" y="274638"/>
          <a:ext cx="7632848" cy="438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370"/>
                <a:gridCol w="1357975"/>
                <a:gridCol w="1286503"/>
              </a:tblGrid>
              <a:tr h="693341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Событие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Муж 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Жен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3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Убирать свою комнату, свою часть жилища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Готовить еду себе или для других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12,5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12,8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Ходить в магазин за продуктами, хоз. товарами</a:t>
                      </a:r>
                      <a:endParaRPr lang="ru-RU" sz="20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Ухаживать, убирать за домашним животными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9,7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9,7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1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Помогать с младшими братьями/сестрами/другим родственниками и т.п.</a:t>
                      </a:r>
                      <a:endParaRPr lang="ru-RU" sz="20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11,1</a:t>
                      </a:r>
                      <a:endParaRPr lang="ru-RU" sz="20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11,2</a:t>
                      </a:r>
                      <a:endParaRPr lang="ru-RU" sz="20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704856" cy="720080"/>
          </a:xfrm>
        </p:spPr>
        <p:txBody>
          <a:bodyPr/>
          <a:lstStyle/>
          <a:p>
            <a:r>
              <a:rPr lang="ru-RU" sz="2000" b="1" dirty="0" smtClean="0"/>
              <a:t>Средний возраст наступления событий </a:t>
            </a:r>
            <a:r>
              <a:rPr lang="ru-RU" sz="2000" b="1" dirty="0" smtClean="0"/>
              <a:t>-трудовых </a:t>
            </a:r>
            <a:r>
              <a:rPr lang="ru-RU" sz="2000" b="1" dirty="0" smtClean="0"/>
              <a:t>заданий в семье</a:t>
            </a:r>
            <a:r>
              <a:rPr lang="ru-RU" sz="2000" b="1" i="1" dirty="0" smtClean="0"/>
              <a:t>, в годах</a:t>
            </a:r>
            <a:r>
              <a:rPr lang="ru-RU" sz="2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14400" y="274638"/>
          <a:ext cx="797808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384"/>
                <a:gridCol w="1008112"/>
                <a:gridCol w="1008112"/>
                <a:gridCol w="1080120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Событие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Город-миллионник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Крупный город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Небольшой город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Сельская местность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Высокое 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экон.положение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Низкое экон.положение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Убирать свою комнату, свою часть жилища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9,7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9,7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9,85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Готовить еду себе или для других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12,3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12,3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12,9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12,6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12,5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12,6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Ходить в магазин за продуктами, хоз. товарами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10,3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8,9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10,2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Ухаживать, убирать за домашним животными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9,8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9,7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10,4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7,4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Помогать с младшими братьями/сестрами/другим родственниками и т.п.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11,4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11,1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50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11,2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11,7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10,5</a:t>
                      </a:r>
                      <a:endParaRPr lang="ru-RU" sz="15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276872"/>
          <a:ext cx="8524056" cy="39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232248"/>
                <a:gridCol w="2259360"/>
              </a:tblGrid>
              <a:tr h="10288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Событие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Были единственным ребенком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 семье были еще дети</a:t>
                      </a:r>
                    </a:p>
                  </a:txBody>
                  <a:tcPr marL="68580" marR="68580" marT="0" marB="0" anchor="ctr"/>
                </a:tc>
              </a:tr>
              <a:tr h="9630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Ходить в магазин за продуктами, хозяйственными товарами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9,8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9,4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0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Убирать свою комнату, свою часть жилища 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9,9 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9,6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0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Готовить еду себе или для других 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12,6 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8310"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12,5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>
            <a:normAutofit fontScale="90000"/>
          </a:bodyPr>
          <a:lstStyle/>
          <a:p>
            <a:r>
              <a:rPr lang="ru-RU" sz="3100" b="0" i="1" dirty="0" smtClean="0"/>
              <a:t>Средний возраст наступления событий проявления самостоятельности в зависимости от наличия/отсутствия братьев/сестер, в годах </a:t>
            </a:r>
            <a:endParaRPr lang="ru-RU" sz="3100" b="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55763"/>
          <a:ext cx="8208912" cy="4293517"/>
        </p:xfrm>
        <a:graphic>
          <a:graphicData uri="http://schemas.openxmlformats.org/presentationml/2006/ole">
            <p:oleObj spid="_x0000_s1026" r:id="rId3" imgW="6803726" imgH="4176122" progId="Excel.Sheet.8">
              <p:embed/>
            </p:oleObj>
          </a:graphicData>
        </a:graphic>
      </p:graphicFrame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/>
              <a:t>Зависимость освоения семейных маршрутов от состава семьи (средний возраст)</a:t>
            </a:r>
            <a:endParaRPr lang="ru-RU" sz="32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598" cy="485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1656184"/>
                <a:gridCol w="1152128"/>
                <a:gridCol w="1080120"/>
                <a:gridCol w="1018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СОБЫТИЯ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 респондентов со счастливым детством среди тех, у кого событие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произошло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 респондентов со счастливым детством среди тех, у кого событие не произошло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Разница в долях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коэф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kumimoji="0"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Кра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 мера*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Мне доверили помочь с младшими братьями / сестрами / другим родственниками и т.п.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86,9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74,7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12,2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0,13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Я реально, по-настоящему помогал(а) родителям в их работе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87,1</a:t>
                      </a:r>
                      <a:endParaRPr lang="ru-RU" sz="15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78,9</a:t>
                      </a:r>
                      <a:endParaRPr lang="ru-RU" sz="15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8,2</a:t>
                      </a:r>
                      <a:endParaRPr lang="ru-RU" sz="15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0,11</a:t>
                      </a:r>
                      <a:endParaRPr lang="ru-RU" sz="15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96064" cy="9627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Взаимосвязь </a:t>
            </a:r>
            <a:r>
              <a:rPr lang="ru-RU" sz="2700" b="1" dirty="0"/>
              <a:t>между наступлением событий и оценкой детства как счастливого  (в % </a:t>
            </a:r>
            <a:r>
              <a:rPr lang="ru-RU" sz="2700" b="1" dirty="0" smtClean="0"/>
              <a:t> </a:t>
            </a:r>
            <a:r>
              <a:rPr lang="ru-RU" sz="2700" b="1" dirty="0"/>
              <a:t>количеству выбравших позицию)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Констатируем изменения в домашнем и </a:t>
            </a:r>
            <a:r>
              <a:rPr lang="ru-RU" dirty="0" err="1" smtClean="0"/>
              <a:t>внесемейном</a:t>
            </a:r>
            <a:r>
              <a:rPr lang="ru-RU" dirty="0" smtClean="0"/>
              <a:t> труде детей по сравнению с 90-ыми годами.</a:t>
            </a:r>
          </a:p>
          <a:p>
            <a:r>
              <a:rPr lang="ru-RU" dirty="0" smtClean="0"/>
              <a:t>Труд детей в современном российском обществе мал по объему и времени, не представляет угрозы развитию. Говорить о эксплуатации детского труда необоснованно, </a:t>
            </a:r>
            <a:r>
              <a:rPr lang="ru-RU" dirty="0" smtClean="0"/>
              <a:t>в некоторых аспектах </a:t>
            </a:r>
            <a:r>
              <a:rPr lang="ru-RU" dirty="0" smtClean="0"/>
              <a:t>труд недостаточен.</a:t>
            </a:r>
          </a:p>
          <a:p>
            <a:r>
              <a:rPr lang="ru-RU" dirty="0" smtClean="0"/>
              <a:t>События в трудовой сфере доказывают тренд скорее на </a:t>
            </a:r>
            <a:r>
              <a:rPr lang="ru-RU" dirty="0" err="1" smtClean="0"/>
              <a:t>инфантилизацию</a:t>
            </a:r>
            <a:r>
              <a:rPr lang="ru-RU" dirty="0" smtClean="0"/>
              <a:t>, чем на раннее взросление.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перспективы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Выявление определяющих факторов обнаруженных парадоксов: внешние воздействия, родительские паттерны или «социальные изобретения» самого детского (подросткового, юношеского) сообщества</a:t>
            </a:r>
          </a:p>
          <a:p>
            <a:pPr lvl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изучении коллективных биографий: от поиска исторических, поворотных событий к изучению массовых биографических фактов-событий.  Признание, что малоизвестные, специфические, рутинные события в жизни детей могут стать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значимыми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поколения, в том числе в сфере труда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Разработка технологий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родительские и педагогические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установки:  трудовая общественно-полезная или за плату деятельность предоставляет ребенку возможностью проявить активность, инициативу и навыки независимости от взрослого, показывает его собственный потенциал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субъектность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перспективы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50814dc-e14c-43a3-9e80-1f67300140a4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429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 5.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6166088" cy="3370982"/>
          </a:xfrm>
        </p:spPr>
      </p:pic>
      <p:pic>
        <p:nvPicPr>
          <p:cNvPr id="52226" name="Picture 2" descr="C:\sveta\2022\публикации\Учебники\Рис2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" y="3933056"/>
            <a:ext cx="800343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60480" cy="1296144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Майорова-Щеглова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С. Н.  Школьные учебники как отражение повседневности детства и как ее конструкторы. Комплексные исследования детства, 2022. Т. 4, № 3, с. 147–162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4" descr="Слайд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842" y="274637"/>
            <a:ext cx="7376526" cy="47385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240360" cy="57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52736"/>
            <a:ext cx="3384376" cy="49685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http://vk.com/ik.childsoc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9900"/>
                </a:solidFill>
              </a:rPr>
              <a:t>События детства</a:t>
            </a:r>
            <a:r>
              <a:rPr lang="ru-RU" sz="2800" dirty="0" smtClean="0"/>
              <a:t> - эпизоды реальной жизни, происходящие впервые в конкретном возрасте, выделенные из общего пространства индивидуального бытия человека, и наделенные значимым статусом источника перемен для взросления поколения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нашего исследования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ннер Исслед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457" y="1863954"/>
            <a:ext cx="8098000" cy="314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Метод: </a:t>
            </a:r>
            <a:r>
              <a:rPr lang="ru-RU" dirty="0" err="1" smtClean="0"/>
              <a:t>онлайн-анкетирование</a:t>
            </a:r>
            <a:r>
              <a:rPr lang="ru-RU" dirty="0" smtClean="0"/>
              <a:t>. Выборка неслучайная потоковая. Двухступенчатый ремонт выборки.</a:t>
            </a:r>
          </a:p>
          <a:p>
            <a:r>
              <a:rPr lang="ru-RU" dirty="0" smtClean="0"/>
              <a:t>8 территориально-административных округов РФ. </a:t>
            </a:r>
          </a:p>
          <a:p>
            <a:r>
              <a:rPr lang="ru-RU" dirty="0" smtClean="0"/>
              <a:t>1210 анкет,  около 80% из них заполнили студенты высшей школы, 12,6% обучающиеся системы СПО, остальная часть анкет заполнена работающей или безработной молодежью</a:t>
            </a:r>
          </a:p>
          <a:p>
            <a:r>
              <a:rPr lang="ru-RU" dirty="0" smtClean="0"/>
              <a:t> 1/5 часть </a:t>
            </a:r>
            <a:r>
              <a:rPr lang="ru-RU" dirty="0" smtClean="0"/>
              <a:t>опрошенных </a:t>
            </a:r>
            <a:r>
              <a:rPr lang="ru-RU" dirty="0" smtClean="0"/>
              <a:t>свое детство провела в </a:t>
            </a:r>
            <a:r>
              <a:rPr lang="ru-RU" dirty="0" err="1" smtClean="0"/>
              <a:t>городах-миллионниках</a:t>
            </a:r>
            <a:r>
              <a:rPr lang="ru-RU" dirty="0" smtClean="0"/>
              <a:t>, чуть более 30% в малых и средних городах, </a:t>
            </a:r>
            <a:r>
              <a:rPr lang="ru-RU" dirty="0" smtClean="0"/>
              <a:t>четвертая </a:t>
            </a:r>
            <a:r>
              <a:rPr lang="ru-RU" dirty="0" smtClean="0"/>
              <a:t>часть от всего </a:t>
            </a:r>
            <a:r>
              <a:rPr lang="ru-RU" dirty="0" smtClean="0"/>
              <a:t>массива детский </a:t>
            </a:r>
            <a:r>
              <a:rPr lang="ru-RU" dirty="0" smtClean="0"/>
              <a:t>период </a:t>
            </a:r>
            <a:r>
              <a:rPr lang="ru-RU" dirty="0" smtClean="0"/>
              <a:t>прожила </a:t>
            </a:r>
            <a:r>
              <a:rPr lang="ru-RU" dirty="0" smtClean="0"/>
              <a:t>в сельской местности и в крупных городах.</a:t>
            </a:r>
          </a:p>
          <a:p>
            <a:r>
              <a:rPr lang="ru-RU" dirty="0" smtClean="0"/>
              <a:t>Большинство оценили уровень дохода семей как средний, около 15% - высокий, а 28% - низкий. В полных семьях хотя бы часть своего детства провели ¾ респондентов.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характеристики исследования «Событийность детства - 2023».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имер инструкции трудовые события_page-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008647" cy="61066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Проживание самого события (произошло/не произошло)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Средний возраст события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Выстраивание событийности от 3 лет до 18 (какие события начинают происходить в каждом возрасте)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Событийность отдельных аспектов детства поколения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Различия в наступлении событий в зависимости от пола, места проживания, полноты семьи, социально-экономических условий и др.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Взаимосвязь событий 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Схемы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995</TotalTime>
  <Words>701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Открытая</vt:lpstr>
      <vt:lpstr>Лист Microsoft Office Excel 97-2003</vt:lpstr>
      <vt:lpstr>Труд детей в семье и за ее пределами: факторы, влияющие на возрасты дебютов</vt:lpstr>
      <vt:lpstr>Слайд 2</vt:lpstr>
      <vt:lpstr>Майорова-Щеглова С. Н.  Школьные учебники как отражение повседневности детства и как ее конструкторы. Комплексные исследования детства, 2022. Т. 4, № 3, с. 147–162. </vt:lpstr>
      <vt:lpstr>http://vk.com/ik.childsoc </vt:lpstr>
      <vt:lpstr>Основные термины нашего исследования</vt:lpstr>
      <vt:lpstr>Слайд 6</vt:lpstr>
      <vt:lpstr>Основные характеристики исследования «Событийность детства - 2023».</vt:lpstr>
      <vt:lpstr>Слайд 8</vt:lpstr>
      <vt:lpstr>Схемы анализа</vt:lpstr>
      <vt:lpstr>Средний возраст наступления событий -трудовых заданий в семье/гендер, в годах  </vt:lpstr>
      <vt:lpstr>Средний возраст наступления событий -трудовых заданий в семье, в годах  </vt:lpstr>
      <vt:lpstr>Средний возраст наступления событий проявления самостоятельности в зависимости от наличия/отсутствия братьев/сестер, в годах </vt:lpstr>
      <vt:lpstr>Зависимость освоения семейных маршрутов от состава семьи (средний возраст)</vt:lpstr>
      <vt:lpstr>  Взаимосвязь между наступлением событий и оценкой детства как счастливого  (в %  количеству выбравших позицию) </vt:lpstr>
      <vt:lpstr>Выводы и перспективы</vt:lpstr>
      <vt:lpstr>Выводы и перспективы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Лапа</dc:creator>
  <cp:lastModifiedBy>Лапа</cp:lastModifiedBy>
  <cp:revision>95</cp:revision>
  <dcterms:created xsi:type="dcterms:W3CDTF">2024-04-18T06:56:17Z</dcterms:created>
  <dcterms:modified xsi:type="dcterms:W3CDTF">2024-09-17T09:09:20Z</dcterms:modified>
</cp:coreProperties>
</file>