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sldIdLst>
    <p:sldId id="256" r:id="rId2"/>
    <p:sldId id="347" r:id="rId3"/>
    <p:sldId id="351" r:id="rId4"/>
    <p:sldId id="356" r:id="rId5"/>
    <p:sldId id="345" r:id="rId6"/>
    <p:sldId id="346" r:id="rId7"/>
    <p:sldId id="349" r:id="rId8"/>
    <p:sldId id="352" r:id="rId9"/>
    <p:sldId id="364" r:id="rId10"/>
    <p:sldId id="374" r:id="rId11"/>
    <p:sldId id="365" r:id="rId12"/>
    <p:sldId id="348" r:id="rId13"/>
    <p:sldId id="355" r:id="rId14"/>
    <p:sldId id="359" r:id="rId15"/>
    <p:sldId id="357" r:id="rId16"/>
    <p:sldId id="370" r:id="rId17"/>
    <p:sldId id="36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алина Осадчая" initials="ГО" lastIdx="1" clrIdx="0">
    <p:extLst>
      <p:ext uri="{19B8F6BF-5375-455C-9EA6-DF929625EA0E}">
        <p15:presenceInfo xmlns:p15="http://schemas.microsoft.com/office/powerpoint/2012/main" userId="48918cbbf7c981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94B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95" d="100"/>
          <a:sy n="95" d="100"/>
        </p:scale>
        <p:origin x="5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5-4E6F-AF27-4795AD8C17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15-4E6F-AF27-4795AD8C17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25-29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15-4E6F-AF27-4795AD8C17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30=39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15-4E6F-AF27-4795AD8C17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40-44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15-4E6F-AF27-4795AD8C17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50-54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15-4E6F-AF27-4795AD8C17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60-64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полностью согласен/на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15-4E6F-AF27-4795AD8C17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7926991"/>
        <c:axId val="1337903471"/>
      </c:barChart>
      <c:catAx>
        <c:axId val="1337926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7903471"/>
        <c:crosses val="autoZero"/>
        <c:auto val="1"/>
        <c:lblAlgn val="ctr"/>
        <c:lblOffset val="100"/>
        <c:noMultiLvlLbl val="0"/>
      </c:catAx>
      <c:valAx>
        <c:axId val="1337903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7926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A345E-471C-469B-9941-B167612A5341}" type="datetimeFigureOut">
              <a:rPr lang="ru-RU" smtClean="0"/>
              <a:t>16.09.2024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1732B-9E31-43A3-BAC6-2A48F1FCFE2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23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547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042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645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804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788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145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750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096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84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519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311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123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035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361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100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184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77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 слайда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Место для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Полилиния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312605"/>
            <a:ext cx="1745251" cy="673365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0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3AE61224-6208-4388-840A-2A613B842650}"/>
              </a:ext>
            </a:extLst>
          </p:cNvPr>
          <p:cNvGrpSpPr/>
          <p:nvPr userDrawn="1"/>
        </p:nvGrpSpPr>
        <p:grpSpPr>
          <a:xfrm>
            <a:off x="-1871180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1" name="Полилиния 5">
              <a:extLst>
                <a:ext uri="{FF2B5EF4-FFF2-40B4-BE49-F238E27FC236}">
                  <a16:creationId xmlns:a16="http://schemas.microsoft.com/office/drawing/2014/main" id="{9C262CDC-D38F-428C-A15E-DDD5A48CA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">
              <a:extLst>
                <a:ext uri="{FF2B5EF4-FFF2-40B4-BE49-F238E27FC236}">
                  <a16:creationId xmlns:a16="http://schemas.microsoft.com/office/drawing/2014/main" id="{6CA70729-6AED-407B-8058-1348C4E2E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622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адрес электронной почты</a:t>
            </a:r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Полилиния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 rtl="0"/>
            <a:r>
              <a:rPr lang="ru-RU" noProof="0" dirty="0"/>
              <a:t>Место для URL-адреса веб-сайта</a:t>
            </a:r>
          </a:p>
        </p:txBody>
      </p:sp>
      <p:pic>
        <p:nvPicPr>
          <p:cNvPr id="17" name="Графический объект 16" descr="Конверт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Графический объект 17" descr="Сеть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5254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Полилиния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Графический объект 18" descr="Конверт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Графический объект 19" descr="Сеть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Подзаголовок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адрес электронной почты</a:t>
            </a:r>
          </a:p>
        </p:txBody>
      </p:sp>
      <p:sp>
        <p:nvSpPr>
          <p:cNvPr id="22" name="Текст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 dirty="0"/>
              <a:t>Место для URL-адреса веб-сайта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96481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Место для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Полилиния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281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 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Полилиния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0" name="Полилиния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2793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Полилиния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noProof="0" dirty="0"/>
            </a:p>
          </p:txBody>
        </p:sp>
        <p:sp>
          <p:nvSpPr>
            <p:cNvPr id="25" name="Полилиния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noProof="0" dirty="0"/>
            </a:p>
          </p:txBody>
        </p:sp>
        <p:sp>
          <p:nvSpPr>
            <p:cNvPr id="26" name="Полилиния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noProof="0" dirty="0"/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7" name="Объект 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Заголовок 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" noProof="0"/>
          </a:p>
        </p:txBody>
      </p:sp>
    </p:spTree>
    <p:extLst>
      <p:ext uri="{BB962C8B-B14F-4D97-AF65-F5344CB8AC3E}">
        <p14:creationId xmlns:p14="http://schemas.microsoft.com/office/powerpoint/2010/main" val="525845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Объект 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7" name="Объект 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Заголовок 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7457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Полилиния 5">
              <a:extLst>
                <a:ext uri="{FF2B5EF4-FFF2-40B4-BE49-F238E27FC236}">
                  <a16:creationId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6">
              <a:extLst>
                <a:ext uri="{FF2B5EF4-FFF2-40B4-BE49-F238E27FC236}">
                  <a16:creationId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7">
              <a:extLst>
                <a:ext uri="{FF2B5EF4-FFF2-40B4-BE49-F238E27FC236}">
                  <a16:creationId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Текст 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7" name="Объект 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8" name="Текст 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9" name="Объект 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Заголовок 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3892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Рисунок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Полилиния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9" name="Заголовок 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98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Полилиния 5">
              <a:extLst>
                <a:ext uri="{FF2B5EF4-FFF2-40B4-BE49-F238E27FC236}">
                  <a16:creationId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6">
              <a:extLst>
                <a:ext uri="{FF2B5EF4-FFF2-40B4-BE49-F238E27FC236}">
                  <a16:creationId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7">
              <a:extLst>
                <a:ext uri="{FF2B5EF4-FFF2-40B4-BE49-F238E27FC236}">
                  <a16:creationId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Заголовок 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7" name="Текст 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7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 слайда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Место для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Полилиния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0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903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Место для замещающего текста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319658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 и содержимое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 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Полилиния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72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Рисунок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19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3" name="Рисунок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значок</a:t>
            </a:r>
          </a:p>
        </p:txBody>
      </p:sp>
    </p:spTree>
    <p:extLst>
      <p:ext uri="{BB962C8B-B14F-4D97-AF65-F5344CB8AC3E}">
        <p14:creationId xmlns:p14="http://schemas.microsoft.com/office/powerpoint/2010/main" val="328816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рав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accent2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Место для раздела 01</a:t>
            </a:r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Место для раздела 02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Рисунок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9" name="Рисунок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значок</a:t>
            </a:r>
          </a:p>
        </p:txBody>
      </p:sp>
    </p:spTree>
    <p:extLst>
      <p:ext uri="{BB962C8B-B14F-4D97-AF65-F5344CB8AC3E}">
        <p14:creationId xmlns:p14="http://schemas.microsoft.com/office/powerpoint/2010/main" val="86117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Полилиния 5">
              <a:extLst>
                <a:ext uri="{FF2B5EF4-FFF2-40B4-BE49-F238E27FC236}">
                  <a16:creationId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6">
              <a:extLst>
                <a:ext uri="{FF2B5EF4-FFF2-40B4-BE49-F238E27FC236}">
                  <a16:creationId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">
              <a:extLst>
                <a:ext uri="{FF2B5EF4-FFF2-40B4-BE49-F238E27FC236}">
                  <a16:creationId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6" name="Заголовок 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392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групп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Полилиния 5">
              <a:extLst>
                <a:ext uri="{FF2B5EF4-FFF2-40B4-BE49-F238E27FC236}">
                  <a16:creationId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6">
              <a:extLst>
                <a:ext uri="{FF2B5EF4-FFF2-40B4-BE49-F238E27FC236}">
                  <a16:creationId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7">
              <a:extLst>
                <a:ext uri="{FF2B5EF4-FFF2-40B4-BE49-F238E27FC236}">
                  <a16:creationId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3" name="Овал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олилиния: Форма 19">
            <a:extLst>
              <a:ext uri="{FF2B5EF4-FFF2-40B4-BE49-F238E27FC236}">
                <a16:creationId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олилиния: Форма 20">
            <a:extLst>
              <a:ext uri="{FF2B5EF4-FFF2-40B4-BE49-F238E27FC236}">
                <a16:creationId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Заголовок 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3" name="Рисунок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 dirty="0"/>
              <a:t>Исполнительный блок 01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 dirty="0"/>
              <a:t>Исполнительный блок 01</a:t>
            </a:r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 dirty="0"/>
              <a:t>Исполнительный блок 01</a:t>
            </a:r>
          </a:p>
        </p:txBody>
      </p:sp>
      <p:sp>
        <p:nvSpPr>
          <p:cNvPr id="33" name="Объект 2">
            <a:extLst>
              <a:ext uri="{FF2B5EF4-FFF2-40B4-BE49-F238E27FC236}">
                <a16:creationId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ru-RU" noProof="0" dirty="0"/>
              <a:t>Исполнительный блок 01</a:t>
            </a:r>
          </a:p>
        </p:txBody>
      </p:sp>
    </p:spTree>
    <p:extLst>
      <p:ext uri="{BB962C8B-B14F-4D97-AF65-F5344CB8AC3E}">
        <p14:creationId xmlns:p14="http://schemas.microsoft.com/office/powerpoint/2010/main" val="229769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4B3A73-9DD3-4028-87DB-C033F5E3B44F}" type="datetime1">
              <a:rPr lang="ru-RU" noProof="0" smtClean="0"/>
              <a:t>16.09.2024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C71654-96A5-4280-94F3-931C61A9F92C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8505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77.rosstat.gov.ru/folder/646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%d0%a0%d0%b5%d0%b4%d0%b0%d0%ba%d1%82%d0%b8%d1%80%d0%be%d0%b2%d0%b0%d0%bd%d0%b8%d0%b5-%d0%bf%d1%80%d0%b5%d0%b7%d0%b5%d0%bd%d1%82%d0%b0%d1%86%d0%b8%d0%b8-ff353d37-742a-4aa8-8bdd-6b1f488127a2?omkt=ru-RU&amp;ui=ru-RU&amp;rs=ru-RU&amp;ad=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65" y="246619"/>
            <a:ext cx="2155349" cy="15911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644345" y="3321995"/>
            <a:ext cx="83194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Осадчая Галина Ивановна </a:t>
            </a:r>
          </a:p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 социологических наук, профессор, руководитель отдела исследования социально-демографических процессов в ЕАЭС, Институт демографических исследований ФНИСЦ РАН, г. Москва </a:t>
            </a:r>
          </a:p>
          <a:p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Юдина Татьяна Николаевна </a:t>
            </a:r>
          </a:p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 социологических наук, профессор, главный научный сотрудник отдела исследования социально-демографических процессов в ЕАЭС, Институт демографических исследований ФНИСЦ РАН, г. Москва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1307432" y="2055661"/>
            <a:ext cx="1022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 И РАБОТА В СИСТЕМЕ ЦЕННОСТЕЙ МОСКВИЧЕЙ </a:t>
            </a:r>
            <a:endParaRPr lang="ru-RU" sz="2400" b="0" i="0" u="none" strike="noStrike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644346" y="205598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FE225BD-0C53-70ED-B793-C21EBD2261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365" y="4965032"/>
            <a:ext cx="1482951" cy="176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400679" y="246622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1089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B6365-E5E9-DAEC-E29D-83319C02462D}"/>
              </a:ext>
            </a:extLst>
          </p:cNvPr>
          <p:cNvSpPr txBox="1"/>
          <p:nvPr/>
        </p:nvSpPr>
        <p:spPr>
          <a:xfrm>
            <a:off x="1002632" y="3429000"/>
            <a:ext cx="989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6D7066-D79D-30F1-FD80-2361D4FC6477}"/>
              </a:ext>
            </a:extLst>
          </p:cNvPr>
          <p:cNvSpPr txBox="1"/>
          <p:nvPr/>
        </p:nvSpPr>
        <p:spPr>
          <a:xfrm>
            <a:off x="1002632" y="5149516"/>
            <a:ext cx="957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2CEC40-9910-17CF-E07F-10BF9DB28D71}"/>
              </a:ext>
            </a:extLst>
          </p:cNvPr>
          <p:cNvSpPr txBox="1"/>
          <p:nvPr/>
        </p:nvSpPr>
        <p:spPr>
          <a:xfrm>
            <a:off x="681789" y="1621235"/>
            <a:ext cx="10748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Мужчина , руководитель.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«Иметь интересную работу, то есть, это то, чем тебе приходится заниматься, чтобы зарабатывать на жизнь.  А то, что ты сам хочешь выбрать, и это тебе, помимо денежного удовольствия, приносит еще и удовольствие.  Соответственно, в этом я могу полностью тебя раскрыть, там, показать свои какие-то имеющиеся способности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2100BC-0461-E0EC-5ADD-014644E20315}"/>
              </a:ext>
            </a:extLst>
          </p:cNvPr>
          <p:cNvSpPr txBox="1"/>
          <p:nvPr/>
        </p:nvSpPr>
        <p:spPr>
          <a:xfrm>
            <a:off x="609599" y="3885580"/>
            <a:ext cx="10507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Мужчина, Студент.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«Быть богатым человеком. В нашем мире без денег ты никто и ничто, как правило. Можно как угодно к этому относиться, что это слишком материалистический подход. Но без этого, к сожалению, никуда»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09AE39-68FB-2E10-C14B-54C68473B6F8}"/>
              </a:ext>
            </a:extLst>
          </p:cNvPr>
          <p:cNvSpPr txBox="1"/>
          <p:nvPr/>
        </p:nvSpPr>
        <p:spPr>
          <a:xfrm>
            <a:off x="1363579" y="4896158"/>
            <a:ext cx="10146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Женщина,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фриланцер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«Быть богатым человеком, чтобы ни в чем себе не отказывать. об уровне дохода, то, наверное, для меня условный уровень дохода,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котором я буду чувствовать себя богатым человеком, это, наверное, 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ну, два миллиона рублей в месяц, я думаю, где-то так. Ну, то есть это включает уровень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жизни,который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при котором мне не нужно будет, собственно»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203BE6-7152-1335-EEB0-C2849625A271}"/>
              </a:ext>
            </a:extLst>
          </p:cNvPr>
          <p:cNvSpPr txBox="1"/>
          <p:nvPr/>
        </p:nvSpPr>
        <p:spPr>
          <a:xfrm>
            <a:off x="681789" y="2958353"/>
            <a:ext cx="10507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Мужчина, квалифицированный рабочий. Видеть результат своей работы очень важно для меня. Через работу я реализовываю свои таланты и потенциал</a:t>
            </a:r>
          </a:p>
        </p:txBody>
      </p:sp>
    </p:spTree>
    <p:extLst>
      <p:ext uri="{BB962C8B-B14F-4D97-AF65-F5344CB8AC3E}">
        <p14:creationId xmlns:p14="http://schemas.microsoft.com/office/powerpoint/2010/main" val="35026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_______________________________________________________________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21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«СЕМЬЯ И РАБОТА»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A1264F-5C99-F02A-5EF2-174083B7311D}"/>
              </a:ext>
            </a:extLst>
          </p:cNvPr>
          <p:cNvSpPr txBox="1"/>
          <p:nvPr/>
        </p:nvSpPr>
        <p:spPr>
          <a:xfrm>
            <a:off x="461319" y="1628274"/>
            <a:ext cx="3228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Рассматривают  для себя возможность вступления в межнациональный брак</a:t>
            </a: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% от опрошенных)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9A38BE8-76FE-0D26-AE78-C601A9EC2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795040"/>
              </p:ext>
            </p:extLst>
          </p:nvPr>
        </p:nvGraphicFramePr>
        <p:xfrm>
          <a:off x="617622" y="4443552"/>
          <a:ext cx="10403304" cy="1408305"/>
        </p:xfrm>
        <a:graphic>
          <a:graphicData uri="http://schemas.openxmlformats.org/drawingml/2006/table">
            <a:tbl>
              <a:tblPr firstRow="1" firstCol="1" bandRow="1"/>
              <a:tblGrid>
                <a:gridCol w="1322103">
                  <a:extLst>
                    <a:ext uri="{9D8B030D-6E8A-4147-A177-3AD203B41FA5}">
                      <a16:colId xmlns:a16="http://schemas.microsoft.com/office/drawing/2014/main" val="1211910032"/>
                    </a:ext>
                  </a:extLst>
                </a:gridCol>
                <a:gridCol w="750674">
                  <a:extLst>
                    <a:ext uri="{9D8B030D-6E8A-4147-A177-3AD203B41FA5}">
                      <a16:colId xmlns:a16="http://schemas.microsoft.com/office/drawing/2014/main" val="612278970"/>
                    </a:ext>
                  </a:extLst>
                </a:gridCol>
                <a:gridCol w="710994">
                  <a:extLst>
                    <a:ext uri="{9D8B030D-6E8A-4147-A177-3AD203B41FA5}">
                      <a16:colId xmlns:a16="http://schemas.microsoft.com/office/drawing/2014/main" val="816947292"/>
                    </a:ext>
                  </a:extLst>
                </a:gridCol>
                <a:gridCol w="710994">
                  <a:extLst>
                    <a:ext uri="{9D8B030D-6E8A-4147-A177-3AD203B41FA5}">
                      <a16:colId xmlns:a16="http://schemas.microsoft.com/office/drawing/2014/main" val="400872712"/>
                    </a:ext>
                  </a:extLst>
                </a:gridCol>
                <a:gridCol w="711711">
                  <a:extLst>
                    <a:ext uri="{9D8B030D-6E8A-4147-A177-3AD203B41FA5}">
                      <a16:colId xmlns:a16="http://schemas.microsoft.com/office/drawing/2014/main" val="711785115"/>
                    </a:ext>
                  </a:extLst>
                </a:gridCol>
                <a:gridCol w="710994">
                  <a:extLst>
                    <a:ext uri="{9D8B030D-6E8A-4147-A177-3AD203B41FA5}">
                      <a16:colId xmlns:a16="http://schemas.microsoft.com/office/drawing/2014/main" val="4162410019"/>
                    </a:ext>
                  </a:extLst>
                </a:gridCol>
                <a:gridCol w="710994">
                  <a:extLst>
                    <a:ext uri="{9D8B030D-6E8A-4147-A177-3AD203B41FA5}">
                      <a16:colId xmlns:a16="http://schemas.microsoft.com/office/drawing/2014/main" val="3188742723"/>
                    </a:ext>
                  </a:extLst>
                </a:gridCol>
                <a:gridCol w="710994">
                  <a:extLst>
                    <a:ext uri="{9D8B030D-6E8A-4147-A177-3AD203B41FA5}">
                      <a16:colId xmlns:a16="http://schemas.microsoft.com/office/drawing/2014/main" val="3378201260"/>
                    </a:ext>
                  </a:extLst>
                </a:gridCol>
                <a:gridCol w="711711">
                  <a:extLst>
                    <a:ext uri="{9D8B030D-6E8A-4147-A177-3AD203B41FA5}">
                      <a16:colId xmlns:a16="http://schemas.microsoft.com/office/drawing/2014/main" val="496448609"/>
                    </a:ext>
                  </a:extLst>
                </a:gridCol>
                <a:gridCol w="785533">
                  <a:extLst>
                    <a:ext uri="{9D8B030D-6E8A-4147-A177-3AD203B41FA5}">
                      <a16:colId xmlns:a16="http://schemas.microsoft.com/office/drawing/2014/main" val="3643005442"/>
                    </a:ext>
                  </a:extLst>
                </a:gridCol>
                <a:gridCol w="710994">
                  <a:extLst>
                    <a:ext uri="{9D8B030D-6E8A-4147-A177-3AD203B41FA5}">
                      <a16:colId xmlns:a16="http://schemas.microsoft.com/office/drawing/2014/main" val="3425017208"/>
                    </a:ext>
                  </a:extLst>
                </a:gridCol>
                <a:gridCol w="738230">
                  <a:extLst>
                    <a:ext uri="{9D8B030D-6E8A-4147-A177-3AD203B41FA5}">
                      <a16:colId xmlns:a16="http://schemas.microsoft.com/office/drawing/2014/main" val="2741373807"/>
                    </a:ext>
                  </a:extLst>
                </a:gridCol>
                <a:gridCol w="1117378">
                  <a:extLst>
                    <a:ext uri="{9D8B030D-6E8A-4147-A177-3AD203B41FA5}">
                      <a16:colId xmlns:a16="http://schemas.microsoft.com/office/drawing/2014/main" val="2411519846"/>
                    </a:ext>
                  </a:extLst>
                </a:gridCol>
              </a:tblGrid>
              <a:tr h="29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18-19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20-24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25-29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30-34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35-39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45-49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50-54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60-64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и более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282781"/>
                  </a:ext>
                </a:extLst>
              </a:tr>
              <a:tr h="255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546508"/>
                  </a:ext>
                </a:extLst>
              </a:tr>
              <a:tr h="255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да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386788"/>
                  </a:ext>
                </a:extLst>
              </a:tr>
              <a:tr h="255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45, 0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45, 9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33,4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28,3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808693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94EA78CD-3166-69D7-47BF-521FC97E8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37780"/>
              </p:ext>
            </p:extLst>
          </p:nvPr>
        </p:nvGraphicFramePr>
        <p:xfrm>
          <a:off x="4162927" y="1466506"/>
          <a:ext cx="7218949" cy="2550770"/>
        </p:xfrm>
        <a:graphic>
          <a:graphicData uri="http://schemas.openxmlformats.org/drawingml/2006/table">
            <a:tbl>
              <a:tblPr firstRow="1" firstCol="1" bandRow="1"/>
              <a:tblGrid>
                <a:gridCol w="2879245">
                  <a:extLst>
                    <a:ext uri="{9D8B030D-6E8A-4147-A177-3AD203B41FA5}">
                      <a16:colId xmlns:a16="http://schemas.microsoft.com/office/drawing/2014/main" val="2511344115"/>
                    </a:ext>
                  </a:extLst>
                </a:gridCol>
                <a:gridCol w="1656232">
                  <a:extLst>
                    <a:ext uri="{9D8B030D-6E8A-4147-A177-3AD203B41FA5}">
                      <a16:colId xmlns:a16="http://schemas.microsoft.com/office/drawing/2014/main" val="3593453151"/>
                    </a:ext>
                  </a:extLst>
                </a:gridCol>
                <a:gridCol w="1417706">
                  <a:extLst>
                    <a:ext uri="{9D8B030D-6E8A-4147-A177-3AD203B41FA5}">
                      <a16:colId xmlns:a16="http://schemas.microsoft.com/office/drawing/2014/main" val="3323787011"/>
                    </a:ext>
                  </a:extLst>
                </a:gridCol>
                <a:gridCol w="1265766">
                  <a:extLst>
                    <a:ext uri="{9D8B030D-6E8A-4147-A177-3AD203B41FA5}">
                      <a16:colId xmlns:a16="http://schemas.microsoft.com/office/drawing/2014/main" val="3482928579"/>
                    </a:ext>
                  </a:extLst>
                </a:gridCol>
              </a:tblGrid>
              <a:tr h="646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% от опрошенных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876584"/>
                  </a:ext>
                </a:extLst>
              </a:tr>
              <a:tr h="314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Да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915327"/>
                  </a:ext>
                </a:extLst>
              </a:tr>
              <a:tr h="314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Скорее да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20188"/>
                  </a:ext>
                </a:extLst>
              </a:tr>
              <a:tr h="314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Скорее нет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037686"/>
                  </a:ext>
                </a:extLst>
              </a:tr>
              <a:tr h="314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Нет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40,8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458811"/>
                  </a:ext>
                </a:extLst>
              </a:tr>
              <a:tr h="646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Затрудняюсь ответить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2258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1F1FF15-EB85-7879-760A-B426ECD58B3C}"/>
              </a:ext>
            </a:extLst>
          </p:cNvPr>
          <p:cNvSpPr txBox="1"/>
          <p:nvPr/>
        </p:nvSpPr>
        <p:spPr>
          <a:xfrm>
            <a:off x="2502568" y="5983705"/>
            <a:ext cx="820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моложе респонденты, тем они толерантнее к вступлению в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межнациональный брак  </a:t>
            </a:r>
          </a:p>
        </p:txBody>
      </p:sp>
    </p:spTree>
    <p:extLst>
      <p:ext uri="{BB962C8B-B14F-4D97-AF65-F5344CB8AC3E}">
        <p14:creationId xmlns:p14="http://schemas.microsoft.com/office/powerpoint/2010/main" val="187559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5911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535458" y="2660822"/>
            <a:ext cx="110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EB8256-779D-17EF-009C-AF2F86B2774F}"/>
              </a:ext>
            </a:extLst>
          </p:cNvPr>
          <p:cNvSpPr txBox="1"/>
          <p:nvPr/>
        </p:nvSpPr>
        <p:spPr>
          <a:xfrm>
            <a:off x="471075" y="2215150"/>
            <a:ext cx="5785346" cy="334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аиболее приемлемая для респондентов форма взаимоотношений внутри семьи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Когда супруги равны, все вопросы решаются совместно - 55,2%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Когда муж является главой семьи, сам принимает основные решения - 35,8%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из 10  респондентов в возрасте  от  18 - </a:t>
            </a:r>
            <a:r>
              <a:rPr lang="ru-RU" sz="2000" b="1" kern="1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20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49 лет выбрали позицию </a:t>
            </a:r>
            <a:r>
              <a:rPr lang="ru-RU" sz="2000" b="1" kern="1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«к</a:t>
            </a:r>
            <a:r>
              <a:rPr lang="ru-RU" sz="20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огда супруги равны, все вопросы решаются совместно</a:t>
            </a: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ACB882-3B4D-7A2E-1BB9-4131A788F3EE}"/>
              </a:ext>
            </a:extLst>
          </p:cNvPr>
          <p:cNvSpPr txBox="1"/>
          <p:nvPr/>
        </p:nvSpPr>
        <p:spPr>
          <a:xfrm>
            <a:off x="7251032" y="2438400"/>
            <a:ext cx="42752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Позицию «когда супруги равны, все вопросы решаются совместно чаще выбирали женщины (на 20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Позицию «когда муж является главой семьи, сам принимает основные решения  чаще выбирали мужчины (на 16,6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7B96F6-B887-7B34-0D96-907090E36200}"/>
              </a:ext>
            </a:extLst>
          </p:cNvPr>
          <p:cNvSpPr txBox="1"/>
          <p:nvPr/>
        </p:nvSpPr>
        <p:spPr>
          <a:xfrm>
            <a:off x="1379621" y="5149516"/>
            <a:ext cx="1070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104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5911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90ACE3-AECC-A5DE-733E-BA6D9D18DBB8}"/>
              </a:ext>
            </a:extLst>
          </p:cNvPr>
          <p:cNvSpPr txBox="1"/>
          <p:nvPr/>
        </p:nvSpPr>
        <p:spPr>
          <a:xfrm>
            <a:off x="537411" y="1835840"/>
            <a:ext cx="1058778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Условием благополучной семьи является следование абсолютным ценностям, находящимся в сложных «взаимосвязях»</a:t>
            </a:r>
          </a:p>
          <a:p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Оценка респондентами абсолютных ценностей как условия благополучной семьи  </a:t>
            </a:r>
            <a:r>
              <a:rPr lang="ru-RU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(в % от опрошенных)</a:t>
            </a:r>
            <a:endParaRPr lang="ru-RU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1E9534F7-30CE-9C1B-1237-7CAC12355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731" y="2791895"/>
            <a:ext cx="11632543" cy="2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46CE51-7F92-2AC9-A79F-522E26F228B7}"/>
              </a:ext>
            </a:extLst>
          </p:cNvPr>
          <p:cNvSpPr txBox="1"/>
          <p:nvPr/>
        </p:nvSpPr>
        <p:spPr>
          <a:xfrm>
            <a:off x="882316" y="3761874"/>
            <a:ext cx="6994358" cy="248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Взаимная любовь - 59,4%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Взаимное уважение -  54,3%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Взаимная поддержка супругов - 44,4%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Сохранение верности партнеру - 30,2%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Согласие супругов по всем ключевым вопросам - 30,3%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612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1089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100188-9244-B252-3E42-722D948A5E9F}"/>
              </a:ext>
            </a:extLst>
          </p:cNvPr>
          <p:cNvSpPr txBox="1"/>
          <p:nvPr/>
        </p:nvSpPr>
        <p:spPr>
          <a:xfrm>
            <a:off x="433137" y="1555723"/>
            <a:ext cx="4836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емейное положение респондентов</a:t>
            </a:r>
          </a:p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11D5FCB9-53AC-1D11-6458-9BA7AC856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06575"/>
              </p:ext>
            </p:extLst>
          </p:nvPr>
        </p:nvGraphicFramePr>
        <p:xfrm>
          <a:off x="165119" y="1989222"/>
          <a:ext cx="5048565" cy="4365511"/>
        </p:xfrm>
        <a:graphic>
          <a:graphicData uri="http://schemas.openxmlformats.org/drawingml/2006/table">
            <a:tbl>
              <a:tblPr firstRow="1" firstCol="1" bandRow="1"/>
              <a:tblGrid>
                <a:gridCol w="1567428">
                  <a:extLst>
                    <a:ext uri="{9D8B030D-6E8A-4147-A177-3AD203B41FA5}">
                      <a16:colId xmlns:a16="http://schemas.microsoft.com/office/drawing/2014/main" val="951469209"/>
                    </a:ext>
                  </a:extLst>
                </a:gridCol>
                <a:gridCol w="1337338">
                  <a:extLst>
                    <a:ext uri="{9D8B030D-6E8A-4147-A177-3AD203B41FA5}">
                      <a16:colId xmlns:a16="http://schemas.microsoft.com/office/drawing/2014/main" val="3315477912"/>
                    </a:ext>
                  </a:extLst>
                </a:gridCol>
                <a:gridCol w="1060957">
                  <a:extLst>
                    <a:ext uri="{9D8B030D-6E8A-4147-A177-3AD203B41FA5}">
                      <a16:colId xmlns:a16="http://schemas.microsoft.com/office/drawing/2014/main" val="3995391926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1192841957"/>
                    </a:ext>
                  </a:extLst>
                </a:gridCol>
              </a:tblGrid>
              <a:tr h="587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% от опрошенных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Женщины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Мужчины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966832"/>
                  </a:ext>
                </a:extLst>
              </a:tr>
              <a:tr h="587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Холост (не замужем)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118778"/>
                  </a:ext>
                </a:extLst>
              </a:tr>
              <a:tr h="871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Состою в официально зарегистрированном браке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805018"/>
                  </a:ext>
                </a:extLst>
              </a:tr>
              <a:tr h="937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 Проживаю в «гражданском браке» (сожительство)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519125"/>
                  </a:ext>
                </a:extLst>
              </a:tr>
              <a:tr h="697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 Разведен/разведена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468939"/>
                  </a:ext>
                </a:extLst>
              </a:tr>
              <a:tr h="659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 Вдовец/вдова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73978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D26D791-C5DE-2606-7411-05793ED2FBA9}"/>
              </a:ext>
            </a:extLst>
          </p:cNvPr>
          <p:cNvSpPr txBox="1"/>
          <p:nvPr/>
        </p:nvSpPr>
        <p:spPr>
          <a:xfrm>
            <a:off x="6312568" y="1659720"/>
            <a:ext cx="4960671" cy="966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 25 лет не в браке более 70%,  В гр. 26-30 лет - 62,2%, 31-35 – 31,1% И только после 35 лет  - 17,5% </a:t>
            </a:r>
            <a:endParaRPr kumimoji="0" lang="ru-RU" sz="14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BC1D04-B159-6C2D-44DD-EFB086D81E67}"/>
              </a:ext>
            </a:extLst>
          </p:cNvPr>
          <p:cNvSpPr txBox="1"/>
          <p:nvPr/>
        </p:nvSpPr>
        <p:spPr>
          <a:xfrm>
            <a:off x="5476549" y="3094583"/>
            <a:ext cx="459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568101F6-736C-593B-887E-B085B0D3D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57245"/>
              </p:ext>
            </p:extLst>
          </p:nvPr>
        </p:nvGraphicFramePr>
        <p:xfrm>
          <a:off x="5476550" y="3230813"/>
          <a:ext cx="6394613" cy="2056524"/>
        </p:xfrm>
        <a:graphic>
          <a:graphicData uri="http://schemas.openxmlformats.org/drawingml/2006/table">
            <a:tbl>
              <a:tblPr firstRow="1" firstCol="1" bandRow="1"/>
              <a:tblGrid>
                <a:gridCol w="2488012">
                  <a:extLst>
                    <a:ext uri="{9D8B030D-6E8A-4147-A177-3AD203B41FA5}">
                      <a16:colId xmlns:a16="http://schemas.microsoft.com/office/drawing/2014/main" val="4278763351"/>
                    </a:ext>
                  </a:extLst>
                </a:gridCol>
                <a:gridCol w="560408">
                  <a:extLst>
                    <a:ext uri="{9D8B030D-6E8A-4147-A177-3AD203B41FA5}">
                      <a16:colId xmlns:a16="http://schemas.microsoft.com/office/drawing/2014/main" val="3056270666"/>
                    </a:ext>
                  </a:extLst>
                </a:gridCol>
                <a:gridCol w="560408">
                  <a:extLst>
                    <a:ext uri="{9D8B030D-6E8A-4147-A177-3AD203B41FA5}">
                      <a16:colId xmlns:a16="http://schemas.microsoft.com/office/drawing/2014/main" val="3964622389"/>
                    </a:ext>
                  </a:extLst>
                </a:gridCol>
                <a:gridCol w="560408">
                  <a:extLst>
                    <a:ext uri="{9D8B030D-6E8A-4147-A177-3AD203B41FA5}">
                      <a16:colId xmlns:a16="http://schemas.microsoft.com/office/drawing/2014/main" val="617386371"/>
                    </a:ext>
                  </a:extLst>
                </a:gridCol>
                <a:gridCol w="559966">
                  <a:extLst>
                    <a:ext uri="{9D8B030D-6E8A-4147-A177-3AD203B41FA5}">
                      <a16:colId xmlns:a16="http://schemas.microsoft.com/office/drawing/2014/main" val="2420496084"/>
                    </a:ext>
                  </a:extLst>
                </a:gridCol>
                <a:gridCol w="560408">
                  <a:extLst>
                    <a:ext uri="{9D8B030D-6E8A-4147-A177-3AD203B41FA5}">
                      <a16:colId xmlns:a16="http://schemas.microsoft.com/office/drawing/2014/main" val="3076664372"/>
                    </a:ext>
                  </a:extLst>
                </a:gridCol>
                <a:gridCol w="560408">
                  <a:extLst>
                    <a:ext uri="{9D8B030D-6E8A-4147-A177-3AD203B41FA5}">
                      <a16:colId xmlns:a16="http://schemas.microsoft.com/office/drawing/2014/main" val="874294973"/>
                    </a:ext>
                  </a:extLst>
                </a:gridCol>
                <a:gridCol w="544595">
                  <a:extLst>
                    <a:ext uri="{9D8B030D-6E8A-4147-A177-3AD203B41FA5}">
                      <a16:colId xmlns:a16="http://schemas.microsoft.com/office/drawing/2014/main" val="3354104594"/>
                    </a:ext>
                  </a:extLst>
                </a:gridCol>
              </a:tblGrid>
              <a:tr h="517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35-39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45-49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50-54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60-65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496801"/>
                  </a:ext>
                </a:extLst>
              </a:tr>
              <a:tr h="517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Состою в официально зарегистрированном браке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565004"/>
                  </a:ext>
                </a:extLst>
              </a:tr>
              <a:tr h="517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Проживаю в «гражданском браке» (сожительство)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362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121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21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5007020" y="1441288"/>
            <a:ext cx="656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колько детей Вы хотели бы иметь в течение Вашей жизни </a:t>
            </a:r>
            <a:r>
              <a:rPr lang="ru-RU" sz="1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 % от опрошенных)</a:t>
            </a:r>
            <a:endParaRPr lang="ru-RU" sz="1800" b="1" i="0" u="none" strike="noStrike" baseline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223C2B-D962-0D41-957E-B3471B5C74EC}"/>
              </a:ext>
            </a:extLst>
          </p:cNvPr>
          <p:cNvSpPr txBox="1"/>
          <p:nvPr/>
        </p:nvSpPr>
        <p:spPr>
          <a:xfrm>
            <a:off x="256673" y="1611603"/>
            <a:ext cx="4371473" cy="9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ru-RU" sz="1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оличество   детей, о которых  заботятся респонденты </a:t>
            </a:r>
            <a:r>
              <a:rPr lang="ru-RU" sz="1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 % от опрошенных)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75C33184-1FB9-478E-FBEC-070F5B35D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87629"/>
              </p:ext>
            </p:extLst>
          </p:nvPr>
        </p:nvGraphicFramePr>
        <p:xfrm>
          <a:off x="525463" y="3387647"/>
          <a:ext cx="3533189" cy="1852746"/>
        </p:xfrm>
        <a:graphic>
          <a:graphicData uri="http://schemas.openxmlformats.org/drawingml/2006/table">
            <a:tbl>
              <a:tblPr firstRow="1" firstCol="1" bandRow="1"/>
              <a:tblGrid>
                <a:gridCol w="2655772">
                  <a:extLst>
                    <a:ext uri="{9D8B030D-6E8A-4147-A177-3AD203B41FA5}">
                      <a16:colId xmlns:a16="http://schemas.microsoft.com/office/drawing/2014/main" val="722971361"/>
                    </a:ext>
                  </a:extLst>
                </a:gridCol>
                <a:gridCol w="877417">
                  <a:extLst>
                    <a:ext uri="{9D8B030D-6E8A-4147-A177-3AD203B41FA5}">
                      <a16:colId xmlns:a16="http://schemas.microsoft.com/office/drawing/2014/main" val="600305395"/>
                    </a:ext>
                  </a:extLst>
                </a:gridCol>
              </a:tblGrid>
              <a:tr h="32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Один ребенок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792000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Двое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50923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Трое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696276"/>
                  </a:ext>
                </a:extLst>
              </a:tr>
              <a:tr h="347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Больше, чем трое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610624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Нет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55912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51EF3531-05D7-0DD6-D8C1-DB6899860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83641"/>
              </p:ext>
            </p:extLst>
          </p:nvPr>
        </p:nvGraphicFramePr>
        <p:xfrm>
          <a:off x="5542547" y="2502568"/>
          <a:ext cx="6123989" cy="2985727"/>
        </p:xfrm>
        <a:graphic>
          <a:graphicData uri="http://schemas.openxmlformats.org/drawingml/2006/table">
            <a:tbl>
              <a:tblPr firstRow="1" firstCol="1" bandRow="1"/>
              <a:tblGrid>
                <a:gridCol w="2302042">
                  <a:extLst>
                    <a:ext uri="{9D8B030D-6E8A-4147-A177-3AD203B41FA5}">
                      <a16:colId xmlns:a16="http://schemas.microsoft.com/office/drawing/2014/main" val="520341582"/>
                    </a:ext>
                  </a:extLst>
                </a:gridCol>
                <a:gridCol w="850232">
                  <a:extLst>
                    <a:ext uri="{9D8B030D-6E8A-4147-A177-3AD203B41FA5}">
                      <a16:colId xmlns:a16="http://schemas.microsoft.com/office/drawing/2014/main" val="1768162330"/>
                    </a:ext>
                  </a:extLst>
                </a:gridCol>
                <a:gridCol w="1275347">
                  <a:extLst>
                    <a:ext uri="{9D8B030D-6E8A-4147-A177-3AD203B41FA5}">
                      <a16:colId xmlns:a16="http://schemas.microsoft.com/office/drawing/2014/main" val="1858111197"/>
                    </a:ext>
                  </a:extLst>
                </a:gridCol>
                <a:gridCol w="1696368">
                  <a:extLst>
                    <a:ext uri="{9D8B030D-6E8A-4147-A177-3AD203B41FA5}">
                      <a16:colId xmlns:a16="http://schemas.microsoft.com/office/drawing/2014/main" val="3368085712"/>
                    </a:ext>
                  </a:extLst>
                </a:gridCol>
              </a:tblGrid>
              <a:tr h="325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женщины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мужчины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267934"/>
                  </a:ext>
                </a:extLst>
              </a:tr>
              <a:tr h="3443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Не хотел(а) бы заводить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171353"/>
                  </a:ext>
                </a:extLst>
              </a:tr>
              <a:tr h="41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Одного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387138"/>
                  </a:ext>
                </a:extLst>
              </a:tr>
              <a:tr h="41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 Двух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132990"/>
                  </a:ext>
                </a:extLst>
              </a:tr>
              <a:tr h="41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 Трех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675679"/>
                  </a:ext>
                </a:extLst>
              </a:tr>
              <a:tr h="41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 Трех и более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467128"/>
                  </a:ext>
                </a:extLst>
              </a:tr>
              <a:tr h="41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 Затрудняюсь ответить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2434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0A3521-9FE6-2477-5A2E-9059DF075582}"/>
              </a:ext>
            </a:extLst>
          </p:cNvPr>
          <p:cNvSpPr txBox="1"/>
          <p:nvPr/>
        </p:nvSpPr>
        <p:spPr>
          <a:xfrm>
            <a:off x="1941095" y="5847347"/>
            <a:ext cx="9873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Репродуктивные установки респондентов выше реальных значений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количества   детей, о которых  заботятся респонденты   </a:t>
            </a:r>
          </a:p>
        </p:txBody>
      </p:sp>
    </p:spTree>
    <p:extLst>
      <p:ext uri="{BB962C8B-B14F-4D97-AF65-F5344CB8AC3E}">
        <p14:creationId xmlns:p14="http://schemas.microsoft.com/office/powerpoint/2010/main" val="220993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21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1451811" y="1441288"/>
            <a:ext cx="101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колько детей  респонденты  хотели бы иметь в течение Вашей жизни по возрастным группам </a:t>
            </a:r>
            <a:r>
              <a:rPr lang="ru-RU" sz="1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 % от опрошенных по группам)</a:t>
            </a:r>
            <a:endParaRPr lang="ru-RU" sz="1400" b="1" i="0" u="none" strike="noStrike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223C2B-D962-0D41-957E-B3471B5C74EC}"/>
              </a:ext>
            </a:extLst>
          </p:cNvPr>
          <p:cNvSpPr txBox="1"/>
          <p:nvPr/>
        </p:nvSpPr>
        <p:spPr>
          <a:xfrm>
            <a:off x="256673" y="1611603"/>
            <a:ext cx="4371473" cy="37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8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1FF45EF-0C38-F9B8-F011-832EEB775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04660"/>
              </p:ext>
            </p:extLst>
          </p:nvPr>
        </p:nvGraphicFramePr>
        <p:xfrm>
          <a:off x="914400" y="2257934"/>
          <a:ext cx="10358839" cy="3732720"/>
        </p:xfrm>
        <a:graphic>
          <a:graphicData uri="http://schemas.openxmlformats.org/drawingml/2006/table">
            <a:tbl>
              <a:tblPr firstRow="1" firstCol="1" bandRow="1"/>
              <a:tblGrid>
                <a:gridCol w="3120952">
                  <a:extLst>
                    <a:ext uri="{9D8B030D-6E8A-4147-A177-3AD203B41FA5}">
                      <a16:colId xmlns:a16="http://schemas.microsoft.com/office/drawing/2014/main" val="1181775027"/>
                    </a:ext>
                  </a:extLst>
                </a:gridCol>
                <a:gridCol w="800207">
                  <a:extLst>
                    <a:ext uri="{9D8B030D-6E8A-4147-A177-3AD203B41FA5}">
                      <a16:colId xmlns:a16="http://schemas.microsoft.com/office/drawing/2014/main" val="988386295"/>
                    </a:ext>
                  </a:extLst>
                </a:gridCol>
                <a:gridCol w="687047">
                  <a:extLst>
                    <a:ext uri="{9D8B030D-6E8A-4147-A177-3AD203B41FA5}">
                      <a16:colId xmlns:a16="http://schemas.microsoft.com/office/drawing/2014/main" val="648082149"/>
                    </a:ext>
                  </a:extLst>
                </a:gridCol>
                <a:gridCol w="632399">
                  <a:extLst>
                    <a:ext uri="{9D8B030D-6E8A-4147-A177-3AD203B41FA5}">
                      <a16:colId xmlns:a16="http://schemas.microsoft.com/office/drawing/2014/main" val="1733525072"/>
                    </a:ext>
                  </a:extLst>
                </a:gridCol>
                <a:gridCol w="605450">
                  <a:extLst>
                    <a:ext uri="{9D8B030D-6E8A-4147-A177-3AD203B41FA5}">
                      <a16:colId xmlns:a16="http://schemas.microsoft.com/office/drawing/2014/main" val="2254684716"/>
                    </a:ext>
                  </a:extLst>
                </a:gridCol>
                <a:gridCol w="504425">
                  <a:extLst>
                    <a:ext uri="{9D8B030D-6E8A-4147-A177-3AD203B41FA5}">
                      <a16:colId xmlns:a16="http://schemas.microsoft.com/office/drawing/2014/main" val="3471802046"/>
                    </a:ext>
                  </a:extLst>
                </a:gridCol>
                <a:gridCol w="604741">
                  <a:extLst>
                    <a:ext uri="{9D8B030D-6E8A-4147-A177-3AD203B41FA5}">
                      <a16:colId xmlns:a16="http://schemas.microsoft.com/office/drawing/2014/main" val="3524337952"/>
                    </a:ext>
                  </a:extLst>
                </a:gridCol>
                <a:gridCol w="504425">
                  <a:extLst>
                    <a:ext uri="{9D8B030D-6E8A-4147-A177-3AD203B41FA5}">
                      <a16:colId xmlns:a16="http://schemas.microsoft.com/office/drawing/2014/main" val="164950860"/>
                    </a:ext>
                  </a:extLst>
                </a:gridCol>
                <a:gridCol w="504425">
                  <a:extLst>
                    <a:ext uri="{9D8B030D-6E8A-4147-A177-3AD203B41FA5}">
                      <a16:colId xmlns:a16="http://schemas.microsoft.com/office/drawing/2014/main" val="1486942702"/>
                    </a:ext>
                  </a:extLst>
                </a:gridCol>
                <a:gridCol w="503712">
                  <a:extLst>
                    <a:ext uri="{9D8B030D-6E8A-4147-A177-3AD203B41FA5}">
                      <a16:colId xmlns:a16="http://schemas.microsoft.com/office/drawing/2014/main" val="3648491951"/>
                    </a:ext>
                  </a:extLst>
                </a:gridCol>
                <a:gridCol w="605450">
                  <a:extLst>
                    <a:ext uri="{9D8B030D-6E8A-4147-A177-3AD203B41FA5}">
                      <a16:colId xmlns:a16="http://schemas.microsoft.com/office/drawing/2014/main" val="2385923120"/>
                    </a:ext>
                  </a:extLst>
                </a:gridCol>
                <a:gridCol w="495886">
                  <a:extLst>
                    <a:ext uri="{9D8B030D-6E8A-4147-A177-3AD203B41FA5}">
                      <a16:colId xmlns:a16="http://schemas.microsoft.com/office/drawing/2014/main" val="1493151849"/>
                    </a:ext>
                  </a:extLst>
                </a:gridCol>
                <a:gridCol w="789720">
                  <a:extLst>
                    <a:ext uri="{9D8B030D-6E8A-4147-A177-3AD203B41FA5}">
                      <a16:colId xmlns:a16="http://schemas.microsoft.com/office/drawing/2014/main" val="3427441713"/>
                    </a:ext>
                  </a:extLst>
                </a:gridCol>
              </a:tblGrid>
              <a:tr h="797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18-19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25-29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35-39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45-49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55-59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 и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510634"/>
                  </a:ext>
                </a:extLst>
              </a:tr>
              <a:tr h="538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Не хотел(а) бы заводить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465371"/>
                  </a:ext>
                </a:extLst>
              </a:tr>
              <a:tr h="389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Одного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916102"/>
                  </a:ext>
                </a:extLst>
              </a:tr>
              <a:tr h="538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 Двух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455728"/>
                  </a:ext>
                </a:extLst>
              </a:tr>
              <a:tr h="538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 Трех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813714"/>
                  </a:ext>
                </a:extLst>
              </a:tr>
              <a:tr h="538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Трех и более детей</a:t>
                      </a:r>
                      <a:endParaRPr lang="ru-RU" sz="160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191621"/>
                  </a:ext>
                </a:extLst>
              </a:tr>
              <a:tr h="389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Затрудняюсь ответить</a:t>
                      </a:r>
                      <a:endParaRPr lang="ru-RU" sz="1600" b="1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15476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5B6AEC5-981A-DC38-9EBE-C2AE69A74F58}"/>
              </a:ext>
            </a:extLst>
          </p:cNvPr>
          <p:cNvSpPr txBox="1"/>
          <p:nvPr/>
        </p:nvSpPr>
        <p:spPr>
          <a:xfrm>
            <a:off x="1532021" y="6091913"/>
            <a:ext cx="1019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старше респонденты, тем репродуктивные установки выше. Утраченные возможности</a:t>
            </a:r>
          </a:p>
        </p:txBody>
      </p:sp>
    </p:spTree>
    <p:extLst>
      <p:ext uri="{BB962C8B-B14F-4D97-AF65-F5344CB8AC3E}">
        <p14:creationId xmlns:p14="http://schemas.microsoft.com/office/powerpoint/2010/main" val="206726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5911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2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980E7F-D4C4-9F54-DAE9-4DD297C9F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34" y="4795497"/>
            <a:ext cx="2330578" cy="18553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229E9F-F088-E1EA-1E53-46D0B1EE35ED}"/>
              </a:ext>
            </a:extLst>
          </p:cNvPr>
          <p:cNvSpPr txBox="1"/>
          <p:nvPr/>
        </p:nvSpPr>
        <p:spPr>
          <a:xfrm>
            <a:off x="3209364" y="2695074"/>
            <a:ext cx="8381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92471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0126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535458" y="2660822"/>
            <a:ext cx="110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5E1DBE-2FF0-B634-019D-CC43ED212F96}"/>
              </a:ext>
            </a:extLst>
          </p:cNvPr>
          <p:cNvSpPr txBox="1"/>
          <p:nvPr/>
        </p:nvSpPr>
        <p:spPr>
          <a:xfrm>
            <a:off x="248654" y="1572126"/>
            <a:ext cx="114820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основе аналитики лежит анализ результатов анкетного опроса и  фокусированного интервью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Количественный опрос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постоянного населения г. Москвы,  позволяющий получить информацию о субъективных мнениях и оценках, о ценностях, определяющих поступки людей в настоящем и будущем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Опрошено по квотной выборке 547 респондентов в Москве в декабре 2023 г.         Выборка соответствует социальной структуре горожан, повторяя свойства и особенности генеральной совокупности 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признаков отбора использованы: гражданство России,   проживание на территории г. Москвы. Ошибка выборки – ±3%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Фокусированное интервью москвичей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Опрошено 35 информантов в апреле 2024г.  Признаки отбора: гражданство России,   проживание на территории г. Москвы. </a:t>
            </a:r>
          </a:p>
        </p:txBody>
      </p:sp>
    </p:spTree>
    <p:extLst>
      <p:ext uri="{BB962C8B-B14F-4D97-AF65-F5344CB8AC3E}">
        <p14:creationId xmlns:p14="http://schemas.microsoft.com/office/powerpoint/2010/main" val="34810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0720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076DEA-AC68-8C0D-DEC0-B0766EA31F70}"/>
              </a:ext>
            </a:extLst>
          </p:cNvPr>
          <p:cNvSpPr txBox="1"/>
          <p:nvPr/>
        </p:nvSpPr>
        <p:spPr>
          <a:xfrm>
            <a:off x="336884" y="1873682"/>
            <a:ext cx="112537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исследовании поставлена цель на основе анализа результатов социологического исследования личностных ценностей населения гг. Москвы,  как лидера оценочно-ценностного отношения к социальной реальности современной России, выявить  роль, место семьи и работы в системе ценностей москвичей </a:t>
            </a: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BA8B4-71F1-EAB9-F408-9C7E08968500}"/>
              </a:ext>
            </a:extLst>
          </p:cNvPr>
          <p:cNvSpPr txBox="1"/>
          <p:nvPr/>
        </p:nvSpPr>
        <p:spPr>
          <a:xfrm>
            <a:off x="232611" y="4223533"/>
            <a:ext cx="114339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Объектом исследования выступают ценности человека как индивидуальное отношение к культурным историческим нормам страны, обобщенным целям и средствам их достижения. На уровне отдельно взятых индивидов измерение ценностей индивидов показывает отношение к социальным институтам, социальным процессам, нормам взаимодействия и консолидации общества</a:t>
            </a:r>
            <a:endParaRPr lang="ru-RU" sz="2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97A7F8-09CE-0DA9-5678-8C3D86386D49}"/>
              </a:ext>
            </a:extLst>
          </p:cNvPr>
          <p:cNvSpPr txBox="1"/>
          <p:nvPr/>
        </p:nvSpPr>
        <p:spPr>
          <a:xfrm>
            <a:off x="1949116" y="4820653"/>
            <a:ext cx="978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61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4688540" y="4966014"/>
            <a:ext cx="63559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1FB95B-29FE-EA92-E036-35151180585F}"/>
              </a:ext>
            </a:extLst>
          </p:cNvPr>
          <p:cNvSpPr txBox="1"/>
          <p:nvPr/>
        </p:nvSpPr>
        <p:spPr>
          <a:xfrm>
            <a:off x="1649506" y="1030941"/>
            <a:ext cx="81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7C5B5D-07E3-9E8F-7ACD-97F8ED40E8C1}"/>
              </a:ext>
            </a:extLst>
          </p:cNvPr>
          <p:cNvSpPr txBox="1"/>
          <p:nvPr/>
        </p:nvSpPr>
        <p:spPr>
          <a:xfrm>
            <a:off x="986118" y="896471"/>
            <a:ext cx="100583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3C0EB7-721C-9366-B740-9433A2E92984}"/>
              </a:ext>
            </a:extLst>
          </p:cNvPr>
          <p:cNvSpPr txBox="1"/>
          <p:nvPr/>
        </p:nvSpPr>
        <p:spPr>
          <a:xfrm>
            <a:off x="385481" y="519953"/>
            <a:ext cx="1128105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B2C02-DE4F-1CFC-809B-33CCEF8AEC79}"/>
              </a:ext>
            </a:extLst>
          </p:cNvPr>
          <p:cNvSpPr txBox="1"/>
          <p:nvPr/>
        </p:nvSpPr>
        <p:spPr>
          <a:xfrm>
            <a:off x="596516" y="216064"/>
            <a:ext cx="10401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</a:t>
            </a:r>
            <a:r>
              <a:rPr lang="ru-RU" sz="2000" b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мпирический объект  исследования: население г. Москвы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9C4CDA-B045-290F-36EE-08DE9F187189}"/>
              </a:ext>
            </a:extLst>
          </p:cNvPr>
          <p:cNvSpPr txBox="1"/>
          <p:nvPr/>
        </p:nvSpPr>
        <p:spPr>
          <a:xfrm>
            <a:off x="256674" y="810126"/>
            <a:ext cx="11177445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Москва в настоящее время является крупной агломерацией, численность населения которой в 2023 г. оценивается в 13104177 человек</a:t>
            </a:r>
            <a:r>
              <a:rPr lang="ru-RU" sz="2000" b="1" baseline="30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что составляет 8,9% населения России . Основная продукция города – управленческие решения. Это – крупный промышленный центр и научный комплекс, с большим числом предприятий средств массовой информации: радио, телевидения, прессы, с развитой транспортной и городской инфраструктурой и высоким качеством жизни согласно индексу городского процветания ООН. Москва в 2022 г. возглавила рейтинг экономического потенциала регионов России. Население столицы РФ характеризуется огромным человеческим потенциалом, отличается высоким социальным статусом и лучшей информированностью, оказывает влияние на мнение других людей, интерпретируя содержание и смысл сообщений средств массовой информации.  </a:t>
            </a:r>
          </a:p>
          <a:p>
            <a:pPr indent="450215" algn="just">
              <a:lnSpc>
                <a:spcPct val="115000"/>
              </a:lnSpc>
            </a:pPr>
            <a:endParaRPr lang="ru-RU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400" b="1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Федеральной службы государственной статистики по г. Москве и Московской области.  </a:t>
            </a:r>
            <a:r>
              <a:rPr lang="ru-RU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Статистика. </a:t>
            </a:r>
            <a:r>
              <a:rPr lang="en-US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URL</a:t>
            </a:r>
            <a:r>
              <a:rPr lang="ru-RU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1400" b="1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https://77.rosstat.gov.ru/folder/64634</a:t>
            </a:r>
            <a:r>
              <a:rPr lang="ru-RU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ru-RU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Данные о численности населения России уточнили с учетом переписи. URL: https://tass.ru/obschestvo/17325909</a:t>
            </a:r>
          </a:p>
        </p:txBody>
      </p:sp>
    </p:spTree>
    <p:extLst>
      <p:ext uri="{BB962C8B-B14F-4D97-AF65-F5344CB8AC3E}">
        <p14:creationId xmlns:p14="http://schemas.microsoft.com/office/powerpoint/2010/main" val="305180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1169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433138" y="1466506"/>
            <a:ext cx="111575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Ценности  - </a:t>
            </a:r>
            <a:r>
              <a:rPr lang="ru-RU" sz="19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значимые в жизнедеятельности общества, социальных групп и индивидов предельно широкие явления: здоровье, свобода, равноправие, достоинство, справедливость и т.п. </a:t>
            </a:r>
            <a:r>
              <a:rPr lang="ru-RU" sz="19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9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Ценность может выполнять функцию ориентира поведения только тогда, когда становиться значимой для человека его личной ценностью</a:t>
            </a:r>
          </a:p>
          <a:p>
            <a:pPr algn="just"/>
            <a:endParaRPr lang="ru-RU" sz="1900" b="1" kern="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9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Семейные ценности и традиции распределения власти между супругами имеют глубокие исторические, социальные и культурные корни, обеспечивают воспроизводство общества, его стабильность, благополучие людей, удовлетворяют потребность людей в общении, защите 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9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емейные ценности - совокупность представлений, которые влияют на выбор семейных целей, способов организации жизнедеятельности и взаимодействия, духовно-нравственные ориентиры, определяющие целенаправленный процесс создания идеальной семьи  К ним мы относим абсолютные ценности (любовь, уважение, целомудрие, веру); культурно-национальные, кровные ценности семьи (дети, материнство, отцовство, семейный уклад, традиции, обычаи, обряды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</p:spTree>
    <p:extLst>
      <p:ext uri="{BB962C8B-B14F-4D97-AF65-F5344CB8AC3E}">
        <p14:creationId xmlns:p14="http://schemas.microsoft.com/office/powerpoint/2010/main" val="293262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21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1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535458" y="2660822"/>
            <a:ext cx="110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5149FE-146D-4DC6-EE66-B93E263D4A73}"/>
              </a:ext>
            </a:extLst>
          </p:cNvPr>
          <p:cNvSpPr txBox="1"/>
          <p:nvPr/>
        </p:nvSpPr>
        <p:spPr>
          <a:xfrm>
            <a:off x="248654" y="1641598"/>
            <a:ext cx="567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наиболее важных  сторон жизнедеятельности для респондентов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A467B4-C95F-5ED3-111B-739E956EB776}"/>
              </a:ext>
            </a:extLst>
          </p:cNvPr>
          <p:cNvSpPr txBox="1"/>
          <p:nvPr/>
        </p:nvSpPr>
        <p:spPr>
          <a:xfrm>
            <a:off x="165119" y="3327685"/>
            <a:ext cx="505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555E5-02EC-1068-CADA-C5CDF3A4962A}"/>
              </a:ext>
            </a:extLst>
          </p:cNvPr>
          <p:cNvSpPr txBox="1"/>
          <p:nvPr/>
        </p:nvSpPr>
        <p:spPr>
          <a:xfrm>
            <a:off x="6793831" y="1548063"/>
            <a:ext cx="50009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«Крепкая семья, дети» и «иметь интересную работу, позволяющую проявить свои способности и таланты»  - чаще (на 6-9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 выбирали женщины   </a:t>
            </a:r>
          </a:p>
          <a:p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старше респонденты, тем чаще они выбирали позицию «Крепкая семья, дети» </a:t>
            </a:r>
          </a:p>
          <a:p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выше уровень образования, тем чаще респонденты  выбирали альтернативу  «интересная работа…»</a:t>
            </a:r>
          </a:p>
          <a:p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богатым человеком, чтобы ни в чем себе не отказывать  чаще выбирали мужчины (на 11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8FBE0397-8AA9-F8DC-18DF-982EDFBF4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73406"/>
              </p:ext>
            </p:extLst>
          </p:nvPr>
        </p:nvGraphicFramePr>
        <p:xfrm>
          <a:off x="216568" y="2342874"/>
          <a:ext cx="595046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436">
                  <a:extLst>
                    <a:ext uri="{9D8B030D-6E8A-4147-A177-3AD203B41FA5}">
                      <a16:colId xmlns:a16="http://schemas.microsoft.com/office/drawing/2014/main" val="1760014579"/>
                    </a:ext>
                  </a:extLst>
                </a:gridCol>
                <a:gridCol w="4143026">
                  <a:extLst>
                    <a:ext uri="{9D8B030D-6E8A-4147-A177-3AD203B41FA5}">
                      <a16:colId xmlns:a16="http://schemas.microsoft.com/office/drawing/2014/main" val="3414746570"/>
                    </a:ext>
                  </a:extLst>
                </a:gridCol>
              </a:tblGrid>
              <a:tr h="329133">
                <a:tc>
                  <a:txBody>
                    <a:bodyPr/>
                    <a:lstStyle/>
                    <a:p>
                      <a:r>
                        <a:rPr lang="ru-RU" dirty="0"/>
                        <a:t>Рейтинг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Позиция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98719"/>
                  </a:ext>
                </a:extLst>
              </a:tr>
              <a:tr h="55802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Крепкая семья, дети -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27565"/>
                  </a:ext>
                </a:extLst>
              </a:tr>
              <a:tr h="797183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Иметь интересную работу, позволяющую проявить свои способности и таланты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5211"/>
                  </a:ext>
                </a:extLst>
              </a:tr>
              <a:tr h="55802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Быть богатым человеком, чтобы ни в чем себе не отказывать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63569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6E67EAB-18C0-F999-ECCE-42AD32625A4E}"/>
              </a:ext>
            </a:extLst>
          </p:cNvPr>
          <p:cNvSpPr txBox="1"/>
          <p:nvPr/>
        </p:nvSpPr>
        <p:spPr>
          <a:xfrm>
            <a:off x="248655" y="5091992"/>
            <a:ext cx="64007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показывают наши исследования, такой же рейтинг  этих сторон жизнедеятельности в странах-членах ЕАЭС, они созвучны результатам Всемирного обзора ценностей Европейских стран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https://www.worldvaluessurvey.org/WVSContents.jsp</a:t>
            </a:r>
          </a:p>
          <a:p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1501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1832" y="4623968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535458" y="2660822"/>
            <a:ext cx="1105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D3B2DEE-12AE-C9E1-C301-C0F0FFA9D2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830336"/>
              </p:ext>
            </p:extLst>
          </p:nvPr>
        </p:nvGraphicFramePr>
        <p:xfrm>
          <a:off x="6416842" y="1828800"/>
          <a:ext cx="5061284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70B7478-5E18-0F8F-6CDF-0A9DEF33B6EA}"/>
              </a:ext>
            </a:extLst>
          </p:cNvPr>
          <p:cNvSpPr txBox="1"/>
          <p:nvPr/>
        </p:nvSpPr>
        <p:spPr>
          <a:xfrm>
            <a:off x="6256421" y="5157434"/>
            <a:ext cx="5534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Согласны ли Вы с утверждением что создание своей семьи является  главной жизненной целью/достижением? Да, полностью согласен/на  (в % от опрошенных)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4E4222-9140-EA31-1E90-1A77725198BD}"/>
              </a:ext>
            </a:extLst>
          </p:cNvPr>
          <p:cNvSpPr txBox="1"/>
          <p:nvPr/>
        </p:nvSpPr>
        <p:spPr>
          <a:xfrm>
            <a:off x="6874041" y="1693171"/>
            <a:ext cx="515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возрастом значимость семьи возрастает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85964C-FAB4-9FBB-FF07-BC89710F646B}"/>
              </a:ext>
            </a:extLst>
          </p:cNvPr>
          <p:cNvSpPr txBox="1"/>
          <p:nvPr/>
        </p:nvSpPr>
        <p:spPr>
          <a:xfrm>
            <a:off x="2384612" y="6257330"/>
            <a:ext cx="824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D75FB3-D17C-734D-0AD2-5180C107BF30}"/>
              </a:ext>
            </a:extLst>
          </p:cNvPr>
          <p:cNvSpPr txBox="1"/>
          <p:nvPr/>
        </p:nvSpPr>
        <p:spPr>
          <a:xfrm>
            <a:off x="248655" y="2062503"/>
            <a:ext cx="51013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своей семьи является  главной жизненной целью/достижением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% от опрошенных)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 82,4% респондентов, 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</a:t>
            </a:r>
          </a:p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Да, полностью согласен/на - 46,8%</a:t>
            </a:r>
          </a:p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Скорее да, чем нет	 35,6%</a:t>
            </a:r>
          </a:p>
          <a:p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5911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2224192" y="5022161"/>
            <a:ext cx="874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BE570F-BC32-736D-E311-D10817019C10}"/>
              </a:ext>
            </a:extLst>
          </p:cNvPr>
          <p:cNvSpPr txBox="1"/>
          <p:nvPr/>
        </p:nvSpPr>
        <p:spPr>
          <a:xfrm>
            <a:off x="5486400" y="1466506"/>
            <a:ext cx="5285873" cy="10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Важность для респондентов  следующих традиции и обычаи</a:t>
            </a:r>
            <a:r>
              <a:rPr lang="ru-RU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(в % от опрошенных)</a:t>
            </a:r>
            <a:endParaRPr lang="ru-RU" sz="18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CCFCD5DD-F93A-C3CB-E751-799D00576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4117"/>
              </p:ext>
            </p:extLst>
          </p:nvPr>
        </p:nvGraphicFramePr>
        <p:xfrm>
          <a:off x="4596063" y="2427288"/>
          <a:ext cx="6833936" cy="4209363"/>
        </p:xfrm>
        <a:graphic>
          <a:graphicData uri="http://schemas.openxmlformats.org/drawingml/2006/table">
            <a:tbl>
              <a:tblPr firstRow="1" firstCol="1" bandRow="1"/>
              <a:tblGrid>
                <a:gridCol w="2524879">
                  <a:extLst>
                    <a:ext uri="{9D8B030D-6E8A-4147-A177-3AD203B41FA5}">
                      <a16:colId xmlns:a16="http://schemas.microsoft.com/office/drawing/2014/main" val="1441597324"/>
                    </a:ext>
                  </a:extLst>
                </a:gridCol>
                <a:gridCol w="2412268">
                  <a:extLst>
                    <a:ext uri="{9D8B030D-6E8A-4147-A177-3AD203B41FA5}">
                      <a16:colId xmlns:a16="http://schemas.microsoft.com/office/drawing/2014/main" val="747054476"/>
                    </a:ext>
                  </a:extLst>
                </a:gridCol>
                <a:gridCol w="1896789">
                  <a:extLst>
                    <a:ext uri="{9D8B030D-6E8A-4147-A177-3AD203B41FA5}">
                      <a16:colId xmlns:a16="http://schemas.microsoft.com/office/drawing/2014/main" val="4077584913"/>
                    </a:ext>
                  </a:extLst>
                </a:gridCol>
              </a:tblGrid>
              <a:tr h="26809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Национальные (общероссийские</a:t>
                      </a: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важны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8238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важны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276050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344110"/>
                  </a:ext>
                </a:extLst>
              </a:tr>
              <a:tr h="34466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Этнические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важны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518429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важны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580978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Сумма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613072"/>
                  </a:ext>
                </a:extLst>
              </a:tr>
              <a:tr h="34466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Религиозные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важны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961289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важны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99304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68,9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87651"/>
                  </a:ext>
                </a:extLst>
              </a:tr>
              <a:tr h="34466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Семейные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важны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-RU" sz="1800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959340"/>
                  </a:ext>
                </a:extLst>
              </a:tr>
              <a:tr h="344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важны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01102"/>
                  </a:ext>
                </a:extLst>
              </a:tr>
              <a:tr h="484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solidFill>
                            <a:srgbClr val="00246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02020"/>
                  </a:ext>
                </a:extLst>
              </a:tr>
            </a:tbl>
          </a:graphicData>
        </a:graphic>
      </p:graphicFrame>
      <p:sp>
        <p:nvSpPr>
          <p:cNvPr id="15" name="Rectangle 1">
            <a:extLst>
              <a:ext uri="{FF2B5EF4-FFF2-40B4-BE49-F238E27FC236}">
                <a16:creationId xmlns:a16="http://schemas.microsoft.com/office/drawing/2014/main" id="{CA130955-52C8-3AFC-4585-E2789274A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1970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AAB11B-ACAC-2963-33E9-718144AF663C}"/>
              </a:ext>
            </a:extLst>
          </p:cNvPr>
          <p:cNvSpPr txBox="1"/>
          <p:nvPr/>
        </p:nvSpPr>
        <p:spPr>
          <a:xfrm>
            <a:off x="601363" y="2215150"/>
            <a:ext cx="2912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рейтинг семьи в системе ценностей москвичей подчеркивает  важность для респондентов   семейных традиций и обычаев </a:t>
            </a:r>
          </a:p>
        </p:txBody>
      </p:sp>
    </p:spTree>
    <p:extLst>
      <p:ext uri="{BB962C8B-B14F-4D97-AF65-F5344CB8AC3E}">
        <p14:creationId xmlns:p14="http://schemas.microsoft.com/office/powerpoint/2010/main" val="380764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4" y="246621"/>
            <a:ext cx="8457173" cy="920336"/>
          </a:xfrm>
        </p:spPr>
        <p:txBody>
          <a:bodyPr rtlCol="0"/>
          <a:lstStyle/>
          <a:p>
            <a:pPr rtl="0"/>
            <a:r>
              <a:rPr lang="ru-RU" dirty="0"/>
              <a:t> </a:t>
            </a: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3095626" y="2215150"/>
            <a:ext cx="9096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7A357-B5A3-83A8-4B49-B3B9A5EB7977}"/>
              </a:ext>
            </a:extLst>
          </p:cNvPr>
          <p:cNvSpPr txBox="1"/>
          <p:nvPr/>
        </p:nvSpPr>
        <p:spPr>
          <a:xfrm>
            <a:off x="2384612" y="246621"/>
            <a:ext cx="934606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C12D9-B371-D036-5344-7F02B9DE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19" y="246621"/>
            <a:ext cx="2155349" cy="11089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49B02D-861E-7671-21AC-333CE8E5ADDE}"/>
              </a:ext>
            </a:extLst>
          </p:cNvPr>
          <p:cNvSpPr txBox="1"/>
          <p:nvPr/>
        </p:nvSpPr>
        <p:spPr>
          <a:xfrm>
            <a:off x="2384612" y="2958353"/>
            <a:ext cx="8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29F11-7CA5-2E85-40D0-21AFCE39E116}"/>
              </a:ext>
            </a:extLst>
          </p:cNvPr>
          <p:cNvSpPr txBox="1"/>
          <p:nvPr/>
        </p:nvSpPr>
        <p:spPr>
          <a:xfrm rot="10800000" flipV="1">
            <a:off x="825222" y="5022161"/>
            <a:ext cx="10138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Женщина, домохозяйка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Семья- потому что это основа и смысл жизни»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0C406D-040B-642A-725D-2F33A07B6B7B}"/>
              </a:ext>
            </a:extLst>
          </p:cNvPr>
          <p:cNvSpPr txBox="1"/>
          <p:nvPr/>
        </p:nvSpPr>
        <p:spPr>
          <a:xfrm>
            <a:off x="762000" y="1693172"/>
            <a:ext cx="10828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i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Женщина, пенсионер</a:t>
            </a:r>
            <a:r>
              <a:rPr lang="ru-RU" b="1" i="1" kern="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ка.</a:t>
            </a:r>
            <a:r>
              <a:rPr lang="ru-RU" sz="1800" b="1" i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</a:t>
            </a:r>
            <a:r>
              <a:rPr lang="ru-RU" sz="18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Семья – это ближний круг, это повседневность, это постоянное какое-то состояние души. То есть это получается, что или источник какого-то счастья каждодневного человека, или если какие-то трудности и проблемы, то наоборот, какого-то бремени. Я считаю, что вот эта повседневность, когда она организована в виде семьи, это делает человека защищенным, удовлетворенным и имеющим какой-то смысл»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49B88-8180-6415-C0BF-1F79918279C8}"/>
              </a:ext>
            </a:extLst>
          </p:cNvPr>
          <p:cNvSpPr txBox="1"/>
          <p:nvPr/>
        </p:nvSpPr>
        <p:spPr>
          <a:xfrm>
            <a:off x="2384612" y="207150"/>
            <a:ext cx="888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И РАБОТА»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сентября 2024 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980E7F-D4C4-9F54-DAE9-4DD297C9F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137" y="6095999"/>
            <a:ext cx="1114926" cy="5548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E1B6365-E5E9-DAEC-E29D-83319C02462D}"/>
              </a:ext>
            </a:extLst>
          </p:cNvPr>
          <p:cNvSpPr txBox="1"/>
          <p:nvPr/>
        </p:nvSpPr>
        <p:spPr>
          <a:xfrm>
            <a:off x="762000" y="3429000"/>
            <a:ext cx="101386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Мужчина, руководитель.  «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думаю, если семьи будут крепкими... Семья – это, скажем, одно семечко. Много крепких семей – это город. Много больших городов – это страна. Если семья крепкая, я думаю, государство сильное будет. Все начинается воспитанно, все выходит из семьи. Когда с семьей есть понятие... Для меня просто... Ну, семья, скажем, это святое»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96E0D9-2025-8470-2CC9-0EEC786AAAB6}"/>
              </a:ext>
            </a:extLst>
          </p:cNvPr>
          <p:cNvSpPr txBox="1"/>
          <p:nvPr/>
        </p:nvSpPr>
        <p:spPr>
          <a:xfrm>
            <a:off x="1772653" y="5391494"/>
            <a:ext cx="9753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Мужчина, квалифицированный рабочий.  «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Крепкая семья и дети - потому что это по моему мнению в первую очередь важно, так как это является фундаментом страны, а также развития страны - все зависит от этого, в первую очередь»</a:t>
            </a:r>
          </a:p>
        </p:txBody>
      </p:sp>
    </p:spTree>
    <p:extLst>
      <p:ext uri="{BB962C8B-B14F-4D97-AF65-F5344CB8AC3E}">
        <p14:creationId xmlns:p14="http://schemas.microsoft.com/office/powerpoint/2010/main" val="143880455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12_TF34076243" id="{94C2722F-8848-4209-9C4C-09427914FB00}" vid="{8B6D946A-4E88-4114-B5AD-CF66231E8EA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2351</Words>
  <Application>Microsoft Office PowerPoint</Application>
  <PresentationFormat>Широкоэкранный</PresentationFormat>
  <Paragraphs>590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Courier New</vt:lpstr>
      <vt:lpstr>Times New Roman</vt:lpstr>
      <vt:lpstr>1_Тема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Галина Осадчая</cp:lastModifiedBy>
  <cp:revision>297</cp:revision>
  <dcterms:created xsi:type="dcterms:W3CDTF">2021-12-15T03:11:30Z</dcterms:created>
  <dcterms:modified xsi:type="dcterms:W3CDTF">2024-09-16T11:36:06Z</dcterms:modified>
</cp:coreProperties>
</file>