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616" r:id="rId7"/>
    <p:sldId id="606" r:id="rId8"/>
    <p:sldId id="607" r:id="rId9"/>
    <p:sldId id="265" r:id="rId10"/>
    <p:sldId id="618" r:id="rId11"/>
    <p:sldId id="620" r:id="rId12"/>
    <p:sldId id="621" r:id="rId13"/>
    <p:sldId id="622" r:id="rId14"/>
    <p:sldId id="623" r:id="rId15"/>
    <p:sldId id="625" r:id="rId16"/>
    <p:sldId id="627" r:id="rId17"/>
    <p:sldId id="626" r:id="rId18"/>
    <p:sldId id="632" r:id="rId19"/>
    <p:sldId id="59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евная Мария Владимировна" initials="ПМ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92"/>
    <a:srgbClr val="074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091" autoAdjust="0"/>
  </p:normalViewPr>
  <p:slideViewPr>
    <p:cSldViewPr snapToGrid="0">
      <p:cViewPr varScale="1">
        <p:scale>
          <a:sx n="102" d="100"/>
          <a:sy n="102" d="100"/>
        </p:scale>
        <p:origin x="2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5BD12-D102-49F1-AA75-03F7C7F09DA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0C55E0-5A61-4CA6-9326-DEED92DA024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составляет отдельную дисциплину</a:t>
          </a:r>
        </a:p>
      </dgm:t>
    </dgm:pt>
    <dgm:pt modelId="{39DA0375-1C96-4E74-B2D1-BFD7277128CB}" type="parTrans" cxnId="{450A1055-F84C-4FCA-BF66-D6A61A707563}">
      <dgm:prSet/>
      <dgm:spPr/>
      <dgm:t>
        <a:bodyPr/>
        <a:lstStyle/>
        <a:p>
          <a:endParaRPr lang="ru-RU"/>
        </a:p>
      </dgm:t>
    </dgm:pt>
    <dgm:pt modelId="{A2F46764-DAA7-4402-8EA6-8048888CEFC0}" type="sibTrans" cxnId="{450A1055-F84C-4FCA-BF66-D6A61A707563}">
      <dgm:prSet/>
      <dgm:spPr/>
      <dgm:t>
        <a:bodyPr/>
        <a:lstStyle/>
        <a:p>
          <a:endParaRPr lang="ru-RU"/>
        </a:p>
      </dgm:t>
    </dgm:pt>
    <dgm:pt modelId="{50197454-AC84-42DF-8E31-8B5FF90A8DF8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включено в раздел практик/НИР</a:t>
          </a:r>
        </a:p>
      </dgm:t>
    </dgm:pt>
    <dgm:pt modelId="{B4BCA722-00B9-4B05-BF17-AB78BAE44534}" type="parTrans" cxnId="{61CE0116-33F3-4521-AC5C-F0A0894A14F5}">
      <dgm:prSet/>
      <dgm:spPr/>
      <dgm:t>
        <a:bodyPr/>
        <a:lstStyle/>
        <a:p>
          <a:endParaRPr lang="ru-RU"/>
        </a:p>
      </dgm:t>
    </dgm:pt>
    <dgm:pt modelId="{B717F754-B354-4FAF-84A8-9582A241973D}" type="sibTrans" cxnId="{61CE0116-33F3-4521-AC5C-F0A0894A14F5}">
      <dgm:prSet/>
      <dgm:spPr/>
      <dgm:t>
        <a:bodyPr/>
        <a:lstStyle/>
        <a:p>
          <a:endParaRPr lang="ru-RU"/>
        </a:p>
      </dgm:t>
    </dgm:pt>
    <dgm:pt modelId="{E6071554-E8AF-40EA-B02E-703B11E2CD67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составляет модуль из нескольких дисциплин</a:t>
          </a:r>
        </a:p>
      </dgm:t>
    </dgm:pt>
    <dgm:pt modelId="{2B8D6BA7-69D1-439A-AE82-D27EB9A61EF2}" type="parTrans" cxnId="{BAE0F126-4BAC-48F9-BCB1-BECB215D7523}">
      <dgm:prSet/>
      <dgm:spPr/>
      <dgm:t>
        <a:bodyPr/>
        <a:lstStyle/>
        <a:p>
          <a:endParaRPr lang="ru-RU"/>
        </a:p>
      </dgm:t>
    </dgm:pt>
    <dgm:pt modelId="{BDAF2261-BE71-4A4F-BAED-353DE50EABC7}" type="sibTrans" cxnId="{BAE0F126-4BAC-48F9-BCB1-BECB215D7523}">
      <dgm:prSet/>
      <dgm:spPr/>
      <dgm:t>
        <a:bodyPr/>
        <a:lstStyle/>
        <a:p>
          <a:endParaRPr lang="ru-RU"/>
        </a:p>
      </dgm:t>
    </dgm:pt>
    <dgm:pt modelId="{BFCE9AB1-94C9-4EDC-A826-228B64350487}">
      <dgm:prSet phldrT="[Текст]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является факультативом</a:t>
          </a:r>
        </a:p>
      </dgm:t>
    </dgm:pt>
    <dgm:pt modelId="{2D392A2F-86F8-4EE5-83CC-53084A9AA459}" type="parTrans" cxnId="{FAC4E44C-9049-4080-A813-6F5BBF1FCC29}">
      <dgm:prSet/>
      <dgm:spPr/>
      <dgm:t>
        <a:bodyPr/>
        <a:lstStyle/>
        <a:p>
          <a:endParaRPr lang="ru-RU"/>
        </a:p>
      </dgm:t>
    </dgm:pt>
    <dgm:pt modelId="{61B175CD-4C0A-435E-A43F-D976A6949CA4}" type="sibTrans" cxnId="{FAC4E44C-9049-4080-A813-6F5BBF1FCC29}">
      <dgm:prSet/>
      <dgm:spPr/>
      <dgm:t>
        <a:bodyPr/>
        <a:lstStyle/>
        <a:p>
          <a:endParaRPr lang="ru-RU"/>
        </a:p>
      </dgm:t>
    </dgm:pt>
    <dgm:pt modelId="{C4060A63-2A1F-4DF5-B5E7-04B7DC83D7F6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включено в содержание отдельных дисциплин </a:t>
          </a:r>
          <a:endParaRPr lang="ru-RU" dirty="0">
            <a:solidFill>
              <a:schemeClr val="tx1"/>
            </a:solidFill>
          </a:endParaRPr>
        </a:p>
      </dgm:t>
    </dgm:pt>
    <dgm:pt modelId="{AFECB344-7AC0-402B-82DD-528341EA4533}" type="parTrans" cxnId="{C9E0C8F6-AE08-4983-ABED-50948BDE33BD}">
      <dgm:prSet/>
      <dgm:spPr/>
      <dgm:t>
        <a:bodyPr/>
        <a:lstStyle/>
        <a:p>
          <a:endParaRPr lang="ru-RU"/>
        </a:p>
      </dgm:t>
    </dgm:pt>
    <dgm:pt modelId="{629EFA9A-455F-4362-BBCD-DBAD70738B13}" type="sibTrans" cxnId="{C9E0C8F6-AE08-4983-ABED-50948BDE33BD}">
      <dgm:prSet/>
      <dgm:spPr/>
      <dgm:t>
        <a:bodyPr/>
        <a:lstStyle/>
        <a:p>
          <a:endParaRPr lang="ru-RU"/>
        </a:p>
      </dgm:t>
    </dgm:pt>
    <dgm:pt modelId="{DCCB71F3-4ACB-4B02-9552-8B410D2B3446}" type="pres">
      <dgm:prSet presAssocID="{D425BD12-D102-49F1-AA75-03F7C7F09DA3}" presName="cycle" presStyleCnt="0">
        <dgm:presLayoutVars>
          <dgm:dir/>
          <dgm:resizeHandles val="exact"/>
        </dgm:presLayoutVars>
      </dgm:prSet>
      <dgm:spPr/>
    </dgm:pt>
    <dgm:pt modelId="{2E779D2F-29B8-4D10-BF5C-9B81999A8F63}" type="pres">
      <dgm:prSet presAssocID="{BD0C55E0-5A61-4CA6-9326-DEED92DA024B}" presName="node" presStyleLbl="node1" presStyleIdx="0" presStyleCnt="5" custScaleX="133046" custScaleY="154345">
        <dgm:presLayoutVars>
          <dgm:bulletEnabled val="1"/>
        </dgm:presLayoutVars>
      </dgm:prSet>
      <dgm:spPr/>
    </dgm:pt>
    <dgm:pt modelId="{01AA31DD-263D-45D7-9036-0A2E792F8C45}" type="pres">
      <dgm:prSet presAssocID="{BD0C55E0-5A61-4CA6-9326-DEED92DA024B}" presName="spNode" presStyleCnt="0"/>
      <dgm:spPr/>
    </dgm:pt>
    <dgm:pt modelId="{391C70F8-3635-4153-B22E-18099F832BCB}" type="pres">
      <dgm:prSet presAssocID="{A2F46764-DAA7-4402-8EA6-8048888CEFC0}" presName="sibTrans" presStyleLbl="sibTrans1D1" presStyleIdx="0" presStyleCnt="5"/>
      <dgm:spPr/>
    </dgm:pt>
    <dgm:pt modelId="{6D5B971E-AD8E-4AD1-A00B-C06132180910}" type="pres">
      <dgm:prSet presAssocID="{50197454-AC84-42DF-8E31-8B5FF90A8DF8}" presName="node" presStyleLbl="node1" presStyleIdx="1" presStyleCnt="5" custScaleX="138433" custScaleY="168331" custRadScaleRad="100796" custRadScaleInc="16130">
        <dgm:presLayoutVars>
          <dgm:bulletEnabled val="1"/>
        </dgm:presLayoutVars>
      </dgm:prSet>
      <dgm:spPr/>
    </dgm:pt>
    <dgm:pt modelId="{E907FD95-7A7E-4C80-A2FB-D27C92DF998F}" type="pres">
      <dgm:prSet presAssocID="{50197454-AC84-42DF-8E31-8B5FF90A8DF8}" presName="spNode" presStyleCnt="0"/>
      <dgm:spPr/>
    </dgm:pt>
    <dgm:pt modelId="{50763CBD-C244-4D17-BCCD-DC1A9408F19E}" type="pres">
      <dgm:prSet presAssocID="{B717F754-B354-4FAF-84A8-9582A241973D}" presName="sibTrans" presStyleLbl="sibTrans1D1" presStyleIdx="1" presStyleCnt="5"/>
      <dgm:spPr/>
    </dgm:pt>
    <dgm:pt modelId="{AB77C45E-95C1-4B05-B40D-D4E4DB9D8A0C}" type="pres">
      <dgm:prSet presAssocID="{E6071554-E8AF-40EA-B02E-703B11E2CD67}" presName="node" presStyleLbl="node1" presStyleIdx="2" presStyleCnt="5" custScaleX="143244" custScaleY="175131" custRadScaleRad="99487" custRadScaleInc="-36843">
        <dgm:presLayoutVars>
          <dgm:bulletEnabled val="1"/>
        </dgm:presLayoutVars>
      </dgm:prSet>
      <dgm:spPr/>
    </dgm:pt>
    <dgm:pt modelId="{C19CA992-22A6-49DB-868E-53C895D99F17}" type="pres">
      <dgm:prSet presAssocID="{E6071554-E8AF-40EA-B02E-703B11E2CD67}" presName="spNode" presStyleCnt="0"/>
      <dgm:spPr/>
    </dgm:pt>
    <dgm:pt modelId="{E0ED9FE4-DD23-416D-8BB2-05B82141C7A7}" type="pres">
      <dgm:prSet presAssocID="{BDAF2261-BE71-4A4F-BAED-353DE50EABC7}" presName="sibTrans" presStyleLbl="sibTrans1D1" presStyleIdx="2" presStyleCnt="5"/>
      <dgm:spPr/>
    </dgm:pt>
    <dgm:pt modelId="{16B63510-63EF-4FDB-ADAE-B4FA39C01321}" type="pres">
      <dgm:prSet presAssocID="{BFCE9AB1-94C9-4EDC-A826-228B64350487}" presName="node" presStyleLbl="node1" presStyleIdx="3" presStyleCnt="5" custScaleX="137708" custScaleY="178295" custRadScaleRad="95261" custRadScaleInc="25940">
        <dgm:presLayoutVars>
          <dgm:bulletEnabled val="1"/>
        </dgm:presLayoutVars>
      </dgm:prSet>
      <dgm:spPr/>
    </dgm:pt>
    <dgm:pt modelId="{08962FD0-9A4C-4732-B46D-E2A0F9AD9766}" type="pres">
      <dgm:prSet presAssocID="{BFCE9AB1-94C9-4EDC-A826-228B64350487}" presName="spNode" presStyleCnt="0"/>
      <dgm:spPr/>
    </dgm:pt>
    <dgm:pt modelId="{5ECF3465-166A-4707-97FC-D5A27195137D}" type="pres">
      <dgm:prSet presAssocID="{61B175CD-4C0A-435E-A43F-D976A6949CA4}" presName="sibTrans" presStyleLbl="sibTrans1D1" presStyleIdx="3" presStyleCnt="5"/>
      <dgm:spPr/>
    </dgm:pt>
    <dgm:pt modelId="{EA65D75B-D37B-449C-99BB-B675B3B551F6}" type="pres">
      <dgm:prSet presAssocID="{C4060A63-2A1F-4DF5-B5E7-04B7DC83D7F6}" presName="node" presStyleLbl="node1" presStyleIdx="4" presStyleCnt="5" custScaleX="135009" custScaleY="169083">
        <dgm:presLayoutVars>
          <dgm:bulletEnabled val="1"/>
        </dgm:presLayoutVars>
      </dgm:prSet>
      <dgm:spPr/>
    </dgm:pt>
    <dgm:pt modelId="{01B19C57-DEF8-4C63-BFAC-DDBF9B8B3CE1}" type="pres">
      <dgm:prSet presAssocID="{C4060A63-2A1F-4DF5-B5E7-04B7DC83D7F6}" presName="spNode" presStyleCnt="0"/>
      <dgm:spPr/>
    </dgm:pt>
    <dgm:pt modelId="{1A5E1D1D-5DEE-4310-9F42-4FEC218C9C21}" type="pres">
      <dgm:prSet presAssocID="{629EFA9A-455F-4362-BBCD-DBAD70738B13}" presName="sibTrans" presStyleLbl="sibTrans1D1" presStyleIdx="4" presStyleCnt="5"/>
      <dgm:spPr/>
    </dgm:pt>
  </dgm:ptLst>
  <dgm:cxnLst>
    <dgm:cxn modelId="{61CE0116-33F3-4521-AC5C-F0A0894A14F5}" srcId="{D425BD12-D102-49F1-AA75-03F7C7F09DA3}" destId="{50197454-AC84-42DF-8E31-8B5FF90A8DF8}" srcOrd="1" destOrd="0" parTransId="{B4BCA722-00B9-4B05-BF17-AB78BAE44534}" sibTransId="{B717F754-B354-4FAF-84A8-9582A241973D}"/>
    <dgm:cxn modelId="{0D302E1E-833B-4D34-9652-8F37121EB7AA}" type="presOf" srcId="{50197454-AC84-42DF-8E31-8B5FF90A8DF8}" destId="{6D5B971E-AD8E-4AD1-A00B-C06132180910}" srcOrd="0" destOrd="0" presId="urn:microsoft.com/office/officeart/2005/8/layout/cycle6"/>
    <dgm:cxn modelId="{BAE0F126-4BAC-48F9-BCB1-BECB215D7523}" srcId="{D425BD12-D102-49F1-AA75-03F7C7F09DA3}" destId="{E6071554-E8AF-40EA-B02E-703B11E2CD67}" srcOrd="2" destOrd="0" parTransId="{2B8D6BA7-69D1-439A-AE82-D27EB9A61EF2}" sibTransId="{BDAF2261-BE71-4A4F-BAED-353DE50EABC7}"/>
    <dgm:cxn modelId="{2941D35D-5B70-424F-A366-2F0721D1D02F}" type="presOf" srcId="{C4060A63-2A1F-4DF5-B5E7-04B7DC83D7F6}" destId="{EA65D75B-D37B-449C-99BB-B675B3B551F6}" srcOrd="0" destOrd="0" presId="urn:microsoft.com/office/officeart/2005/8/layout/cycle6"/>
    <dgm:cxn modelId="{391A0D64-4F9B-4450-86A4-6BE721DE7272}" type="presOf" srcId="{A2F46764-DAA7-4402-8EA6-8048888CEFC0}" destId="{391C70F8-3635-4153-B22E-18099F832BCB}" srcOrd="0" destOrd="0" presId="urn:microsoft.com/office/officeart/2005/8/layout/cycle6"/>
    <dgm:cxn modelId="{15403E4C-DF5A-4E4E-A629-6411A8EFEFC9}" type="presOf" srcId="{629EFA9A-455F-4362-BBCD-DBAD70738B13}" destId="{1A5E1D1D-5DEE-4310-9F42-4FEC218C9C21}" srcOrd="0" destOrd="0" presId="urn:microsoft.com/office/officeart/2005/8/layout/cycle6"/>
    <dgm:cxn modelId="{FAC4E44C-9049-4080-A813-6F5BBF1FCC29}" srcId="{D425BD12-D102-49F1-AA75-03F7C7F09DA3}" destId="{BFCE9AB1-94C9-4EDC-A826-228B64350487}" srcOrd="3" destOrd="0" parTransId="{2D392A2F-86F8-4EE5-83CC-53084A9AA459}" sibTransId="{61B175CD-4C0A-435E-A43F-D976A6949CA4}"/>
    <dgm:cxn modelId="{0BB8584D-1F6D-402D-9273-E1193DB6D525}" type="presOf" srcId="{61B175CD-4C0A-435E-A43F-D976A6949CA4}" destId="{5ECF3465-166A-4707-97FC-D5A27195137D}" srcOrd="0" destOrd="0" presId="urn:microsoft.com/office/officeart/2005/8/layout/cycle6"/>
    <dgm:cxn modelId="{43DE7E6E-2B72-4A54-8D30-8D40B9ECEEA2}" type="presOf" srcId="{BDAF2261-BE71-4A4F-BAED-353DE50EABC7}" destId="{E0ED9FE4-DD23-416D-8BB2-05B82141C7A7}" srcOrd="0" destOrd="0" presId="urn:microsoft.com/office/officeart/2005/8/layout/cycle6"/>
    <dgm:cxn modelId="{450A1055-F84C-4FCA-BF66-D6A61A707563}" srcId="{D425BD12-D102-49F1-AA75-03F7C7F09DA3}" destId="{BD0C55E0-5A61-4CA6-9326-DEED92DA024B}" srcOrd="0" destOrd="0" parTransId="{39DA0375-1C96-4E74-B2D1-BFD7277128CB}" sibTransId="{A2F46764-DAA7-4402-8EA6-8048888CEFC0}"/>
    <dgm:cxn modelId="{C47BB257-CD84-44A6-94FA-29F5D898895F}" type="presOf" srcId="{B717F754-B354-4FAF-84A8-9582A241973D}" destId="{50763CBD-C244-4D17-BCCD-DC1A9408F19E}" srcOrd="0" destOrd="0" presId="urn:microsoft.com/office/officeart/2005/8/layout/cycle6"/>
    <dgm:cxn modelId="{0AEDEF5A-9CC4-4BF8-808A-F4DB116548E4}" type="presOf" srcId="{E6071554-E8AF-40EA-B02E-703B11E2CD67}" destId="{AB77C45E-95C1-4B05-B40D-D4E4DB9D8A0C}" srcOrd="0" destOrd="0" presId="urn:microsoft.com/office/officeart/2005/8/layout/cycle6"/>
    <dgm:cxn modelId="{CB04487F-2355-4998-8C54-4F7EBA9765A4}" type="presOf" srcId="{BFCE9AB1-94C9-4EDC-A826-228B64350487}" destId="{16B63510-63EF-4FDB-ADAE-B4FA39C01321}" srcOrd="0" destOrd="0" presId="urn:microsoft.com/office/officeart/2005/8/layout/cycle6"/>
    <dgm:cxn modelId="{BFADBACE-CDE7-4DEA-B698-D5EB770D3BA9}" type="presOf" srcId="{D425BD12-D102-49F1-AA75-03F7C7F09DA3}" destId="{DCCB71F3-4ACB-4B02-9552-8B410D2B3446}" srcOrd="0" destOrd="0" presId="urn:microsoft.com/office/officeart/2005/8/layout/cycle6"/>
    <dgm:cxn modelId="{84A1B4E7-F37F-436F-91AC-C2F46A44A568}" type="presOf" srcId="{BD0C55E0-5A61-4CA6-9326-DEED92DA024B}" destId="{2E779D2F-29B8-4D10-BF5C-9B81999A8F63}" srcOrd="0" destOrd="0" presId="urn:microsoft.com/office/officeart/2005/8/layout/cycle6"/>
    <dgm:cxn modelId="{C9E0C8F6-AE08-4983-ABED-50948BDE33BD}" srcId="{D425BD12-D102-49F1-AA75-03F7C7F09DA3}" destId="{C4060A63-2A1F-4DF5-B5E7-04B7DC83D7F6}" srcOrd="4" destOrd="0" parTransId="{AFECB344-7AC0-402B-82DD-528341EA4533}" sibTransId="{629EFA9A-455F-4362-BBCD-DBAD70738B13}"/>
    <dgm:cxn modelId="{71BBDE52-8246-4484-91FD-61009522DDAB}" type="presParOf" srcId="{DCCB71F3-4ACB-4B02-9552-8B410D2B3446}" destId="{2E779D2F-29B8-4D10-BF5C-9B81999A8F63}" srcOrd="0" destOrd="0" presId="urn:microsoft.com/office/officeart/2005/8/layout/cycle6"/>
    <dgm:cxn modelId="{2E704ACD-15DA-45E2-8B7B-1A770D6B20C2}" type="presParOf" srcId="{DCCB71F3-4ACB-4B02-9552-8B410D2B3446}" destId="{01AA31DD-263D-45D7-9036-0A2E792F8C45}" srcOrd="1" destOrd="0" presId="urn:microsoft.com/office/officeart/2005/8/layout/cycle6"/>
    <dgm:cxn modelId="{0E6173D4-4164-4302-AEF3-C1F9F7F7E67B}" type="presParOf" srcId="{DCCB71F3-4ACB-4B02-9552-8B410D2B3446}" destId="{391C70F8-3635-4153-B22E-18099F832BCB}" srcOrd="2" destOrd="0" presId="urn:microsoft.com/office/officeart/2005/8/layout/cycle6"/>
    <dgm:cxn modelId="{7D281FC7-37E8-4ACD-A975-BA500AB096FC}" type="presParOf" srcId="{DCCB71F3-4ACB-4B02-9552-8B410D2B3446}" destId="{6D5B971E-AD8E-4AD1-A00B-C06132180910}" srcOrd="3" destOrd="0" presId="urn:microsoft.com/office/officeart/2005/8/layout/cycle6"/>
    <dgm:cxn modelId="{F1BCDC76-2014-4DE4-960A-7C7CF02CAF05}" type="presParOf" srcId="{DCCB71F3-4ACB-4B02-9552-8B410D2B3446}" destId="{E907FD95-7A7E-4C80-A2FB-D27C92DF998F}" srcOrd="4" destOrd="0" presId="urn:microsoft.com/office/officeart/2005/8/layout/cycle6"/>
    <dgm:cxn modelId="{B1EF464B-A2C1-40DE-B97D-A3409AB1CB7B}" type="presParOf" srcId="{DCCB71F3-4ACB-4B02-9552-8B410D2B3446}" destId="{50763CBD-C244-4D17-BCCD-DC1A9408F19E}" srcOrd="5" destOrd="0" presId="urn:microsoft.com/office/officeart/2005/8/layout/cycle6"/>
    <dgm:cxn modelId="{E0AA96AA-1CF0-4983-8247-BE8940B6F6E5}" type="presParOf" srcId="{DCCB71F3-4ACB-4B02-9552-8B410D2B3446}" destId="{AB77C45E-95C1-4B05-B40D-D4E4DB9D8A0C}" srcOrd="6" destOrd="0" presId="urn:microsoft.com/office/officeart/2005/8/layout/cycle6"/>
    <dgm:cxn modelId="{26E90929-22AE-468B-BA61-0322B22CBB0C}" type="presParOf" srcId="{DCCB71F3-4ACB-4B02-9552-8B410D2B3446}" destId="{C19CA992-22A6-49DB-868E-53C895D99F17}" srcOrd="7" destOrd="0" presId="urn:microsoft.com/office/officeart/2005/8/layout/cycle6"/>
    <dgm:cxn modelId="{826F7084-20F2-40B4-BAC7-3686CFE6DA29}" type="presParOf" srcId="{DCCB71F3-4ACB-4B02-9552-8B410D2B3446}" destId="{E0ED9FE4-DD23-416D-8BB2-05B82141C7A7}" srcOrd="8" destOrd="0" presId="urn:microsoft.com/office/officeart/2005/8/layout/cycle6"/>
    <dgm:cxn modelId="{27CD3A78-9AD3-43F6-ACA4-FC8564A41D6A}" type="presParOf" srcId="{DCCB71F3-4ACB-4B02-9552-8B410D2B3446}" destId="{16B63510-63EF-4FDB-ADAE-B4FA39C01321}" srcOrd="9" destOrd="0" presId="urn:microsoft.com/office/officeart/2005/8/layout/cycle6"/>
    <dgm:cxn modelId="{8F71311F-D48D-4C66-969B-EBFE352C8B0A}" type="presParOf" srcId="{DCCB71F3-4ACB-4B02-9552-8B410D2B3446}" destId="{08962FD0-9A4C-4732-B46D-E2A0F9AD9766}" srcOrd="10" destOrd="0" presId="urn:microsoft.com/office/officeart/2005/8/layout/cycle6"/>
    <dgm:cxn modelId="{774A2B37-547F-4C78-8207-F8F4998E5A01}" type="presParOf" srcId="{DCCB71F3-4ACB-4B02-9552-8B410D2B3446}" destId="{5ECF3465-166A-4707-97FC-D5A27195137D}" srcOrd="11" destOrd="0" presId="urn:microsoft.com/office/officeart/2005/8/layout/cycle6"/>
    <dgm:cxn modelId="{2232F4DB-B71C-482D-89C0-27DD8E45B3DA}" type="presParOf" srcId="{DCCB71F3-4ACB-4B02-9552-8B410D2B3446}" destId="{EA65D75B-D37B-449C-99BB-B675B3B551F6}" srcOrd="12" destOrd="0" presId="urn:microsoft.com/office/officeart/2005/8/layout/cycle6"/>
    <dgm:cxn modelId="{472DBEA4-63C4-45C5-A4BF-6D4B16058014}" type="presParOf" srcId="{DCCB71F3-4ACB-4B02-9552-8B410D2B3446}" destId="{01B19C57-DEF8-4C63-BFAC-DDBF9B8B3CE1}" srcOrd="13" destOrd="0" presId="urn:microsoft.com/office/officeart/2005/8/layout/cycle6"/>
    <dgm:cxn modelId="{F448E0F9-07E9-4C54-921F-8989A45D5C0D}" type="presParOf" srcId="{DCCB71F3-4ACB-4B02-9552-8B410D2B3446}" destId="{1A5E1D1D-5DEE-4310-9F42-4FEC218C9C2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9D2F-29B8-4D10-BF5C-9B81999A8F63}">
      <dsp:nvSpPr>
        <dsp:cNvPr id="0" name=""/>
        <dsp:cNvSpPr/>
      </dsp:nvSpPr>
      <dsp:spPr>
        <a:xfrm>
          <a:off x="3436035" y="-306372"/>
          <a:ext cx="2113723" cy="159386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tx1"/>
              </a:solidFill>
            </a:rPr>
            <a:t>составляет отдельную дисциплину</a:t>
          </a:r>
        </a:p>
      </dsp:txBody>
      <dsp:txXfrm>
        <a:off x="3513841" y="-228566"/>
        <a:ext cx="1958111" cy="1438255"/>
      </dsp:txXfrm>
    </dsp:sp>
    <dsp:sp modelId="{391C70F8-3635-4153-B22E-18099F832BCB}">
      <dsp:nvSpPr>
        <dsp:cNvPr id="0" name=""/>
        <dsp:cNvSpPr/>
      </dsp:nvSpPr>
      <dsp:spPr>
        <a:xfrm>
          <a:off x="2474566" y="517444"/>
          <a:ext cx="4129633" cy="4129633"/>
        </a:xfrm>
        <a:custGeom>
          <a:avLst/>
          <a:gdLst/>
          <a:ahLst/>
          <a:cxnLst/>
          <a:rect l="0" t="0" r="0" b="0"/>
          <a:pathLst>
            <a:path>
              <a:moveTo>
                <a:pt x="3080778" y="267237"/>
              </a:moveTo>
              <a:arcTo wR="2064816" hR="2064816" stAng="17968465" swAng="10502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B971E-AD8E-4AD1-A00B-C06132180910}">
      <dsp:nvSpPr>
        <dsp:cNvPr id="0" name=""/>
        <dsp:cNvSpPr/>
      </dsp:nvSpPr>
      <dsp:spPr>
        <a:xfrm>
          <a:off x="5411537" y="1178191"/>
          <a:ext cx="2199307" cy="173829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tx1"/>
              </a:solidFill>
            </a:rPr>
            <a:t>включено в раздел практик/НИР</a:t>
          </a:r>
        </a:p>
      </dsp:txBody>
      <dsp:txXfrm>
        <a:off x="5496394" y="1263048"/>
        <a:ext cx="2029593" cy="1568582"/>
      </dsp:txXfrm>
    </dsp:sp>
    <dsp:sp modelId="{50763CBD-C244-4D17-BCCD-DC1A9408F19E}">
      <dsp:nvSpPr>
        <dsp:cNvPr id="0" name=""/>
        <dsp:cNvSpPr/>
      </dsp:nvSpPr>
      <dsp:spPr>
        <a:xfrm>
          <a:off x="2509258" y="228419"/>
          <a:ext cx="4129633" cy="4129633"/>
        </a:xfrm>
        <a:custGeom>
          <a:avLst/>
          <a:gdLst/>
          <a:ahLst/>
          <a:cxnLst/>
          <a:rect l="0" t="0" r="0" b="0"/>
          <a:pathLst>
            <a:path>
              <a:moveTo>
                <a:pt x="4032708" y="2690012"/>
              </a:moveTo>
              <a:arcTo wR="2064816" hR="2064816" stAng="1057497" swAng="3329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7C45E-95C1-4B05-B40D-D4E4DB9D8A0C}">
      <dsp:nvSpPr>
        <dsp:cNvPr id="0" name=""/>
        <dsp:cNvSpPr/>
      </dsp:nvSpPr>
      <dsp:spPr>
        <a:xfrm>
          <a:off x="4803580" y="3107667"/>
          <a:ext cx="2275740" cy="1808517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/>
              </a:solidFill>
            </a:rPr>
            <a:t>составляет модуль из нескольких дисциплин</a:t>
          </a:r>
        </a:p>
      </dsp:txBody>
      <dsp:txXfrm>
        <a:off x="4891865" y="3195952"/>
        <a:ext cx="2099170" cy="1631947"/>
      </dsp:txXfrm>
    </dsp:sp>
    <dsp:sp modelId="{E0ED9FE4-DD23-416D-8BB2-05B82141C7A7}">
      <dsp:nvSpPr>
        <dsp:cNvPr id="0" name=""/>
        <dsp:cNvSpPr/>
      </dsp:nvSpPr>
      <dsp:spPr>
        <a:xfrm>
          <a:off x="2758636" y="456434"/>
          <a:ext cx="4129633" cy="4129633"/>
        </a:xfrm>
        <a:custGeom>
          <a:avLst/>
          <a:gdLst/>
          <a:ahLst/>
          <a:cxnLst/>
          <a:rect l="0" t="0" r="0" b="0"/>
          <a:pathLst>
            <a:path>
              <a:moveTo>
                <a:pt x="2039502" y="4129478"/>
              </a:moveTo>
              <a:arcTo wR="2064816" hR="2064816" stAng="5442147" swAng="8904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63510-63EF-4FDB-ADAE-B4FA39C01321}">
      <dsp:nvSpPr>
        <dsp:cNvPr id="0" name=""/>
        <dsp:cNvSpPr/>
      </dsp:nvSpPr>
      <dsp:spPr>
        <a:xfrm>
          <a:off x="2077101" y="3091328"/>
          <a:ext cx="2187789" cy="1841191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/>
              </a:solidFill>
            </a:rPr>
            <a:t>является факультативом</a:t>
          </a:r>
        </a:p>
      </dsp:txBody>
      <dsp:txXfrm>
        <a:off x="2166981" y="3181208"/>
        <a:ext cx="2008029" cy="1661431"/>
      </dsp:txXfrm>
    </dsp:sp>
    <dsp:sp modelId="{5ECF3465-166A-4707-97FC-D5A27195137D}">
      <dsp:nvSpPr>
        <dsp:cNvPr id="0" name=""/>
        <dsp:cNvSpPr/>
      </dsp:nvSpPr>
      <dsp:spPr>
        <a:xfrm>
          <a:off x="2275960" y="-84526"/>
          <a:ext cx="4129633" cy="4129633"/>
        </a:xfrm>
        <a:custGeom>
          <a:avLst/>
          <a:gdLst/>
          <a:ahLst/>
          <a:cxnLst/>
          <a:rect l="0" t="0" r="0" b="0"/>
          <a:pathLst>
            <a:path>
              <a:moveTo>
                <a:pt x="322567" y="3172985"/>
              </a:moveTo>
              <a:arcTo wR="2064816" hR="2064816" stAng="8852480" swAng="5559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5D75B-D37B-449C-99BB-B675B3B551F6}">
      <dsp:nvSpPr>
        <dsp:cNvPr id="0" name=""/>
        <dsp:cNvSpPr/>
      </dsp:nvSpPr>
      <dsp:spPr>
        <a:xfrm>
          <a:off x="1456685" y="1044283"/>
          <a:ext cx="2144909" cy="174606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1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включено в содержание отдельных дисциплин 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1541921" y="1129519"/>
        <a:ext cx="1974437" cy="1575589"/>
      </dsp:txXfrm>
    </dsp:sp>
    <dsp:sp modelId="{1A5E1D1D-5DEE-4310-9F42-4FEC218C9C21}">
      <dsp:nvSpPr>
        <dsp:cNvPr id="0" name=""/>
        <dsp:cNvSpPr/>
      </dsp:nvSpPr>
      <dsp:spPr>
        <a:xfrm>
          <a:off x="2428080" y="490561"/>
          <a:ext cx="4129633" cy="4129633"/>
        </a:xfrm>
        <a:custGeom>
          <a:avLst/>
          <a:gdLst/>
          <a:ahLst/>
          <a:cxnLst/>
          <a:rect l="0" t="0" r="0" b="0"/>
          <a:pathLst>
            <a:path>
              <a:moveTo>
                <a:pt x="660877" y="550741"/>
              </a:moveTo>
              <a:arcTo wR="2064816" hR="2064816" stAng="13629691" swAng="7158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819F1-B8EB-4E20-8230-FFCDD958209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09EA3-5555-49EF-A4B4-B032C7492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93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Соотнесение выявленных кластеров со стратегическим приоритетами проектного обучения, характеризующими  в вузах  реализуемую в них модель проектного обучения, показал, что по результату проектного обучения в российских вузах  статистических значимых различий между тремя кластерами не выявлено. Однако кластеры имеют различия в стратегических приоритетах проектного обучения по его масштабу и аудитории.   С развитостью инфраструктуры проектного обучения и соответственно  интенсивности структурных преобразований в университетах проектное обучение начинает все больше приобретать массовый характер.  И этот тренд однозначный, так как доказано, что развитость инфраструктуры проектного обучения (</a:t>
            </a:r>
            <a:r>
              <a:rPr lang="ru-RU" sz="1800" kern="100" dirty="0">
                <a:effectLst/>
                <a:highlight>
                  <a:srgbClr val="FF00FF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среднее по 13 показателям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не одинаковый для переменной, характеризующей оценки экспертов в отношении ориентации проектного обучения их вузов на массовость или избирательность (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критерий U Манна-Уитни для независимых выборок  - 0,006).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 вот по аудитории проектного обучения различия показывают несколько другую тенденцию. При минимальном уровне развитости инфраструктуры (начальной фазе структурных изменений) проектное обучение в вузах, по мнению экспертов, чаще ориентировано на студенчество. В фазе интенсивного роста аудитория расширяется, а на пике развития чаще возвращается только к студенческой аудитории. 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 кластере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кластере «</a:t>
            </a:r>
            <a:r>
              <a:rPr lang="ru-RU" sz="1800" b="1" i="1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Вузы с максимальными характеристиками структурных изменений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 и в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III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кластере «</a:t>
            </a:r>
            <a:r>
              <a:rPr lang="ru-RU" sz="1800" b="1" i="1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Вузы с наибольшим потенциалом реализации структурных изменений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 проектное обучение чаще ориентировано только на студентов, тогда как во 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кластере «</a:t>
            </a:r>
            <a:r>
              <a:rPr lang="ru-RU" sz="1800" b="1" i="1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Вузы в интенсивной стадии структурных изменений</a:t>
            </a:r>
            <a:r>
              <a:rPr lang="ru-RU" sz="1800" kern="1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- чаще на широкий круг аудитории. При общей ориентации только на студенческую аудиторию у 1 и 3 кластера, отмечается разная интеграция в учебные планы. У 1 кластера в сравнении с 3 меньше включенность в содержание отдельных дисциплин, но чаще реализуется как отдельный курс/ дисциплина.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09EA3-5555-49EF-A4B4-B032C749290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5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400" spc="-5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реального результата проектного обучения экспертами напрямую не связана с развитостью инфраструктуры. Но в исследовании выявлена зависимость декларируемых в российских университетах стратегических приоритетов проектного обучения и оценки их реальной реализации как результата проектного обучения. Реальной продуктовый (реализацию прикладных проектов по заказу) оказывается связан с оценкой экспертов относительно стратегических приоритетов, определяющих модель проектного обучения в их вузе по его результату и масштабу. </a:t>
            </a:r>
            <a:r>
              <a:rPr lang="ru-RU" sz="1800" b="1" kern="1400" spc="-5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с формированием и развитием компетенций студентов в соответствии с образовательными стандартами СВЯЗИ НЕТ.</a:t>
            </a:r>
            <a:r>
              <a:rPr lang="ru-RU" sz="1800" kern="1400" spc="-5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стратегической направленности на продуктовый результат оценка результативности реализации прикладных проектов статистически значимо выше, чем при ориентации на образовательный результат (по Критерию U Манна-Уитни для независимых выборок значимость 0,035). А вот оценка формирования и развития компетенций студентов в соответствии с образовательными стандартами связана с масштабом проектного обучения в вузе. Она статистически значимо выше при ориентированности на массовость проектного обучения (по Критерию U Манна-Уитни для независимых выборок значимость 0,046).</a:t>
            </a:r>
            <a:endParaRPr lang="ru-RU" sz="1800" kern="1400" spc="-50" dirty="0"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09EA3-5555-49EF-A4B4-B032C749290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195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ru-RU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09EA3-5555-49EF-A4B4-B032C749290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1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hyperlink" Target="https://gsem.urfu.ru/spae/kafedra-sociologii-i-tekhnologii-gosudarstvennogo-i-municipalnogo-upravlenija/" TargetMode="External"/><Relationship Id="rId7" Type="http://schemas.openxmlformats.org/officeDocument/2006/relationships/hyperlink" Target="https://gsem.urfu.ru/centr-nko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k.com/urfu_nko" TargetMode="External"/><Relationship Id="rId5" Type="http://schemas.openxmlformats.org/officeDocument/2006/relationships/hyperlink" Target="https://vk.com/uraldobro" TargetMode="External"/><Relationship Id="rId4" Type="http://schemas.openxmlformats.org/officeDocument/2006/relationships/hyperlink" Target="https://uraldobro.ru/" TargetMode="External"/><Relationship Id="rId9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hyperlink" Target="https://gsem.urfu.ru/spae/kafedra-sociologii-i-tekhnologii-gosudarstvennogo-i-municipalnogo-upravlenija/issledovatelskie-proek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sem.urfu.ru/spae/kafedra-sociologii-i-tekhnologii-gosudarstvennogo-i-municipalnogo-upravlenija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emf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9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6" y="122157"/>
            <a:ext cx="12187994" cy="687751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60898" y="1827551"/>
            <a:ext cx="10766826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ЭКСПЕРТНАЯ ОЦЕНКА ПРОЕКТНОГО ОБУЧЕНИЯ В РОССИЙСКИХ УНИВЕРСИТЕТАХ: ОРГАНИЗАЦИОННЫЕ МОДЕЛИ И ЭФФЕКТИВНОСТЬ В РАЗВИТИИ ПОФЕССИОНАЛИЗМА СТУДЕНЧЕСТВА</a:t>
            </a:r>
            <a:endParaRPr lang="ru-RU" sz="2800" b="1" kern="1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8974" y="5024972"/>
            <a:ext cx="809067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Певная Мария Владимировна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д-р социол. наук, зав. кафедрой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СиТГМУ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УрФУ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42C0575C-3060-4F3F-8A7A-836E0BEE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72749" y="6437711"/>
            <a:ext cx="7400566" cy="39254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0A3470A-A07A-936E-73C7-8D4CC2515D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068384"/>
              </p:ext>
            </p:extLst>
          </p:nvPr>
        </p:nvGraphicFramePr>
        <p:xfrm>
          <a:off x="169996" y="265664"/>
          <a:ext cx="2221151" cy="100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93125" imgH="404520" progId="CorelDraw.Graphic.22">
                  <p:embed/>
                </p:oleObj>
              </mc:Choice>
              <mc:Fallback>
                <p:oleObj name="CorelDRAW" r:id="rId3" imgW="893125" imgH="404520" progId="CorelDraw.Graphic.22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E954A69F-D7A8-05D7-7F05-8F564FF19D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996" y="265664"/>
                        <a:ext cx="2221151" cy="1006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DFDE61F-897D-8570-FECE-103FF6405BDC}"/>
              </a:ext>
            </a:extLst>
          </p:cNvPr>
          <p:cNvSpPr txBox="1"/>
          <p:nvPr/>
        </p:nvSpPr>
        <p:spPr>
          <a:xfrm>
            <a:off x="42729" y="4116896"/>
            <a:ext cx="63003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Исследование выполнено при поддержке РНФ в рамках Проекта № 24-28-01482 «Проектное обучение в развитии профессионализма и гражданственности российского студенчества: управленческий контекст и формирование трансформирующей </a:t>
            </a:r>
            <a:r>
              <a:rPr lang="ru-RU" sz="1600" i="1" dirty="0" err="1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агентности</a:t>
            </a:r>
            <a:r>
              <a:rPr lang="ru-RU" sz="1600" i="1" dirty="0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65CC94-32AE-1097-6420-4CCC917FB3E8}"/>
              </a:ext>
            </a:extLst>
          </p:cNvPr>
          <p:cNvSpPr txBox="1"/>
          <p:nvPr/>
        </p:nvSpPr>
        <p:spPr>
          <a:xfrm>
            <a:off x="735921" y="72093"/>
            <a:ext cx="10720158" cy="1242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Типология вузов по интенсивности в них структурных изменений, связанных с особенностями инфраструктуры  и организации проектного обучения студентов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6010F-A199-696D-57A0-2CA8FA3CCC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2B0397-26E5-64AA-294C-FC81EFE97C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5739269" y="61645"/>
            <a:ext cx="5855368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AF782A-A28A-BA91-48B2-1D79E61F85C4}"/>
              </a:ext>
            </a:extLst>
          </p:cNvPr>
          <p:cNvSpPr txBox="1"/>
          <p:nvPr/>
        </p:nvSpPr>
        <p:spPr>
          <a:xfrm>
            <a:off x="149194" y="1791271"/>
            <a:ext cx="5946806" cy="4842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Развитость инфраструктуры проектного обучения в российских вузах на основе оценок экспертов измерялась по 13 показателям. На основе результатов кластерного анализа были выделены три кластера вузов.</a:t>
            </a:r>
            <a:r>
              <a:rPr lang="ru-RU" sz="10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кластер «</a:t>
            </a:r>
            <a:r>
              <a:rPr lang="ru-RU" sz="1800" b="1" i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Вузы с максимальными характеристиками структурных изменений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(7 вузов)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кластер «</a:t>
            </a:r>
            <a:r>
              <a:rPr lang="ru-RU" sz="1800" b="1" i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Вузы в интенсивной стадии структурных изменений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(15 вузов)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III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кластер «</a:t>
            </a:r>
            <a:r>
              <a:rPr lang="ru-RU" sz="1800" b="1" i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Вузы с наибольшим потенциалом реализации структурных изменений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</a:t>
            </a:r>
            <a:r>
              <a:rPr lang="ru-RU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(27 вузов)</a:t>
            </a:r>
            <a:endParaRPr lang="ru-RU" sz="1800" kern="100" dirty="0">
              <a:effectLst/>
              <a:latin typeface="Verdana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ru-RU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A2F838-5A9F-7B91-A5B2-7221CDCE69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571" y="1272209"/>
            <a:ext cx="5894037" cy="55857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адпись 10">
            <a:extLst>
              <a:ext uri="{FF2B5EF4-FFF2-40B4-BE49-F238E27FC236}">
                <a16:creationId xmlns:a16="http://schemas.microsoft.com/office/drawing/2014/main" id="{F0E3B633-7B59-B0D6-6C4B-412DE249CD83}"/>
              </a:ext>
            </a:extLst>
          </p:cNvPr>
          <p:cNvSpPr txBox="1"/>
          <p:nvPr/>
        </p:nvSpPr>
        <p:spPr>
          <a:xfrm>
            <a:off x="11315189" y="2967990"/>
            <a:ext cx="799465" cy="3124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кластер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Надпись 8">
            <a:extLst>
              <a:ext uri="{FF2B5EF4-FFF2-40B4-BE49-F238E27FC236}">
                <a16:creationId xmlns:a16="http://schemas.microsoft.com/office/drawing/2014/main" id="{41D2B6BC-458B-9F45-ED33-773540B6548D}"/>
              </a:ext>
            </a:extLst>
          </p:cNvPr>
          <p:cNvSpPr txBox="1"/>
          <p:nvPr/>
        </p:nvSpPr>
        <p:spPr>
          <a:xfrm>
            <a:off x="11315189" y="5382646"/>
            <a:ext cx="799465" cy="236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кластер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Надпись 6">
            <a:extLst>
              <a:ext uri="{FF2B5EF4-FFF2-40B4-BE49-F238E27FC236}">
                <a16:creationId xmlns:a16="http://schemas.microsoft.com/office/drawing/2014/main" id="{1E974B8B-549A-7F5D-7E86-D7594DC7ABE2}"/>
              </a:ext>
            </a:extLst>
          </p:cNvPr>
          <p:cNvSpPr txBox="1"/>
          <p:nvPr/>
        </p:nvSpPr>
        <p:spPr>
          <a:xfrm>
            <a:off x="11194904" y="6444035"/>
            <a:ext cx="799465" cy="2514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кластер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0DE5449-A2CB-93BD-B701-9CE04798F269}"/>
              </a:ext>
            </a:extLst>
          </p:cNvPr>
          <p:cNvSpPr/>
          <p:nvPr/>
        </p:nvSpPr>
        <p:spPr>
          <a:xfrm>
            <a:off x="5976289" y="1485801"/>
            <a:ext cx="2275398" cy="313920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EDA9AB5-C599-4FAC-BF42-9A52667CD380}"/>
              </a:ext>
            </a:extLst>
          </p:cNvPr>
          <p:cNvSpPr/>
          <p:nvPr/>
        </p:nvSpPr>
        <p:spPr>
          <a:xfrm>
            <a:off x="5828267" y="4625009"/>
            <a:ext cx="2193715" cy="144006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F8EC323-A516-00D7-E7C9-DA834825260A}"/>
              </a:ext>
            </a:extLst>
          </p:cNvPr>
          <p:cNvSpPr/>
          <p:nvPr/>
        </p:nvSpPr>
        <p:spPr>
          <a:xfrm>
            <a:off x="6141903" y="6029739"/>
            <a:ext cx="1566445" cy="828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21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65CC94-32AE-1097-6420-4CCC917FB3E8}"/>
              </a:ext>
            </a:extLst>
          </p:cNvPr>
          <p:cNvSpPr txBox="1"/>
          <p:nvPr/>
        </p:nvSpPr>
        <p:spPr>
          <a:xfrm>
            <a:off x="104616" y="936136"/>
            <a:ext cx="1198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Типология вузов по интенсивности в них структурных изменений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6010F-A199-696D-57A0-2CA8FA3CCC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2B0397-26E5-64AA-294C-FC81EFE97C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452074" y="0"/>
            <a:ext cx="5855368" cy="914400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F5E67ED-DC3B-9D1E-7675-E8F77DD9C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935"/>
              </p:ext>
            </p:extLst>
          </p:nvPr>
        </p:nvGraphicFramePr>
        <p:xfrm>
          <a:off x="957127" y="1775936"/>
          <a:ext cx="10989894" cy="4782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3333">
                  <a:extLst>
                    <a:ext uri="{9D8B030D-6E8A-4147-A177-3AD203B41FA5}">
                      <a16:colId xmlns:a16="http://schemas.microsoft.com/office/drawing/2014/main" val="61733598"/>
                    </a:ext>
                  </a:extLst>
                </a:gridCol>
                <a:gridCol w="2137188">
                  <a:extLst>
                    <a:ext uri="{9D8B030D-6E8A-4147-A177-3AD203B41FA5}">
                      <a16:colId xmlns:a16="http://schemas.microsoft.com/office/drawing/2014/main" val="1953078194"/>
                    </a:ext>
                  </a:extLst>
                </a:gridCol>
                <a:gridCol w="1550269">
                  <a:extLst>
                    <a:ext uri="{9D8B030D-6E8A-4147-A177-3AD203B41FA5}">
                      <a16:colId xmlns:a16="http://schemas.microsoft.com/office/drawing/2014/main" val="595608769"/>
                    </a:ext>
                  </a:extLst>
                </a:gridCol>
                <a:gridCol w="1269104">
                  <a:extLst>
                    <a:ext uri="{9D8B030D-6E8A-4147-A177-3AD203B41FA5}">
                      <a16:colId xmlns:a16="http://schemas.microsoft.com/office/drawing/2014/main" val="3923502112"/>
                    </a:ext>
                  </a:extLst>
                </a:gridCol>
              </a:tblGrid>
              <a:tr h="52319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r>
                        <a:rPr lang="ru-RU" sz="16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Инфраструктура проектного обучения</a:t>
                      </a:r>
                      <a:endParaRPr lang="ru-RU" sz="16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Кластеризация по всем элементам инфраструктуры</a:t>
                      </a:r>
                      <a:endParaRPr lang="ru-RU" sz="16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1357"/>
                  </a:ext>
                </a:extLst>
              </a:tr>
              <a:tr h="168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82941"/>
                  </a:ext>
                </a:extLst>
              </a:tr>
              <a:tr h="346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Среднее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Среднее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Среднее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1459"/>
                  </a:ext>
                </a:extLst>
              </a:tr>
              <a:tr h="602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Нормативно-правовая база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(от 0 до 5)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3,29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3,93</a:t>
                      </a:r>
                      <a:endParaRPr lang="ru-RU" sz="16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1,30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88515"/>
                  </a:ext>
                </a:extLst>
              </a:tr>
              <a:tr h="700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Организационная инфраструктура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(от 0 до 3)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1,86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1,27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1,15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29735"/>
                  </a:ext>
                </a:extLst>
              </a:tr>
              <a:tr h="602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Информационная среда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(от 0 до 5)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4,14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,80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1,00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82095"/>
                  </a:ext>
                </a:extLst>
              </a:tr>
              <a:tr h="1408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Среднее число инфраструктурных объектов проектного обучения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(сумма по всем элементам инфраструктуры)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9,29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6,00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3,44 </a:t>
                      </a:r>
                      <a:endParaRPr lang="ru-RU" sz="16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6" marR="5320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07338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067BF9BD-45F4-42A9-5F35-D6B83D39D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1776413"/>
            <a:ext cx="4022725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1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65CC94-32AE-1097-6420-4CCC917FB3E8}"/>
              </a:ext>
            </a:extLst>
          </p:cNvPr>
          <p:cNvSpPr txBox="1"/>
          <p:nvPr/>
        </p:nvSpPr>
        <p:spPr>
          <a:xfrm>
            <a:off x="104616" y="936136"/>
            <a:ext cx="1198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Типология вузов по интенсивности в них структурных изменений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6010F-A199-696D-57A0-2CA8FA3CCC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2B0397-26E5-64AA-294C-FC81EFE97C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452074" y="0"/>
            <a:ext cx="5855368" cy="914400"/>
          </a:xfrm>
          <a:prstGeom prst="rect">
            <a:avLst/>
          </a:prstGeom>
        </p:spPr>
      </p:pic>
      <p:pic>
        <p:nvPicPr>
          <p:cNvPr id="3" name="Рисунок 2" descr="Изображение выглядит как текст, снимок экрана, Параллельный,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5086A615-0EF0-AAF2-0EDF-750505C3C2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16" y="1582903"/>
            <a:ext cx="5940425" cy="4451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2786-7FA6-A4C8-AD7A-CFADD0BC3D4E}"/>
              </a:ext>
            </a:extLst>
          </p:cNvPr>
          <p:cNvSpPr txBox="1"/>
          <p:nvPr/>
        </p:nvSpPr>
        <p:spPr>
          <a:xfrm>
            <a:off x="6211055" y="2023361"/>
            <a:ext cx="5842789" cy="3898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Структурные изменения, обусловленные внедрением проектного обучения и обеспечивающие нахождение вуза в том или ином кластере, связаны с уровнем цифровизации этого процесса, а также с проработкой нормативно-правовой базы, регламентирующей проектное обучение. </a:t>
            </a:r>
          </a:p>
          <a:p>
            <a:pPr algn="just">
              <a:spcAft>
                <a:spcPts val="800"/>
              </a:spcAft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Однако</a:t>
            </a:r>
            <a:r>
              <a:rPr lang="ru-RU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самым значимым элементом для этого является специальный  ИТ сервис для взаимодействия с заказчиками и партнерами, который делает систему проектного обучения открытой, а не замкнутой</a:t>
            </a:r>
            <a:r>
              <a:rPr lang="ru-RU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ru-RU" sz="11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2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65CC94-32AE-1097-6420-4CCC917FB3E8}"/>
              </a:ext>
            </a:extLst>
          </p:cNvPr>
          <p:cNvSpPr txBox="1"/>
          <p:nvPr/>
        </p:nvSpPr>
        <p:spPr>
          <a:xfrm>
            <a:off x="330433" y="696853"/>
            <a:ext cx="99116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Стратегические приоритеты проектного обучения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и его реальные результаты в оценках экспертов</a:t>
            </a: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6010F-A199-696D-57A0-2CA8FA3CCC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2B0397-26E5-64AA-294C-FC81EFE97C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452074" y="0"/>
            <a:ext cx="5855368" cy="91440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A761378-2AEC-B827-C0C3-8498D00A35C2}"/>
              </a:ext>
            </a:extLst>
          </p:cNvPr>
          <p:cNvGraphicFramePr>
            <a:graphicFrameLocks noGrp="1"/>
          </p:cNvGraphicFramePr>
          <p:nvPr/>
        </p:nvGraphicFramePr>
        <p:xfrm>
          <a:off x="76912" y="2231358"/>
          <a:ext cx="5826052" cy="8296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1941">
                  <a:extLst>
                    <a:ext uri="{9D8B030D-6E8A-4147-A177-3AD203B41FA5}">
                      <a16:colId xmlns:a16="http://schemas.microsoft.com/office/drawing/2014/main" val="3533760397"/>
                    </a:ext>
                  </a:extLst>
                </a:gridCol>
                <a:gridCol w="4140507">
                  <a:extLst>
                    <a:ext uri="{9D8B030D-6E8A-4147-A177-3AD203B41FA5}">
                      <a16:colId xmlns:a16="http://schemas.microsoft.com/office/drawing/2014/main" val="3826023877"/>
                    </a:ext>
                  </a:extLst>
                </a:gridCol>
                <a:gridCol w="512464">
                  <a:extLst>
                    <a:ext uri="{9D8B030D-6E8A-4147-A177-3AD203B41FA5}">
                      <a16:colId xmlns:a16="http://schemas.microsoft.com/office/drawing/2014/main" val="59792334"/>
                    </a:ext>
                  </a:extLst>
                </a:gridCol>
                <a:gridCol w="891140">
                  <a:extLst>
                    <a:ext uri="{9D8B030D-6E8A-4147-A177-3AD203B41FA5}">
                      <a16:colId xmlns:a16="http://schemas.microsoft.com/office/drawing/2014/main" val="273567997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       Альтернативы ответов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%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6033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 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На образовательный результат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36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55,4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9544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На продуктовый результат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29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44,6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0618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Всего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65</a:t>
                      </a:r>
                      <a:endParaRPr lang="ru-RU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100</a:t>
                      </a:r>
                      <a:endParaRPr lang="ru-RU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1983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637E8F9-EAE6-5B3A-BA72-184E8B1CC440}"/>
              </a:ext>
            </a:extLst>
          </p:cNvPr>
          <p:cNvSpPr txBox="1"/>
          <p:nvPr/>
        </p:nvSpPr>
        <p:spPr>
          <a:xfrm>
            <a:off x="0" y="1468278"/>
            <a:ext cx="615297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1400" b="1" kern="1400" spc="-5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Распределение ответов экспертов на вопрос: «Проектное обучение в Вашем вузе в большей степени направлено на образовательный или продуктовый результат?»</a:t>
            </a:r>
            <a:endParaRPr lang="ru-RU" sz="1400" kern="1400" spc="-50" dirty="0"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5486A4-A989-C900-8F7E-AEEF0E2A0E85}"/>
              </a:ext>
            </a:extLst>
          </p:cNvPr>
          <p:cNvSpPr txBox="1"/>
          <p:nvPr/>
        </p:nvSpPr>
        <p:spPr>
          <a:xfrm>
            <a:off x="6233397" y="1682730"/>
            <a:ext cx="60076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Распределение ответов экспертов на вопрос: «Проектное обучение в Вашем вузе в большей степени направлено на массовость или избирательность?»</a:t>
            </a:r>
            <a:endParaRPr lang="ru-RU" sz="1400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7C8A9757-0AC0-0E55-C4B8-194DAA358D12}"/>
              </a:ext>
            </a:extLst>
          </p:cNvPr>
          <p:cNvGraphicFramePr>
            <a:graphicFrameLocks noGrp="1"/>
          </p:cNvGraphicFramePr>
          <p:nvPr/>
        </p:nvGraphicFramePr>
        <p:xfrm>
          <a:off x="6289036" y="2448237"/>
          <a:ext cx="5826052" cy="132651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1780">
                  <a:extLst>
                    <a:ext uri="{9D8B030D-6E8A-4147-A177-3AD203B41FA5}">
                      <a16:colId xmlns:a16="http://schemas.microsoft.com/office/drawing/2014/main" val="885610321"/>
                    </a:ext>
                  </a:extLst>
                </a:gridCol>
                <a:gridCol w="2432964">
                  <a:extLst>
                    <a:ext uri="{9D8B030D-6E8A-4147-A177-3AD203B41FA5}">
                      <a16:colId xmlns:a16="http://schemas.microsoft.com/office/drawing/2014/main" val="1379628486"/>
                    </a:ext>
                  </a:extLst>
                </a:gridCol>
                <a:gridCol w="781941">
                  <a:extLst>
                    <a:ext uri="{9D8B030D-6E8A-4147-A177-3AD203B41FA5}">
                      <a16:colId xmlns:a16="http://schemas.microsoft.com/office/drawing/2014/main" val="3872466628"/>
                    </a:ext>
                  </a:extLst>
                </a:gridCol>
                <a:gridCol w="786213">
                  <a:extLst>
                    <a:ext uri="{9D8B030D-6E8A-4147-A177-3AD203B41FA5}">
                      <a16:colId xmlns:a16="http://schemas.microsoft.com/office/drawing/2014/main" val="3924625092"/>
                    </a:ext>
                  </a:extLst>
                </a:gridCol>
                <a:gridCol w="764848">
                  <a:extLst>
                    <a:ext uri="{9D8B030D-6E8A-4147-A177-3AD203B41FA5}">
                      <a16:colId xmlns:a16="http://schemas.microsoft.com/office/drawing/2014/main" val="1433115153"/>
                    </a:ext>
                  </a:extLst>
                </a:gridCol>
                <a:gridCol w="788306">
                  <a:extLst>
                    <a:ext uri="{9D8B030D-6E8A-4147-A177-3AD203B41FA5}">
                      <a16:colId xmlns:a16="http://schemas.microsoft.com/office/drawing/2014/main" val="2506547075"/>
                    </a:ext>
                  </a:extLst>
                </a:gridCol>
              </a:tblGrid>
              <a:tr h="1760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Альтернативы ответов 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Кластеризация по всем элементам инфраструктуры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48176"/>
                  </a:ext>
                </a:extLst>
              </a:tr>
              <a:tr h="17600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8403"/>
                  </a:ext>
                </a:extLst>
              </a:tr>
              <a:tr h="176008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Массовость проектного обучения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93,3%</a:t>
                      </a:r>
                      <a:endParaRPr lang="ru-RU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66,7%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62,5%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70,8%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5395240"/>
                  </a:ext>
                </a:extLst>
              </a:tr>
              <a:tr h="176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Избирательность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6,7%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33,3%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37,5%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29,2%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8844094"/>
                  </a:ext>
                </a:extLst>
              </a:tr>
              <a:tr h="176008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0230448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01E99CC-4C45-8AA5-5319-A64EA669A4CF}"/>
              </a:ext>
            </a:extLst>
          </p:cNvPr>
          <p:cNvSpPr txBox="1"/>
          <p:nvPr/>
        </p:nvSpPr>
        <p:spPr>
          <a:xfrm>
            <a:off x="1475631" y="3794420"/>
            <a:ext cx="73436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Распределение ответов экспертов на вопрос: «Проектное обучение в Вашем вузе в большей степени направлено на исключительно студентов или широкий круг аудитории?»</a:t>
            </a:r>
            <a:endParaRPr lang="ru-RU" sz="1400" dirty="0"/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540E4D49-A33C-E289-40AF-F63268ED6803}"/>
              </a:ext>
            </a:extLst>
          </p:cNvPr>
          <p:cNvGraphicFramePr>
            <a:graphicFrameLocks noGrp="1"/>
          </p:cNvGraphicFramePr>
          <p:nvPr/>
        </p:nvGraphicFramePr>
        <p:xfrm>
          <a:off x="680103" y="4506209"/>
          <a:ext cx="10515598" cy="1219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1048">
                  <a:extLst>
                    <a:ext uri="{9D8B030D-6E8A-4147-A177-3AD203B41FA5}">
                      <a16:colId xmlns:a16="http://schemas.microsoft.com/office/drawing/2014/main" val="1333430736"/>
                    </a:ext>
                  </a:extLst>
                </a:gridCol>
                <a:gridCol w="4147552">
                  <a:extLst>
                    <a:ext uri="{9D8B030D-6E8A-4147-A177-3AD203B41FA5}">
                      <a16:colId xmlns:a16="http://schemas.microsoft.com/office/drawing/2014/main" val="1134511885"/>
                    </a:ext>
                  </a:extLst>
                </a:gridCol>
                <a:gridCol w="1495318">
                  <a:extLst>
                    <a:ext uri="{9D8B030D-6E8A-4147-A177-3AD203B41FA5}">
                      <a16:colId xmlns:a16="http://schemas.microsoft.com/office/drawing/2014/main" val="1011962189"/>
                    </a:ext>
                  </a:extLst>
                </a:gridCol>
                <a:gridCol w="1495318">
                  <a:extLst>
                    <a:ext uri="{9D8B030D-6E8A-4147-A177-3AD203B41FA5}">
                      <a16:colId xmlns:a16="http://schemas.microsoft.com/office/drawing/2014/main" val="1008964537"/>
                    </a:ext>
                  </a:extLst>
                </a:gridCol>
                <a:gridCol w="1495318">
                  <a:extLst>
                    <a:ext uri="{9D8B030D-6E8A-4147-A177-3AD203B41FA5}">
                      <a16:colId xmlns:a16="http://schemas.microsoft.com/office/drawing/2014/main" val="1426976065"/>
                    </a:ext>
                  </a:extLst>
                </a:gridCol>
                <a:gridCol w="1041044">
                  <a:extLst>
                    <a:ext uri="{9D8B030D-6E8A-4147-A177-3AD203B41FA5}">
                      <a16:colId xmlns:a16="http://schemas.microsoft.com/office/drawing/2014/main" val="400418972"/>
                    </a:ext>
                  </a:extLst>
                </a:gridCol>
              </a:tblGrid>
              <a:tr h="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Альтернативы ответов 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Кластеризация по всем элементам инфраструктуры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801332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96513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ru-RU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Исключительно на студентов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66,7%</a:t>
                      </a:r>
                      <a:endParaRPr lang="ru-RU" sz="14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44,4%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62,5%</a:t>
                      </a:r>
                      <a:endParaRPr lang="ru-RU" sz="14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58,5%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06424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широкий круг аудитории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33,3%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55,6%</a:t>
                      </a:r>
                      <a:endParaRPr lang="ru-RU" sz="14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37,5%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41,5%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645687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100,0%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7415617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15ACEA45-A8B7-4E4E-5662-DFCCA6ED2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103" y="47616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5602F8C4-5C80-18CA-4C24-2F5D0B937221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5950341"/>
          <a:ext cx="10515601" cy="845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2242">
                  <a:extLst>
                    <a:ext uri="{9D8B030D-6E8A-4147-A177-3AD203B41FA5}">
                      <a16:colId xmlns:a16="http://schemas.microsoft.com/office/drawing/2014/main" val="166369772"/>
                    </a:ext>
                  </a:extLst>
                </a:gridCol>
                <a:gridCol w="2183451">
                  <a:extLst>
                    <a:ext uri="{9D8B030D-6E8A-4147-A177-3AD203B41FA5}">
                      <a16:colId xmlns:a16="http://schemas.microsoft.com/office/drawing/2014/main" val="1071268171"/>
                    </a:ext>
                  </a:extLst>
                </a:gridCol>
                <a:gridCol w="837487">
                  <a:extLst>
                    <a:ext uri="{9D8B030D-6E8A-4147-A177-3AD203B41FA5}">
                      <a16:colId xmlns:a16="http://schemas.microsoft.com/office/drawing/2014/main" val="3487253837"/>
                    </a:ext>
                  </a:extLst>
                </a:gridCol>
                <a:gridCol w="1812421">
                  <a:extLst>
                    <a:ext uri="{9D8B030D-6E8A-4147-A177-3AD203B41FA5}">
                      <a16:colId xmlns:a16="http://schemas.microsoft.com/office/drawing/2014/main" val="1474859191"/>
                    </a:ext>
                  </a:extLst>
                </a:gridCol>
              </a:tblGrid>
              <a:tr h="84508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Распределение Индекс развития информационной среды является одинаковым для переменной «Проектное обучение в Вашем вузе в большей степени направлено на массовость или избирательность»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Критерий U Манна-Уитни для независимых выборок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0,056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Нулевая гипотеза принимается.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746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85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65CC94-32AE-1097-6420-4CCC917FB3E8}"/>
              </a:ext>
            </a:extLst>
          </p:cNvPr>
          <p:cNvSpPr txBox="1"/>
          <p:nvPr/>
        </p:nvSpPr>
        <p:spPr>
          <a:xfrm>
            <a:off x="330433" y="696853"/>
            <a:ext cx="99116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Стратегические приоритеты проектного обучения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и его реальные результаты в оценках экспертов</a:t>
            </a: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6010F-A199-696D-57A0-2CA8FA3CCC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2B0397-26E5-64AA-294C-FC81EFE97C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452074" y="0"/>
            <a:ext cx="5855368" cy="91440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id="{15ACEA45-A8B7-4E4E-5662-DFCCA6ED2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103" y="47616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00288D2F-4B78-A620-C375-DF6AD5729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83268"/>
              </p:ext>
            </p:extLst>
          </p:nvPr>
        </p:nvGraphicFramePr>
        <p:xfrm>
          <a:off x="630848" y="2218230"/>
          <a:ext cx="11115345" cy="41668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87729">
                  <a:extLst>
                    <a:ext uri="{9D8B030D-6E8A-4147-A177-3AD203B41FA5}">
                      <a16:colId xmlns:a16="http://schemas.microsoft.com/office/drawing/2014/main" val="3732413546"/>
                    </a:ext>
                  </a:extLst>
                </a:gridCol>
                <a:gridCol w="3962701">
                  <a:extLst>
                    <a:ext uri="{9D8B030D-6E8A-4147-A177-3AD203B41FA5}">
                      <a16:colId xmlns:a16="http://schemas.microsoft.com/office/drawing/2014/main" val="326171545"/>
                    </a:ext>
                  </a:extLst>
                </a:gridCol>
                <a:gridCol w="2339892">
                  <a:extLst>
                    <a:ext uri="{9D8B030D-6E8A-4147-A177-3AD203B41FA5}">
                      <a16:colId xmlns:a16="http://schemas.microsoft.com/office/drawing/2014/main" val="4132926940"/>
                    </a:ext>
                  </a:extLst>
                </a:gridCol>
                <a:gridCol w="2025023">
                  <a:extLst>
                    <a:ext uri="{9D8B030D-6E8A-4147-A177-3AD203B41FA5}">
                      <a16:colId xmlns:a16="http://schemas.microsoft.com/office/drawing/2014/main" val="1058463475"/>
                    </a:ext>
                  </a:extLst>
                </a:gridCol>
              </a:tblGrid>
              <a:tr h="13049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Направленность проектного обучения</a:t>
                      </a:r>
                      <a:endParaRPr lang="ru-RU" sz="14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Формирование и развитие компетенций студентов в соответствии с образовательными стандартами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(от 0 до 10)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65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Реализация прикладных проектов по заказу работодателей 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-965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(от 0 до 10)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532144"/>
                  </a:ext>
                </a:extLst>
              </a:tr>
              <a:tr h="23558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Результат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образовательный результат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6,86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4,89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различия по Критерию U Манна-Уитни для независимых выборок, значимость 0,035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9048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продуктовый результат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7,07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6,14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6988435"/>
                  </a:ext>
                </a:extLst>
              </a:tr>
              <a:tr h="4171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Масштаб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массовость проектного обучения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7,30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различия по Критерию U Манна-Уитни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независимых выборок, значимость 0,046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5,43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35771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избирательность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6,11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5,50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1613926"/>
                  </a:ext>
                </a:extLst>
              </a:tr>
              <a:tr h="31051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Аудиторию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исключительно на студентов</a:t>
                      </a:r>
                      <a:endParaRPr lang="ru-RU" sz="14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6,82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5,27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446341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широкий круг аудитории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7,15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7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5,70</a:t>
                      </a:r>
                      <a:endParaRPr lang="ru-RU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640728"/>
                  </a:ext>
                </a:extLst>
              </a:tr>
            </a:tbl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id="{63FE4B6B-9A6A-5BE2-CB26-6804B421A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62" y="21671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7979DDA-59E0-33CF-8830-2C1588EF4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62" y="2167116"/>
            <a:ext cx="4022725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F371843-3E1C-AB3D-CF01-6230291CF2D0}"/>
              </a:ext>
            </a:extLst>
          </p:cNvPr>
          <p:cNvSpPr txBox="1"/>
          <p:nvPr/>
        </p:nvSpPr>
        <p:spPr>
          <a:xfrm>
            <a:off x="3901924" y="320840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Некоторые выводы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C650856-1180-3C52-CDC8-44AE836A4C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864C59F-5FF1-ACF7-AA85-D3AAF32521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452074" y="0"/>
            <a:ext cx="5855368" cy="914400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590A2F6B-6B1A-2A92-1851-9ABF642B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41688"/>
            <a:ext cx="110831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741DA-4B8B-04B0-5DF6-F7E6F792322F}"/>
              </a:ext>
            </a:extLst>
          </p:cNvPr>
          <p:cNvSpPr txBox="1"/>
          <p:nvPr/>
        </p:nvSpPr>
        <p:spPr>
          <a:xfrm>
            <a:off x="111808" y="910500"/>
            <a:ext cx="1196838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 обязательности внедрения проектного обучения во всех вузах страны, нормативно коридор этого внедрения определен очень широко, что оставляет университетам  возможности реализовывать свою собственную траекторию развития проектного обучения. </a:t>
            </a:r>
            <a:r>
              <a:rPr lang="ru-RU" sz="140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Анализ университетских моделей </a:t>
            </a:r>
            <a:r>
              <a:rPr lang="ru-RU" sz="14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проектного обучения зафиксировал неравные стартовые условия их внедрения. Наше исследование позволило выявить три кластера вузов, в которых реализуются разные организационные модели проектного обучения</a:t>
            </a:r>
            <a:r>
              <a:rPr lang="ru-RU" sz="14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ru-RU" sz="14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кластер «Вузы с максимальными характеристиками структурных изменений», </a:t>
            </a:r>
            <a:r>
              <a:rPr lang="en-US" sz="14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</a:t>
            </a:r>
            <a:r>
              <a:rPr lang="ru-RU" sz="14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кластер «Вузы в интенсивной стадии структурных изменений», </a:t>
            </a:r>
            <a:r>
              <a:rPr lang="en-US" sz="14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III</a:t>
            </a:r>
            <a:r>
              <a:rPr lang="ru-RU" sz="14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кластер «Вузы с наибольшим потенциалом реализации структурных изменений»</a:t>
            </a:r>
          </a:p>
          <a:p>
            <a:pPr indent="450215" algn="just"/>
            <a:endParaRPr lang="ru-RU" sz="14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Структурные изменения, обеспечивающие нахождение вуза в том или ином кластере, связаны с уровнем цифровизации этого процесса, а также с проработкой нормативно-правовой базы проектного обучение. Самым значимым элементом для этого является специальный  ИТ-сервис для взаимодействия с заказчиками и партнерами, который делает систему проектного обучения открытой, а не замкнутой.</a:t>
            </a:r>
          </a:p>
          <a:p>
            <a:pPr algn="just"/>
            <a:endParaRPr lang="ru-RU" sz="14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en-US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ru-RU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кластере проектное обучение чаще ориентировано только на студентов, тогда как во  </a:t>
            </a:r>
            <a:r>
              <a:rPr lang="en-US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</a:t>
            </a:r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кластере - чаще на широкий круг аудитории. </a:t>
            </a:r>
          </a:p>
          <a:p>
            <a:pPr algn="just"/>
            <a:endParaRPr lang="ru-RU" sz="14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исследовании выявлена зависимость декларируемых в российских университетах стратегических приоритетов проектного обучения и оценки их реальной реализации. При стратегической направленности на продуктовый результат оценка результативности реализации прикладных проектов статистически значимо выше, чем при ориентации на образовательный результат. А вот оценка формирования и развития компетенций студентов в соответствии с образовательными стандартами связана с масштабом проектного обучения в вузе и значимо выше при ориентированности на массовость проектного обучения.</a:t>
            </a:r>
          </a:p>
          <a:p>
            <a:pPr indent="450215" algn="just"/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 высокой развитости инфраструктуры проектного обучения в оценках экспертов вузов </a:t>
            </a:r>
            <a:r>
              <a:rPr lang="en-US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 </a:t>
            </a:r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кластера не предполагается получение быстрого экономического эффекта. Можно предположить, что в этих вузах модель проектного обучения становится ориентированной на развитие экосистемы партнерства (отдача в долгосрочной перспективе), а не на текущую выгоду от студенческих проектов.</a:t>
            </a:r>
            <a:r>
              <a:rPr lang="ru-RU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среди экспертов вузов </a:t>
            </a:r>
            <a:r>
              <a:rPr lang="en-US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</a:t>
            </a:r>
            <a:r>
              <a:rPr lang="ru-RU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кластера каждый второй отметил получение экономической выгоды вузом от реализации студенческих проектов, а среди экспертов из </a:t>
            </a:r>
            <a:r>
              <a:rPr lang="en-US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III</a:t>
            </a:r>
            <a:r>
              <a:rPr lang="ru-RU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кластера таких ответов чуть больше трети.</a:t>
            </a:r>
          </a:p>
        </p:txBody>
      </p:sp>
    </p:spTree>
    <p:extLst>
      <p:ext uri="{BB962C8B-B14F-4D97-AF65-F5344CB8AC3E}">
        <p14:creationId xmlns:p14="http://schemas.microsoft.com/office/powerpoint/2010/main" val="4248327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6CCEE9F-3934-EF2D-BA17-50B78E155E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5895639" y="511271"/>
            <a:ext cx="5855368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95BB93-C7A4-6C9B-3A76-A28F93F85876}"/>
              </a:ext>
            </a:extLst>
          </p:cNvPr>
          <p:cNvSpPr txBox="1"/>
          <p:nvPr/>
        </p:nvSpPr>
        <p:spPr>
          <a:xfrm>
            <a:off x="6037831" y="4054238"/>
            <a:ext cx="58553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СЧАСТЛИВЫ, </a:t>
            </a:r>
          </a:p>
          <a:p>
            <a:pPr>
              <a:defRPr/>
            </a:pPr>
            <a:r>
              <a:rPr lang="ru-RU" alt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УЧИТЕСЬ НОВОМУ, </a:t>
            </a:r>
          </a:p>
          <a:p>
            <a:pPr>
              <a:defRPr/>
            </a:pPr>
            <a:endParaRPr lang="ru-RU" alt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ИЗМЕНЯЙТЕСЬ САМИ </a:t>
            </a:r>
          </a:p>
          <a:p>
            <a:pPr>
              <a:defRPr/>
            </a:pPr>
            <a:r>
              <a:rPr lang="ru-RU" alt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ИЗМЕНЯЙТЕ МИР ВОКРУГ СЕБЯ!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25B52-44B5-6D20-BF9E-6664BC62BEC3}"/>
              </a:ext>
            </a:extLst>
          </p:cNvPr>
          <p:cNvSpPr txBox="1"/>
          <p:nvPr/>
        </p:nvSpPr>
        <p:spPr>
          <a:xfrm>
            <a:off x="298801" y="230615"/>
            <a:ext cx="686539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altLang="ru-RU" sz="2400" b="1" dirty="0">
              <a:solidFill>
                <a:srgbClr val="0003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2400" b="1" dirty="0">
              <a:solidFill>
                <a:srgbClr val="0003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2400" b="1" dirty="0">
              <a:solidFill>
                <a:srgbClr val="0003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2400" b="1" dirty="0">
                <a:solidFill>
                  <a:srgbClr val="00039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 наших научных проектах</a:t>
            </a:r>
          </a:p>
          <a:p>
            <a:pPr>
              <a:defRPr/>
            </a:pPr>
            <a:r>
              <a:rPr lang="en-US" altLang="ru-RU" sz="1400" b="1" dirty="0">
                <a:solidFill>
                  <a:srgbClr val="00039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https://gsem.urfu.ru/spae/kafedra-sociologii-i-tekhnologii-gosudarstvennogo-i-municipalnogo-upravlenija/</a:t>
            </a:r>
            <a:endParaRPr lang="ru-RU" altLang="ru-RU" sz="1400" b="1" dirty="0">
              <a:solidFill>
                <a:srgbClr val="000392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1400" b="1" dirty="0">
              <a:solidFill>
                <a:srgbClr val="000392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2400" dirty="0">
                <a:solidFill>
                  <a:srgbClr val="07014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О наших социальных проектах</a:t>
            </a:r>
          </a:p>
          <a:p>
            <a:pPr>
              <a:defRPr/>
            </a:pPr>
            <a:r>
              <a:rPr lang="en-US" altLang="ru-RU" sz="1800" dirty="0">
                <a:solidFill>
                  <a:srgbClr val="07014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https://uraldobro.ru/</a:t>
            </a:r>
            <a:endParaRPr lang="en-US" altLang="ru-RU" sz="1800" dirty="0">
              <a:solidFill>
                <a:srgbClr val="07014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altLang="ru-RU" sz="1800" dirty="0">
                <a:solidFill>
                  <a:srgbClr val="07014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https://vk.com/uraldobro</a:t>
            </a:r>
            <a:endParaRPr lang="en-US" altLang="ru-RU" sz="1800" dirty="0">
              <a:solidFill>
                <a:srgbClr val="07014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altLang="ru-RU" sz="1800" dirty="0">
                <a:solidFill>
                  <a:srgbClr val="07014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https://vk.com/urfu_nko</a:t>
            </a:r>
            <a:endParaRPr lang="ru-RU" altLang="ru-RU" sz="1800" dirty="0">
              <a:solidFill>
                <a:srgbClr val="07014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altLang="ru-RU" sz="1800" dirty="0">
                <a:solidFill>
                  <a:srgbClr val="07014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https://gsem.urfu.ru/centr-nko/</a:t>
            </a:r>
            <a:endParaRPr lang="ru-RU" altLang="ru-RU" sz="1800" dirty="0">
              <a:solidFill>
                <a:srgbClr val="07014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ru-RU" altLang="ru-RU" sz="1400" b="1" dirty="0">
              <a:solidFill>
                <a:srgbClr val="0003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2400" b="1" dirty="0">
              <a:solidFill>
                <a:srgbClr val="0003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ED0A45-E760-7AF3-FE44-6DC45A547D47}"/>
              </a:ext>
            </a:extLst>
          </p:cNvPr>
          <p:cNvSpPr txBox="1"/>
          <p:nvPr/>
        </p:nvSpPr>
        <p:spPr>
          <a:xfrm>
            <a:off x="7256477" y="1982450"/>
            <a:ext cx="602874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390204-656E-9F44-C556-32BA37A4B41C}"/>
              </a:ext>
            </a:extLst>
          </p:cNvPr>
          <p:cNvSpPr txBox="1"/>
          <p:nvPr/>
        </p:nvSpPr>
        <p:spPr>
          <a:xfrm>
            <a:off x="5695278" y="5934670"/>
            <a:ext cx="62560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buClr>
                <a:srgbClr val="92D050"/>
              </a:buClr>
              <a:buFontTx/>
              <a:buNone/>
              <a:defRPr/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  <a:sym typeface="Roboto Slab Light"/>
              </a:rPr>
              <a:t>Мария Владимировна Певная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en-US" alt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usov</a:t>
            </a:r>
            <a:r>
              <a:rPr lang="en-US" alt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et_info@mail.ru</a:t>
            </a:r>
            <a:endParaRPr lang="ru-RU" altLang="ru-RU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3C3EF4C6-6F38-4504-4A96-C4B682E33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28367"/>
              </p:ext>
            </p:extLst>
          </p:nvPr>
        </p:nvGraphicFramePr>
        <p:xfrm>
          <a:off x="69451" y="83713"/>
          <a:ext cx="2221151" cy="100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8" imgW="893125" imgH="404520" progId="CorelDraw.Graphic.22">
                  <p:embed/>
                </p:oleObj>
              </mc:Choice>
              <mc:Fallback>
                <p:oleObj name="CorelDRAW" r:id="rId8" imgW="893125" imgH="404520" progId="CorelDraw.Graphic.22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F4B3418C-5A7E-DF1B-8C97-49C043FBFD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451" y="83713"/>
                        <a:ext cx="2221151" cy="1006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460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1861953" y="3494234"/>
            <a:ext cx="245533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2116979" y="32655"/>
            <a:ext cx="10756185" cy="518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>
              <a:lnSpc>
                <a:spcPct val="107000"/>
              </a:lnSpc>
              <a:buClr>
                <a:srgbClr val="FF8100"/>
              </a:buClr>
              <a:buSzPts val="1800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ОБ ИССЛЕДОВАНИЯХ ПРОЕКТНОГО ОБУЧЕНИЯ</a:t>
            </a:r>
            <a:endParaRPr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954A69F-D7A8-05D7-7F05-8F564FF19D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116137"/>
              </p:ext>
            </p:extLst>
          </p:nvPr>
        </p:nvGraphicFramePr>
        <p:xfrm>
          <a:off x="19555" y="0"/>
          <a:ext cx="1934372" cy="87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93125" imgH="404520" progId="CorelDraw.Graphic.22">
                  <p:embed/>
                </p:oleObj>
              </mc:Choice>
              <mc:Fallback>
                <p:oleObj name="CorelDRAW" r:id="rId3" imgW="893125" imgH="404520" progId="CorelDraw.Graphic.22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E954A69F-D7A8-05D7-7F05-8F564FF19D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55" y="0"/>
                        <a:ext cx="1934372" cy="87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FCA25781-C923-5FA8-BCBC-36916EAA5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14957"/>
            <a:ext cx="3752071" cy="28071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76FE19-E1C5-A21D-4417-9384BB64916A}"/>
              </a:ext>
            </a:extLst>
          </p:cNvPr>
          <p:cNvSpPr txBox="1"/>
          <p:nvPr/>
        </p:nvSpPr>
        <p:spPr>
          <a:xfrm>
            <a:off x="19555" y="5662083"/>
            <a:ext cx="6482843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Кафедра социологии и технологий ГМУ </a:t>
            </a:r>
            <a:r>
              <a:rPr lang="ru-RU" altLang="ru-RU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является базовой   в подготовке специалистов для работы в общественно-политическом секторе региона</a:t>
            </a:r>
          </a:p>
          <a:p>
            <a:r>
              <a:rPr lang="en-US" alt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6"/>
              </a:rPr>
              <a:t>https://gsem.urfu.ru/spae/kafedra-sociologii-i-tekhnologii-gosudarstvennogo-i-municipalnogo-upravlenija/</a:t>
            </a:r>
            <a:endParaRPr lang="ru-RU" alt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558407-C45E-5932-12E3-DE1F04E1C378}"/>
              </a:ext>
            </a:extLst>
          </p:cNvPr>
          <p:cNvSpPr txBox="1"/>
          <p:nvPr/>
        </p:nvSpPr>
        <p:spPr>
          <a:xfrm>
            <a:off x="7079936" y="736166"/>
            <a:ext cx="53060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</a:rPr>
              <a:t>Наши исследования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F5C20B-D2A9-19E7-AD6E-B41A7163FB0D}"/>
              </a:ext>
            </a:extLst>
          </p:cNvPr>
          <p:cNvSpPr txBox="1"/>
          <p:nvPr/>
        </p:nvSpPr>
        <p:spPr>
          <a:xfrm>
            <a:off x="6621256" y="6464045"/>
            <a:ext cx="564959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11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7"/>
              </a:rPr>
              <a:t>https://gsem.urfu.ru/spae/kafedra-sociologii-i-tekhnologii-gosudarstvennogo-i-municipalnogo-upravlenija/issledovatelskie-proekty/</a:t>
            </a:r>
            <a:endParaRPr lang="ru-RU" altLang="ru-RU" sz="11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altLang="ru-RU" sz="1333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067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40E01-3DCF-2F21-A6EE-D682FACE3AF8}"/>
              </a:ext>
            </a:extLst>
          </p:cNvPr>
          <p:cNvSpPr txBox="1"/>
          <p:nvPr/>
        </p:nvSpPr>
        <p:spPr>
          <a:xfrm>
            <a:off x="6371573" y="1078407"/>
            <a:ext cx="586117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Опрос экспертов 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49 вузов РФ из 32 городов всех федеральных округов РФ </a:t>
            </a:r>
          </a:p>
          <a:p>
            <a:pPr algn="just"/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(выборка целевая,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-65; 2024).</a:t>
            </a:r>
          </a:p>
          <a:p>
            <a:pPr algn="just"/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Социальный эксперимент – опрос студентов </a:t>
            </a:r>
            <a:r>
              <a:rPr lang="ru-RU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ШколыГУиП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перед и после прохождения проектного обучения в весеннем семестре 2023-24 уч. года </a:t>
            </a:r>
          </a:p>
          <a:p>
            <a:pPr algn="just"/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(выборка целевая,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-175; 2024).</a:t>
            </a:r>
          </a:p>
          <a:p>
            <a:pPr algn="just"/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Опрос студентов </a:t>
            </a:r>
            <a:r>
              <a:rPr lang="ru-RU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УрФУ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прошедших проектное обучение в весеннем семестре 2023-24 уч. (выборка квотная,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-1070; 2024).</a:t>
            </a:r>
          </a:p>
          <a:p>
            <a:pPr algn="just"/>
            <a:endParaRPr lang="ru-RU" sz="1400" b="0" dirty="0">
              <a:effectLst/>
              <a:highlight>
                <a:srgbClr val="FF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400" dirty="0">
              <a:highlight>
                <a:srgbClr val="FF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1026" name="Picture 2" descr="Преподавательский состав">
            <a:extLst>
              <a:ext uri="{FF2B5EF4-FFF2-40B4-BE49-F238E27FC236}">
                <a16:creationId xmlns:a16="http://schemas.microsoft.com/office/drawing/2014/main" id="{50F7E27B-E3F9-92B7-922C-3F329E748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205" y="2914957"/>
            <a:ext cx="1951368" cy="257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ЕВНАЯ МАРИЯ ВЛАДИМИРОВНА">
            <a:extLst>
              <a:ext uri="{FF2B5EF4-FFF2-40B4-BE49-F238E27FC236}">
                <a16:creationId xmlns:a16="http://schemas.microsoft.com/office/drawing/2014/main" id="{117E6A76-E87D-F7A0-86B4-B017C6E6F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305" y="550884"/>
            <a:ext cx="1873584" cy="240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8DB6E54-452C-CA62-FF0C-8DCC98F24F99}"/>
              </a:ext>
            </a:extLst>
          </p:cNvPr>
          <p:cNvSpPr/>
          <p:nvPr/>
        </p:nvSpPr>
        <p:spPr>
          <a:xfrm>
            <a:off x="0" y="4077594"/>
            <a:ext cx="3793067" cy="248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963F7-591D-6E9C-993F-85F5B1714186}"/>
              </a:ext>
            </a:extLst>
          </p:cNvPr>
          <p:cNvSpPr txBox="1"/>
          <p:nvPr/>
        </p:nvSpPr>
        <p:spPr>
          <a:xfrm>
            <a:off x="6417892" y="4829291"/>
            <a:ext cx="577410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Проектное обучение в развитии профессионализма и гражданственности российского студенчества: управленческий контекст и формирование трансформирующей </a:t>
            </a:r>
            <a:r>
              <a:rPr lang="ru-RU" sz="1400" b="1" dirty="0" err="1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агентности</a:t>
            </a:r>
            <a:r>
              <a:rPr lang="ru-RU" sz="1400" b="1" dirty="0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b="0" dirty="0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(РНФ № 24-28-01482). Руководитель: Певная М.В. </a:t>
            </a:r>
            <a:r>
              <a:rPr lang="ru-RU" sz="1400" dirty="0" err="1"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д.с.н</a:t>
            </a:r>
            <a:r>
              <a:rPr lang="ru-RU" sz="1400" dirty="0"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400" b="0" dirty="0">
              <a:effectLst/>
              <a:highlight>
                <a:srgbClr val="FF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 descr="Изображение выглядит как текст, снимок экрана, Шрифт, Бренд&#10;&#10;Автоматически созданное описание">
            <a:extLst>
              <a:ext uri="{FF2B5EF4-FFF2-40B4-BE49-F238E27FC236}">
                <a16:creationId xmlns:a16="http://schemas.microsoft.com/office/drawing/2014/main" id="{0FAF9423-2F65-FC5F-AE2F-335C97F33E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469" y="1115222"/>
            <a:ext cx="3416230" cy="15567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3" y="234058"/>
            <a:ext cx="956116" cy="5553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10083612" y="230615"/>
            <a:ext cx="1270188" cy="43442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1780675" y="1"/>
            <a:ext cx="5855368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8953E4D-9B70-D951-74EE-204AFACC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731" y="1039026"/>
            <a:ext cx="11761269" cy="4980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ПЛАН  ДОКЛАДА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93E9E809-145A-A87D-CCAD-6381FAE9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07" y="2034802"/>
            <a:ext cx="10995590" cy="435133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 проектном обучении  и актуальности его изучения</a:t>
            </a:r>
            <a:endParaRPr lang="ru-RU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 исследовании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 теоретической рамке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Типология вузов по интенсивности в них структурных изменений, связанных с особенностями инфраструктуры и организации проектного обучения студентов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Стратегические приоритеты проектного обучения  и его результаты в оценках экспертов российских вузов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1B7129-7EE7-23B4-5FD9-273914969B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5872849" y="4925466"/>
            <a:ext cx="585536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0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3" y="234058"/>
            <a:ext cx="956116" cy="5553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10083612" y="230615"/>
            <a:ext cx="1270188" cy="43442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1780675" y="1"/>
            <a:ext cx="5855368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8953E4D-9B70-D951-74EE-204AFACC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53" y="814457"/>
            <a:ext cx="11761269" cy="4980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 ПРОЕКТНОМ ОБУЧЕНИИ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93E9E809-145A-A87D-CCAD-6381FAE9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22" y="1461949"/>
            <a:ext cx="11564771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модель реализации проектно-ориентированных образовательных программ </a:t>
            </a:r>
            <a:r>
              <a:rPr lang="ru-RU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различного профиля (бакалавриат/специалитет, магистратура)  была утверждена  в Минобрнауки РФ 29.09.2017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МОДЕЛЬ ПРЕДПОЛАГАЕТ ВЫПОЛНЕНИЕ ПРОЕКТОВ  ПОЛНОГО ЖИЗНЕННОГО ЦИКЛА</a:t>
            </a:r>
            <a:endParaRPr lang="ru-RU" sz="1800" b="1" kern="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i="1" kern="0" dirty="0">
                <a:latin typeface="Verdana" panose="020B0604030504040204" pitchFamily="34" charset="0"/>
                <a:ea typeface="Verdana" panose="020B0604030504040204" pitchFamily="34" charset="0"/>
              </a:rPr>
              <a:t>ОНА ОБЕСПЕЧИВАЕТ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ПРАКТИКО-ОРИЕНТИРОВАННОСТЬ  ОБРАЗОВАТЕЛЬНОГО ПРОЦЕССА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МЕЖДИСЦИПЛИНАРНОСТЬ УЧЕБНОГО СОДЕРЖАНИЯ 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i="1" kern="0" dirty="0">
                <a:latin typeface="Verdana" panose="020B0604030504040204" pitchFamily="34" charset="0"/>
                <a:ea typeface="Verdana" panose="020B0604030504040204" pitchFamily="34" charset="0"/>
              </a:rPr>
              <a:t>ВКЛЮЧАЕТ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МОДУЛЬНУЮ СТРУКТУРУ ПРОЕКТНОГО ОБУЧЕНИЯ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ТЕХНОЛОГИЮ ПРОЕКТНОГО ОБУЧЕНИЯ КАК РАЗНОВИДНОСТИ КОНТЕКСТНОГО ОБУЧЕНИЯ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СОДЕРЖАНИЕ ОБРАЗОВАТЕЛЬНЫХ МОДУЛЕЙ – ПРОЕКТЫ – ИНДИВИДУАЛЬНАЯ И СОВМЕСТНАЯ ДЕЯТЕЛЬНОСТЬ ПРЕДПОДАВАТЕЛЕЙ И СТУДЕНТОВ ПО ДОСТИЖЕНИЮ ОБРАЗОВАТЕЛЬНЫХ РЕЗУЛЬТАТОВ</a:t>
            </a:r>
            <a:endParaRPr lang="ru-RU" sz="1800" b="1" kern="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1B7129-7EE7-23B4-5FD9-273914969B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5881238" y="4871455"/>
            <a:ext cx="585536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6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3" y="234058"/>
            <a:ext cx="956116" cy="5553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10083612" y="230615"/>
            <a:ext cx="1270188" cy="43442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13283" y="3359480"/>
            <a:ext cx="5855368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8953E4D-9B70-D951-74EE-204AFACC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945" y="789412"/>
            <a:ext cx="9749697" cy="4980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ВАРИАЦИИ ИНТЕГРАЦИИ ПРОЕКТНОГО ОБУЧЕНИЯ В ОБРАЗОВАТЕЛЬНЫЕ ПРОГРАММЫ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1B7129-7EE7-23B4-5FD9-273914969B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323349" y="4502339"/>
            <a:ext cx="5855368" cy="914400"/>
          </a:xfrm>
          <a:prstGeom prst="rect">
            <a:avLst/>
          </a:prstGeom>
        </p:spPr>
      </p:pic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7FD1622D-8354-B554-0F84-E4962AAC5D1A}"/>
              </a:ext>
            </a:extLst>
          </p:cNvPr>
          <p:cNvGraphicFramePr/>
          <p:nvPr/>
        </p:nvGraphicFramePr>
        <p:xfrm>
          <a:off x="4105193" y="1749562"/>
          <a:ext cx="9012994" cy="484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1B5444E-313F-5CAA-014C-CDBBA64598A3}"/>
              </a:ext>
            </a:extLst>
          </p:cNvPr>
          <p:cNvSpPr txBox="1"/>
          <p:nvPr/>
        </p:nvSpPr>
        <p:spPr>
          <a:xfrm>
            <a:off x="13283" y="1660494"/>
            <a:ext cx="5546365" cy="13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b="1" kern="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Проектное обучение </a:t>
            </a:r>
            <a:r>
              <a:rPr lang="ru-RU" sz="1400" kern="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вид отдельной, специально организованной деятельности студентов, ограниченной во времени, нацеленной на решение определенной проблемы и имеющей в качестве результата конечный продукт деятельности.</a:t>
            </a:r>
            <a:endParaRPr lang="ru-RU" sz="14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9A827C-461E-A21B-5F52-625113785931}"/>
              </a:ext>
            </a:extLst>
          </p:cNvPr>
          <p:cNvSpPr txBox="1"/>
          <p:nvPr/>
        </p:nvSpPr>
        <p:spPr>
          <a:xfrm>
            <a:off x="13283" y="4866219"/>
            <a:ext cx="5396467" cy="2049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внедрения образовательного подхода "Обучение служением" в ООП вузов в форме одного или нескольких образовательных форматов (дисциплина "Общественный проект "Обучение служением", курсовой проект в форме общественного проекта, учебная или производственная практика, выпускная квалификационная работа в форме общественного проекта) </a:t>
            </a:r>
            <a:endParaRPr lang="ru-RU" sz="14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5399F-A547-9151-3D60-13215FA4904F}"/>
              </a:ext>
            </a:extLst>
          </p:cNvPr>
          <p:cNvSpPr txBox="1"/>
          <p:nvPr/>
        </p:nvSpPr>
        <p:spPr>
          <a:xfrm>
            <a:off x="-21982" y="4413271"/>
            <a:ext cx="66505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kern="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Образовательные новации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95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183212" y="369490"/>
            <a:ext cx="5855368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8953E4D-9B70-D951-74EE-204AFACC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889" y="112330"/>
            <a:ext cx="11871993" cy="4980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 ТЕОРЕТИЧЕСКОЙ РАМКЕ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1B7129-7EE7-23B4-5FD9-273914969B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544732" y="6119996"/>
            <a:ext cx="5855368" cy="9144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B8F6F31-0377-7AE9-BD53-F5EC259EF071}"/>
              </a:ext>
            </a:extLst>
          </p:cNvPr>
          <p:cNvSpPr/>
          <p:nvPr/>
        </p:nvSpPr>
        <p:spPr>
          <a:xfrm>
            <a:off x="578073" y="965623"/>
            <a:ext cx="5826203" cy="10060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ОРГАНИЗАЦИОННОЕ РАЗВИТИЕ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548CB3-AA82-37EA-AB72-8E8E4FD8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014" y="1126620"/>
            <a:ext cx="4786001" cy="1462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процесс структурных изменений в организации </a:t>
            </a:r>
            <a:endParaRPr lang="ru-RU" sz="2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C2203E1-BE83-5E69-486D-5C07B6C55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261181"/>
              </p:ext>
            </p:extLst>
          </p:nvPr>
        </p:nvGraphicFramePr>
        <p:xfrm>
          <a:off x="72791" y="96974"/>
          <a:ext cx="2221151" cy="100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93125" imgH="404520" progId="CorelDraw.Graphic.22">
                  <p:embed/>
                </p:oleObj>
              </mc:Choice>
              <mc:Fallback>
                <p:oleObj name="CorelDRAW" r:id="rId3" imgW="893125" imgH="404520" progId="CorelDraw.Graphic.22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E954A69F-D7A8-05D7-7F05-8F564FF19D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91" y="96974"/>
                        <a:ext cx="2221151" cy="1006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877EE3-2CFE-D04C-8956-6A40D77C061B}"/>
              </a:ext>
            </a:extLst>
          </p:cNvPr>
          <p:cNvSpPr txBox="1"/>
          <p:nvPr/>
        </p:nvSpPr>
        <p:spPr>
          <a:xfrm>
            <a:off x="138944" y="5225980"/>
            <a:ext cx="62653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D92694-900F-7756-50FC-102178D9BF4F}"/>
              </a:ext>
            </a:extLst>
          </p:cNvPr>
          <p:cNvSpPr txBox="1"/>
          <p:nvPr/>
        </p:nvSpPr>
        <p:spPr>
          <a:xfrm>
            <a:off x="193368" y="1917609"/>
            <a:ext cx="6471941" cy="4940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«усилия, (1) планируемые, (2) осуществляемые в масштабах всей организации и (3) управляемые сверху, направленные на (4) повышение эффективности и работоспособности организации посредством (5) запланированных вмешательств в ”процессы" организации с использованием научных знаний о поведении людей»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8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Beckhard</a:t>
            </a:r>
            <a:r>
              <a:rPr lang="en-US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R. 1969. Organization Development: Strategies and Models. </a:t>
            </a:r>
            <a:r>
              <a:rPr lang="ru-RU" sz="8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Reading</a:t>
            </a:r>
            <a:r>
              <a:rPr lang="ru-RU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MA: </a:t>
            </a:r>
            <a:r>
              <a:rPr lang="ru-RU" sz="8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Addison-Wesley</a:t>
            </a:r>
            <a:endParaRPr lang="ru-RU" sz="800" i="1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общесистемное применение и передача научных знаний в области поведения для запланированной разработки, улучшения и усиления стратегий, структур и процессов, которые ведут к повышению эффективности организации»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Cummings, T. G., and C. G. Worley. 2015. Organization Development and Change. 10th ed. </a:t>
            </a:r>
            <a:r>
              <a:rPr lang="ru-RU" sz="8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Cincinnati</a:t>
            </a:r>
            <a:r>
              <a:rPr lang="ru-RU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OH: South-Western College Publishing.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организационном развитии уделяется особое внимание участию сотрудников в оценке текущего состояния и в планировании позитивного будущего состояния; свободному и совместному выбору того, как должна осуществляться реализация; и наделению системы полномочиями брать на себя ответственность за создание и оценку результатов.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Rothwell W. J., Stavros J. M., Sullivan R. L. Organization development, transformation, and change //Practicing organization development: Leading transformation and change. – 2015. – </a:t>
            </a:r>
            <a:r>
              <a:rPr lang="ru-RU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</a:t>
            </a:r>
            <a:r>
              <a:rPr lang="en-US" sz="8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9-25.</a:t>
            </a:r>
            <a:endParaRPr lang="ru-RU" sz="800" i="1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00FF8-A531-0DCC-D478-76837AC448F0}"/>
              </a:ext>
            </a:extLst>
          </p:cNvPr>
          <p:cNvSpPr txBox="1"/>
          <p:nvPr/>
        </p:nvSpPr>
        <p:spPr>
          <a:xfrm>
            <a:off x="6781089" y="2692727"/>
            <a:ext cx="5217544" cy="3435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его характеризует </a:t>
            </a:r>
            <a:r>
              <a:rPr lang="ru-RU" sz="16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сложность стратегии, ориентированной на изменение структуры </a:t>
            </a:r>
            <a:r>
              <a:rPr lang="ru-RU" sz="1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социальных отношений и взглядов людей с целью обеспечить ее адаптацию к требованиям технологии и рынка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он связан с оценкой показателей выживания организации или критериями своей эффективности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анализе эффективности</a:t>
            </a:r>
            <a:r>
              <a:rPr lang="ru-RU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организационного развития предполагается оценка </a:t>
            </a:r>
            <a:r>
              <a:rPr lang="ru-RU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целедостижения.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F52922-66AB-13B1-C408-8F3966C410BE}"/>
              </a:ext>
            </a:extLst>
          </p:cNvPr>
          <p:cNvSpPr txBox="1"/>
          <p:nvPr/>
        </p:nvSpPr>
        <p:spPr>
          <a:xfrm>
            <a:off x="6746197" y="6041219"/>
            <a:ext cx="5252435" cy="381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00" i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Щербина В.В., Попова Е.П. Современные концепции структурных изменений в организации // Социологические исследования. 1996. № 1. С. 98–109</a:t>
            </a:r>
            <a:endParaRPr lang="ru-RU" sz="9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2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183212" y="369490"/>
            <a:ext cx="5855368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8953E4D-9B70-D951-74EE-204AFACC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889" y="112330"/>
            <a:ext cx="11871993" cy="4980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 ТЕОРЕТИЧЕСКОЙ РАМКЕ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1B7129-7EE7-23B4-5FD9-273914969B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544732" y="6119996"/>
            <a:ext cx="5855368" cy="9144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B8F6F31-0377-7AE9-BD53-F5EC259EF071}"/>
              </a:ext>
            </a:extLst>
          </p:cNvPr>
          <p:cNvSpPr/>
          <p:nvPr/>
        </p:nvSpPr>
        <p:spPr>
          <a:xfrm>
            <a:off x="138944" y="1243157"/>
            <a:ext cx="11684163" cy="2597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C2203E1-BE83-5E69-486D-5C07B6C55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791" y="96974"/>
          <a:ext cx="2221151" cy="100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93125" imgH="404520" progId="CorelDraw.Graphic.22">
                  <p:embed/>
                </p:oleObj>
              </mc:Choice>
              <mc:Fallback>
                <p:oleObj name="CorelDRAW" r:id="rId3" imgW="893125" imgH="404520" progId="CorelDraw.Graphic.22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AC2203E1-BE83-5E69-486D-5C07B6C55E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91" y="96974"/>
                        <a:ext cx="2221151" cy="1006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877EE3-2CFE-D04C-8956-6A40D77C061B}"/>
              </a:ext>
            </a:extLst>
          </p:cNvPr>
          <p:cNvSpPr txBox="1"/>
          <p:nvPr/>
        </p:nvSpPr>
        <p:spPr>
          <a:xfrm>
            <a:off x="138944" y="5225980"/>
            <a:ext cx="62653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0DCB4-D97F-615F-5BCE-D5A0862679CD}"/>
              </a:ext>
            </a:extLst>
          </p:cNvPr>
          <p:cNvSpPr txBox="1"/>
          <p:nvPr/>
        </p:nvSpPr>
        <p:spPr>
          <a:xfrm>
            <a:off x="188008" y="1664223"/>
            <a:ext cx="11585096" cy="1856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ОРГАНИЗАЦИОННОЕ РАЗВИТИЕ ПРОЕКТНОГО ОБУЧЕНИЯ 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направленные </a:t>
            </a: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структурные изменения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внедрения проектного обучения, приводящие к улучшению его функционирования и к рационализации деятельности всех вовлеченных в него субъектов (организаторов, заказчиков, студентов), когда</a:t>
            </a: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организационные способы взаимодействующих субъектов и деятельности приводятся в соответствие с организационными целями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 меняющихся условиях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ru-RU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F2A051-E356-908D-0690-085974D90CF4}"/>
              </a:ext>
            </a:extLst>
          </p:cNvPr>
          <p:cNvSpPr txBox="1"/>
          <p:nvPr/>
        </p:nvSpPr>
        <p:spPr>
          <a:xfrm>
            <a:off x="769121" y="3888926"/>
            <a:ext cx="991739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структурные изменения, которые происходят в российских вузах  связаны с о</a:t>
            </a:r>
            <a:r>
              <a:rPr lang="ru-RU" sz="1800" b="1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рганизационной инфраструктурой проектного обучения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стратегическое планирование и целеполагание отражается в реализуемых вузами и имеющих свою направленность моделях проектного обучения</a:t>
            </a: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kern="100" dirty="0">
              <a:latin typeface="Verdana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анализировать их можно через оценку экспертами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стратегических приоритетов проектного обучения в их вузе и его реальных результатов.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54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183212" y="369490"/>
            <a:ext cx="5855368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8953E4D-9B70-D951-74EE-204AFACC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889" y="112330"/>
            <a:ext cx="11871993" cy="4980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 ТЕОРЕТИЧЕСКОЙ РАМКЕ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1B7129-7EE7-23B4-5FD9-273914969B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544732" y="6119996"/>
            <a:ext cx="5855368" cy="914400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C2203E1-BE83-5E69-486D-5C07B6C55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791" y="96974"/>
          <a:ext cx="2221151" cy="100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93125" imgH="404520" progId="CorelDraw.Graphic.22">
                  <p:embed/>
                </p:oleObj>
              </mc:Choice>
              <mc:Fallback>
                <p:oleObj name="CorelDRAW" r:id="rId3" imgW="893125" imgH="404520" progId="CorelDraw.Graphic.22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AC2203E1-BE83-5E69-486D-5C07B6C55E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91" y="96974"/>
                        <a:ext cx="2221151" cy="1006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877EE3-2CFE-D04C-8956-6A40D77C061B}"/>
              </a:ext>
            </a:extLst>
          </p:cNvPr>
          <p:cNvSpPr txBox="1"/>
          <p:nvPr/>
        </p:nvSpPr>
        <p:spPr>
          <a:xfrm>
            <a:off x="138944" y="5225980"/>
            <a:ext cx="62653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E6E1428-506E-B571-8796-462F4916A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92653"/>
              </p:ext>
            </p:extLst>
          </p:nvPr>
        </p:nvGraphicFramePr>
        <p:xfrm>
          <a:off x="623843" y="1324243"/>
          <a:ext cx="10494236" cy="4852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55877">
                  <a:extLst>
                    <a:ext uri="{9D8B030D-6E8A-4147-A177-3AD203B41FA5}">
                      <a16:colId xmlns:a16="http://schemas.microsoft.com/office/drawing/2014/main" val="4234655507"/>
                    </a:ext>
                  </a:extLst>
                </a:gridCol>
                <a:gridCol w="3241777">
                  <a:extLst>
                    <a:ext uri="{9D8B030D-6E8A-4147-A177-3AD203B41FA5}">
                      <a16:colId xmlns:a16="http://schemas.microsoft.com/office/drawing/2014/main" val="3087212881"/>
                    </a:ext>
                  </a:extLst>
                </a:gridCol>
                <a:gridCol w="3496582">
                  <a:extLst>
                    <a:ext uri="{9D8B030D-6E8A-4147-A177-3AD203B41FA5}">
                      <a16:colId xmlns:a16="http://schemas.microsoft.com/office/drawing/2014/main" val="2705049013"/>
                    </a:ext>
                  </a:extLst>
                </a:gridCol>
              </a:tblGrid>
              <a:tr h="71060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Структурные изменения</a:t>
                      </a:r>
                      <a:endParaRPr lang="ru-RU" sz="14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Инфраструктура организации проектного обучения в региональных российских вузах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Нормативно-правовая база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45241"/>
                  </a:ext>
                </a:extLst>
              </a:tr>
              <a:tr h="71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Организационная инфраструктура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564286"/>
                  </a:ext>
                </a:extLst>
              </a:tr>
              <a:tr h="427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Информационная среда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410353"/>
                  </a:ext>
                </a:extLst>
              </a:tr>
              <a:tr h="617566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Стратегическое планирование и целеполагание </a:t>
                      </a: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как ориентир для управленческих процессов организации проектного обучения 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Стратегические приоритеты проектного обучения, определяющие его модель и направленность 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результату (образовательный, продуктовый)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518673"/>
                  </a:ext>
                </a:extLst>
              </a:tr>
              <a:tr h="617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масштабу (массовый, избирательный)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140309"/>
                  </a:ext>
                </a:extLst>
              </a:tr>
              <a:tr h="942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аудитории (студенческая, широкий круг аудитории)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182106"/>
                  </a:ext>
                </a:extLst>
              </a:tr>
              <a:tr h="4085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Эффективность проектного обучения</a:t>
                      </a:r>
                      <a:endParaRPr lang="ru-RU" sz="14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Результаты и эффекты проектного обучения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Социальный эффект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275131"/>
                  </a:ext>
                </a:extLst>
              </a:tr>
              <a:tr h="418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Экономический эффект</a:t>
                      </a:r>
                      <a:endParaRPr lang="ru-RU" sz="14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4" marR="5631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74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67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65CC94-32AE-1097-6420-4CCC917FB3E8}"/>
              </a:ext>
            </a:extLst>
          </p:cNvPr>
          <p:cNvSpPr txBox="1"/>
          <p:nvPr/>
        </p:nvSpPr>
        <p:spPr>
          <a:xfrm>
            <a:off x="3873625" y="660535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 ИССЛЕДОВАНИИ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6010F-A199-696D-57A0-2CA8FA3CCC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252445" y="217585"/>
            <a:ext cx="1270188" cy="4344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2B0397-26E5-64AA-294C-FC81EFE97C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6311311" y="-42363"/>
            <a:ext cx="5855368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36B964-E760-FCE6-8AE0-482C263A969D}"/>
              </a:ext>
            </a:extLst>
          </p:cNvPr>
          <p:cNvSpPr txBox="1"/>
          <p:nvPr/>
        </p:nvSpPr>
        <p:spPr>
          <a:xfrm>
            <a:off x="77273" y="1282804"/>
            <a:ext cx="11455758" cy="554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организационные условия и ресурсы проектного обучения в региональных университетах РФ.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Метод исследования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полуформализованное экспертное интервью.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Цель исследования</a:t>
            </a:r>
            <a:r>
              <a:rPr lang="ru-RU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о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характеризовать инфраструктуру и ключевые управленческие процессы организации проектного обучения в региональных российских вузах.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администраторы и организаторы проектного обучения региональных российских университетов (выборка целевая, </a:t>
            </a:r>
            <a:r>
              <a:rPr lang="en-US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ru-RU" kern="100" dirty="0"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-65, март-апрель 2024).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 выборке 5 проректоров вузов, 10 руководителей институтов, структурных подразделений разного профиля, 20 руководителей и зам. руководителей специализированных подразделений по проектному обучению (офисов, департаментов, управлений).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Эксперты представляют </a:t>
            </a: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49 высших учебных заведениях РФ 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из </a:t>
            </a:r>
            <a:r>
              <a:rPr lang="ru-RU" sz="1800" b="1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 городов </a:t>
            </a: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всех федеральных округов РФ.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Экспертные позиции отражают организацию проектного обучения в 9 национально-исследовательских университетах, в 7 федеральных университетах, 6 опорных, 4 ведомственных и 23 учреждениях высшего образования, относящихся к категории «иные». 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5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7FC16FFB97C4696CF9CBDAF32FAD3" ma:contentTypeVersion="5" ma:contentTypeDescription="Create a new document." ma:contentTypeScope="" ma:versionID="1fb3877dbf091c609a5431c43f3f7739">
  <xsd:schema xmlns:xsd="http://www.w3.org/2001/XMLSchema" xmlns:xs="http://www.w3.org/2001/XMLSchema" xmlns:p="http://schemas.microsoft.com/office/2006/metadata/properties" xmlns:ns3="5205e15d-c7ac-4954-8d99-e7e5e65594f4" targetNamespace="http://schemas.microsoft.com/office/2006/metadata/properties" ma:root="true" ma:fieldsID="115dadcf3217a73f32f9720f3b8a4cbe" ns3:_="">
    <xsd:import namespace="5205e15d-c7ac-4954-8d99-e7e5e65594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5e15d-c7ac-4954-8d99-e7e5e6559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89D041-805F-4148-ADB2-266822F57A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9F60F2-B7C0-4583-B1C6-8CC13757291B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05e15d-c7ac-4954-8d99-e7e5e65594f4"/>
  </ds:schemaRefs>
</ds:datastoreItem>
</file>

<file path=customXml/itemProps3.xml><?xml version="1.0" encoding="utf-8"?>
<ds:datastoreItem xmlns:ds="http://schemas.openxmlformats.org/officeDocument/2006/customXml" ds:itemID="{B918A2E8-27DE-4659-B2E8-1964FEF3D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5e15d-c7ac-4954-8d99-e7e5e65594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3400</TotalTime>
  <Words>2445</Words>
  <Application>Microsoft Office PowerPoint</Application>
  <PresentationFormat>Широкоэкранный</PresentationFormat>
  <Paragraphs>272</Paragraphs>
  <Slides>16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CorelDRAW</vt:lpstr>
      <vt:lpstr>Презентация PowerPoint</vt:lpstr>
      <vt:lpstr>Презентация PowerPoint</vt:lpstr>
      <vt:lpstr>ПЛАН  ДОКЛАДА</vt:lpstr>
      <vt:lpstr> О ПРОЕКТНОМ ОБУЧЕНИИ</vt:lpstr>
      <vt:lpstr> ВАРИАЦИИ ИНТЕГРАЦИИ ПРОЕКТНОГО ОБУЧЕНИЯ В ОБРАЗОВАТЕЛЬНЫЕ ПРОГРАММЫ</vt:lpstr>
      <vt:lpstr> О ТЕОРЕТИЧЕСКОЙ РАМКЕ</vt:lpstr>
      <vt:lpstr> О ТЕОРЕТИЧЕСКОЙ РАМКЕ</vt:lpstr>
      <vt:lpstr> О ТЕОРЕТИЧЕСКОЙ РАМКЕ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Певная Мария Владимировна</cp:lastModifiedBy>
  <cp:revision>151</cp:revision>
  <dcterms:created xsi:type="dcterms:W3CDTF">2019-05-31T06:38:44Z</dcterms:created>
  <dcterms:modified xsi:type="dcterms:W3CDTF">2024-10-02T09:30:29Z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0x010100A487FC16FFB97C4696CF9CBDAF32FAD3</vt:lpwstr>
  </property>
</Properties>
</file>