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58" r:id="rId3"/>
    <p:sldId id="390" r:id="rId4"/>
    <p:sldId id="401" r:id="rId5"/>
    <p:sldId id="384" r:id="rId6"/>
    <p:sldId id="395" r:id="rId7"/>
    <p:sldId id="309" r:id="rId8"/>
    <p:sldId id="398" r:id="rId9"/>
    <p:sldId id="399" r:id="rId10"/>
    <p:sldId id="400" r:id="rId11"/>
    <p:sldId id="310" r:id="rId12"/>
    <p:sldId id="315" r:id="rId13"/>
    <p:sldId id="314" r:id="rId14"/>
    <p:sldId id="299" r:id="rId15"/>
    <p:sldId id="342" r:id="rId16"/>
    <p:sldId id="305" r:id="rId17"/>
    <p:sldId id="306" r:id="rId18"/>
    <p:sldId id="307" r:id="rId19"/>
    <p:sldId id="308" r:id="rId20"/>
    <p:sldId id="312" r:id="rId21"/>
    <p:sldId id="341" r:id="rId22"/>
    <p:sldId id="259" r:id="rId23"/>
    <p:sldId id="407" r:id="rId24"/>
    <p:sldId id="408" r:id="rId25"/>
    <p:sldId id="409" r:id="rId26"/>
    <p:sldId id="410" r:id="rId27"/>
    <p:sldId id="411" r:id="rId28"/>
    <p:sldId id="260" r:id="rId29"/>
    <p:sldId id="413" r:id="rId30"/>
    <p:sldId id="261" r:id="rId31"/>
    <p:sldId id="412" r:id="rId32"/>
    <p:sldId id="262" r:id="rId33"/>
    <p:sldId id="263" r:id="rId34"/>
    <p:sldId id="316" r:id="rId35"/>
    <p:sldId id="317" r:id="rId36"/>
    <p:sldId id="288" r:id="rId37"/>
    <p:sldId id="287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264" r:id="rId53"/>
    <p:sldId id="340" r:id="rId54"/>
    <p:sldId id="266" r:id="rId55"/>
    <p:sldId id="318" r:id="rId56"/>
    <p:sldId id="319" r:id="rId57"/>
    <p:sldId id="320" r:id="rId58"/>
    <p:sldId id="423" r:id="rId59"/>
    <p:sldId id="424" r:id="rId60"/>
    <p:sldId id="425" r:id="rId61"/>
    <p:sldId id="426" r:id="rId62"/>
    <p:sldId id="418" r:id="rId63"/>
    <p:sldId id="419" r:id="rId64"/>
    <p:sldId id="420" r:id="rId65"/>
    <p:sldId id="421" r:id="rId66"/>
    <p:sldId id="422" r:id="rId67"/>
    <p:sldId id="414" r:id="rId68"/>
    <p:sldId id="415" r:id="rId69"/>
    <p:sldId id="416" r:id="rId70"/>
    <p:sldId id="417" r:id="rId71"/>
    <p:sldId id="325" r:id="rId72"/>
    <p:sldId id="343" r:id="rId73"/>
    <p:sldId id="385" r:id="rId74"/>
    <p:sldId id="386" r:id="rId75"/>
    <p:sldId id="387" r:id="rId76"/>
    <p:sldId id="388" r:id="rId77"/>
    <p:sldId id="389" r:id="rId78"/>
    <p:sldId id="300" r:id="rId79"/>
    <p:sldId id="301" r:id="rId80"/>
    <p:sldId id="302" r:id="rId81"/>
    <p:sldId id="303" r:id="rId82"/>
    <p:sldId id="265" r:id="rId83"/>
    <p:sldId id="267" r:id="rId84"/>
    <p:sldId id="268" r:id="rId85"/>
    <p:sldId id="269" r:id="rId86"/>
    <p:sldId id="391" r:id="rId87"/>
    <p:sldId id="270" r:id="rId88"/>
    <p:sldId id="392" r:id="rId89"/>
    <p:sldId id="271" r:id="rId90"/>
    <p:sldId id="272" r:id="rId91"/>
    <p:sldId id="273" r:id="rId92"/>
    <p:sldId id="393" r:id="rId93"/>
    <p:sldId id="282" r:id="rId94"/>
    <p:sldId id="283" r:id="rId95"/>
    <p:sldId id="298" r:id="rId96"/>
    <p:sldId id="284" r:id="rId97"/>
    <p:sldId id="285" r:id="rId98"/>
    <p:sldId id="286" r:id="rId99"/>
    <p:sldId id="294" r:id="rId100"/>
    <p:sldId id="295" r:id="rId101"/>
    <p:sldId id="296" r:id="rId102"/>
    <p:sldId id="297" r:id="rId103"/>
    <p:sldId id="289" r:id="rId104"/>
    <p:sldId id="290" r:id="rId105"/>
    <p:sldId id="394" r:id="rId106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88632" autoAdjust="0"/>
  </p:normalViewPr>
  <p:slideViewPr>
    <p:cSldViewPr snapToGrid="0">
      <p:cViewPr varScale="1">
        <p:scale>
          <a:sx n="63" d="100"/>
          <a:sy n="63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719833-258A-48CE-8BE1-C7BBC76A7CAA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AE9398-B76D-4B07-AE3E-08ED61905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A58376-3C63-490F-B2FF-ED37D361FE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727A63-057B-49EE-A17D-B3EA54B3C8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  <p:sp>
        <p:nvSpPr>
          <p:cNvPr id="2" name="Образ слайда 1">
            <a:extLst>
              <a:ext uri="{FF2B5EF4-FFF2-40B4-BE49-F238E27FC236}"/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2C75-287D-4F4B-BC52-B9B39CE9499E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D8CD0-AEAC-4A32-905F-D50E85D3F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FC45-6080-47B8-8051-0F905AAAF2BC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5717E-AEE3-426F-8A14-2C5DEC3AF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9089-6E62-4367-8F3F-A9D72CD2A799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C923-C0BC-4E4A-A8F3-EB0093EA1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C3272-91EC-4E6A-89B8-3B9F02F3B654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CA30-E445-47D0-8CDC-71D0DCBB1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0573-0130-4C07-866C-EA936A9E460C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C4688-B27C-4AE5-8C60-B7D216BB2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4F07-E3A8-4FEE-8ED3-79FFD73BE0F3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9747-7B4A-4647-84AF-95E46F016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D9FC-742D-4331-AF7C-62269648CB3D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AC5A-9716-4546-878B-5B798A651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6E76-7005-4C3F-8FBC-D3FA27245C59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0A4B-5E1B-4961-8196-AE667C250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F9D0-09D8-47F0-A95E-1695FFF565E4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8D68-CDEB-4917-8436-E514C309C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5896-6881-4493-B2C8-B2CBBF71BCF3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71B6-3844-4E6C-B437-F85CFF76E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40D4-61A6-4038-9F03-1C0671CF2A43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0706-B1BE-47BC-8F85-267F8DB02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CB0BD3-3FD7-4853-B487-F5EF0001F5B1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3D94B9-3D33-4F49-857D-40DF2635B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n.ru/site/about/ofitsialnye-svedeniya-i-dokumenty/politika-v-oblasti-kachestva-obrazovaniya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garant.ru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58813"/>
            <a:ext cx="10545763" cy="6032500"/>
          </a:xfrm>
        </p:spPr>
        <p:txBody>
          <a:bodyPr/>
          <a:lstStyle/>
          <a:p>
            <a:endParaRPr lang="ru-RU" sz="5400" b="1" i="1" smtClean="0"/>
          </a:p>
          <a:p>
            <a:r>
              <a:rPr lang="ru-RU" sz="5400" b="1" i="1" smtClean="0"/>
              <a:t>Внутренние системы качества образования в вузах и их совершенствование в соответствии с актуализированными ФГОС ВО</a:t>
            </a:r>
            <a:endParaRPr lang="ru-RU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2675"/>
          </a:xfrm>
        </p:spPr>
        <p:txBody>
          <a:bodyPr rtlCol="0">
            <a:normAutofit fontScale="77500" lnSpcReduction="20000"/>
          </a:bodyPr>
          <a:lstStyle/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/>
              <a:t>Задачи в области оценки управления качеством образования: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систематический контроль за качеством исполнения нормативно-правовых актов Министерства науки и высшего образования РФ, локальных нормативных правовых актов;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формирование единого понимания критериев качества образования и подходов к его измерению;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привлечение общественности к оценке качества образования;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повышение уровня информированности участников образовательного процесса и общественности о качестве образования;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информационное обеспечение процесса принятия обоснованных управленческих решений по проблемам повышения качества образования;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принятие обоснованных управленческих решений по вопросам повышения качества образования, эффективности деятельности вуза.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выявление факторов, влияющих на качество образования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кадровым условиям реализации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7350" y="1573213"/>
          <a:ext cx="11333163" cy="4738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9492">
                  <a:extLst>
                    <a:ext uri="{9D8B030D-6E8A-4147-A177-3AD203B41FA5}"/>
                  </a:extLst>
                </a:gridCol>
                <a:gridCol w="5723792">
                  <a:extLst>
                    <a:ext uri="{9D8B030D-6E8A-4147-A177-3AD203B41FA5}"/>
                  </a:extLst>
                </a:gridCol>
              </a:tblGrid>
              <a:tr h="164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  <a:tr h="894579"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4.4.4. Не менее 5 процентов </a:t>
                      </a:r>
                      <a:r>
                        <a:rPr lang="ru-RU" sz="1400" u="sng" dirty="0">
                          <a:effectLst/>
                        </a:rPr>
                        <a:t>численности педагогических работников Организации, участвующих в реализации программы бакалавриата, и лиц, привлекаемых Организацией к реализации программы бакалавриата на иных условиях (</a:t>
                      </a:r>
                      <a:r>
                        <a:rPr lang="ru-RU" sz="1400" dirty="0">
                          <a:effectLst/>
                        </a:rPr>
                        <a:t>исходя из количества замещаемых ставок, приведенного к целочисленным значениям), должны являться руководителями и (или) работниками иных организаций, </a:t>
                      </a:r>
                      <a:r>
                        <a:rPr lang="ru-RU" sz="1400" u="sng" dirty="0">
                          <a:effectLst/>
                        </a:rPr>
                        <a:t>осуществляющими трудовую деятельность в профессиональной сфере, соответствующей профессиональной деятельности, к которой готовятся выпускники (иметь стаж работы в данной профессиональной сфере не менее 3 лет).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 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4.4.4. </a:t>
                      </a:r>
                      <a:r>
                        <a:rPr lang="ru-RU" sz="1400" u="sng" dirty="0">
                          <a:effectLst/>
                        </a:rPr>
                        <a:t>Не менее 5 процентов численности педагогических работников Организации, участвующих в реализации программы магистратуры, и лиц, привлекаемых Организацией к реализации программы магистратуры на иных условиях </a:t>
                      </a:r>
                      <a:r>
                        <a:rPr lang="ru-RU" sz="1400" dirty="0">
                          <a:effectLst/>
                        </a:rPr>
                        <a:t>(исходя из количества замещаемых ставок, приведенного к целочисленным значениям), должны являться руководителями и (или) работниками иных организаций, </a:t>
                      </a:r>
                      <a:r>
                        <a:rPr lang="ru-RU" sz="1400" u="sng" dirty="0">
                          <a:effectLst/>
                        </a:rPr>
                        <a:t>осуществляющими трудовую деятельность в профессиональной сфере, соответствующей профессиональной деятельности, к которой готовятся выпускники (иметь стаж работы в данной профессиональной сфере не менее 3 лет).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  <a:tr h="838747"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4.4.5. </a:t>
                      </a:r>
                      <a:r>
                        <a:rPr lang="ru-RU" sz="1400" u="sng" dirty="0">
                          <a:effectLst/>
                        </a:rPr>
                        <a:t>Не менее 50 процентов численности педагогических работников Организации и лиц, привлекаемых к образовательной деятельности Организации на иных условиях </a:t>
                      </a:r>
                      <a:r>
                        <a:rPr lang="ru-RU" sz="1400" dirty="0">
                          <a:effectLst/>
                        </a:rPr>
                        <a:t>(исходя из количества замещаемых ставок, приведенного к целочисленным значениям), должны иметь ученую степень (в том числе ученую степень, полученную в иностранном государстве и признаваемую в Российской Федерации) и (или) ученое звание (в том числе ученое звание, полученное в иностранном государстве и признаваемое в Российской Федерации).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4.4.5. </a:t>
                      </a:r>
                      <a:r>
                        <a:rPr lang="ru-RU" sz="1400" u="sng" dirty="0">
                          <a:effectLst/>
                        </a:rPr>
                        <a:t>Не менее 60 процентов численности педагогических работников Организации и лиц, привлекаемых к образовательной деятельности Организации на иных условиях </a:t>
                      </a:r>
                      <a:r>
                        <a:rPr lang="ru-RU" sz="1400" dirty="0">
                          <a:effectLst/>
                        </a:rPr>
                        <a:t>(исходя из количества замещаемых ставок, приведенного к целочисленным значениям), должны иметь ученую степень (в том числе ученую степень, полученную в иностранном государстве и признаваемую в Российской Федерации) и (или) ученое звание (в том числе ученое звание, полученное в иностранном государстве и признаваемое в Российской Федерации).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кадровым условиям реализации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700" y="1825625"/>
          <a:ext cx="10225088" cy="3424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179">
                  <a:extLst>
                    <a:ext uri="{9D8B030D-6E8A-4147-A177-3AD203B41FA5}"/>
                  </a:extLst>
                </a:gridCol>
                <a:gridCol w="5113275">
                  <a:extLst>
                    <a:ext uri="{9D8B030D-6E8A-4147-A177-3AD203B41FA5}"/>
                  </a:extLst>
                </a:gridCol>
              </a:tblGrid>
              <a:tr h="53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  <a:tr h="1240055"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4.4.6. Общее руководство научным содержанием программы магистратуры должно осуществляться научно-педагогическим работником Организации, имеющим ученую степень (в том числе ученую степень, полученную в иностранном государстве и признаваемую в Российской Федерации), осуществляющим самостоятельные научно-исследовательские (творческие) проекты (участвующим в осуществлении таких проектов) по направлению подготовки, имеющим ежегодные публикации по результатам указанной научно-исследовательской (творческой) деятельности в ведущих отечественных и (или) зарубежных рецензируемых научных журналах и изданиях, а также осуществляющим ежегодную апробацию результатов указанной научно-исследовательской (творческой) деятельности на национальных и международных конференциях.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Требования к финансовым условиям реализации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758950"/>
          <a:ext cx="10820400" cy="3903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9620">
                  <a:extLst>
                    <a:ext uri="{9D8B030D-6E8A-4147-A177-3AD203B41FA5}"/>
                  </a:extLst>
                </a:gridCol>
                <a:gridCol w="5410780">
                  <a:extLst>
                    <a:ext uri="{9D8B030D-6E8A-4147-A177-3AD203B41FA5}"/>
                  </a:extLst>
                </a:gridCol>
              </a:tblGrid>
              <a:tr h="539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Бакалавриат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Магистратура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3363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4.5.1. Финансовое обеспечение реализации программы бакалавриата должно осуществляться в объеме не ниже значений базовых нормативов затрат на оказание государственных услуг по реализации образовательных программ высшего образования - программ бакалавриата и </a:t>
                      </a:r>
                      <a:r>
                        <a:rPr lang="ru-RU" sz="1600" u="sng" dirty="0">
                          <a:effectLst/>
                        </a:rPr>
                        <a:t>значений корректирующих коэффициентов к базовым нормативам затрат, определяемых Министерством образования и науки Российской Федерации</a:t>
                      </a:r>
                      <a:endParaRPr lang="ru-RU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4.5.1. Финансовое обеспечение реализации программы магистратуры должно осуществляться в объеме не ниже значений базовых нормативов затрат на оказание государственных услуг по реализации образовательных программ высшего образования - программ магистратуры и </a:t>
                      </a:r>
                      <a:r>
                        <a:rPr lang="ru-RU" sz="1600" u="sng" dirty="0">
                          <a:effectLst/>
                        </a:rPr>
                        <a:t>значений корректирующих коэффициентов к базовым нормативам затрат, определяемых Министерством образования и науки Российской Федерации</a:t>
                      </a:r>
                      <a:endParaRPr lang="ru-RU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Требования к применяемым механизмам оценки качества образовательной деятельности и подготовки обучающихся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11313"/>
          <a:ext cx="10961688" cy="4498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9951">
                  <a:extLst>
                    <a:ext uri="{9D8B030D-6E8A-4147-A177-3AD203B41FA5}"/>
                  </a:extLst>
                </a:gridCol>
                <a:gridCol w="5481126">
                  <a:extLst>
                    <a:ext uri="{9D8B030D-6E8A-4147-A177-3AD203B41FA5}"/>
                  </a:extLst>
                </a:gridCol>
              </a:tblGrid>
              <a:tr h="254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extLst>
                  <a:ext uri="{0D108BD9-81ED-4DB2-BD59-A6C34878D82A}"/>
                </a:extLst>
              </a:tr>
              <a:tr h="124654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4.6.1. Качество образовательной деятельности и подготовки обучающихся по программе бакалавриата определяется в рамках системы внутренней оценки, а также системы внешней оценки, в которой Организация принимает участие на добровольной основе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4.6.1. Качество образовательной деятельности и подготовки обучающихся по программе магистратуры определяется в рамках системы внутренней оценки, а также системы внешней оценки, в которой Организация принимает участие на добровольной основе.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extLst>
                  <a:ext uri="{0D108BD9-81ED-4DB2-BD59-A6C34878D82A}"/>
                </a:extLst>
              </a:tr>
              <a:tr h="2997339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4.6.2. В целях совершенствования программы бакалавриата Организация при проведении регулярной внутренней оценки качества образовательной деятельности и подготовки обучающихся по программе бакалавриата привлекает работодателей и (или) их объединения, иных юридических и (или) физических лиц, включая педагогических работников Организации.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рамках внутренней системы оценки качества образовательной деятельности по программе бакалавриата обучающимся предоставляется возможность оценивания условий, содержания, организации и качества образовательного процесса в целом и отдельных дисциплин (модулей) и практик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4.6.2. В целях совершенствования программы магистратуры Организация при проведении регулярной внутренней оценки качества образовательной деятельности и подготовки обучающихся по программе магистратуры привлекает работодателей и (или) их объединения, иных юридических и (или) физических лиц, включая педагогических работников Организации.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рамках внутренней системы оценки качества образовательной деятельности по программе магистратуры обучающимся предоставляется возможность оценивания условий, содержания, организации и качества образовательного процесса в целом и отдельных дисциплин (модулей) и практик.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применяемым механизмам оценки качества образовательной деятельности и подготовки обучающихся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8188" y="1825625"/>
          <a:ext cx="10691812" cy="4922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5150">
                  <a:extLst>
                    <a:ext uri="{9D8B030D-6E8A-4147-A177-3AD203B41FA5}"/>
                  </a:extLst>
                </a:gridCol>
                <a:gridCol w="5346296">
                  <a:extLst>
                    <a:ext uri="{9D8B030D-6E8A-4147-A177-3AD203B41FA5}"/>
                  </a:extLst>
                </a:gridCol>
              </a:tblGrid>
              <a:tr h="215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extLst>
                  <a:ext uri="{0D108BD9-81ED-4DB2-BD59-A6C34878D82A}"/>
                </a:extLst>
              </a:tr>
              <a:tr h="1499994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4.6.3. Внешняя оценка качества образовательной деятельности по программе бакалавриата в рамках процедуры государственной аккредитации осуществляется с целью подтверждения соответствия образовательной деятельности по программе бакалавриата требованиям ФГОС ВО с учетом соответствующей ПООП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4.6.3. Внешняя оценка качества образовательной деятельности по программе магистратуры в рамках процедуры государственной аккредитации осуществляется с целью подтверждения соответствия образовательной деятельности по программе магистратуры требованиям ФГОС ВО с учетом соответствующей ПООП.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extLst>
                  <a:ext uri="{0D108BD9-81ED-4DB2-BD59-A6C34878D82A}"/>
                </a:extLst>
              </a:tr>
              <a:tr h="3194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4.6.4. Внешняя оценка качества образовательной деятельности и подготовки обучающихся по программе бакалавриата может осуществляться в рамках профессионально-общественной аккредитации, проводимой работодателями, их объединениями, а также уполномоченными ими организациями, в том числе иностранными организациями, либо авторизованными национальными профессионально-общественными организациями, входящими в международные структуры, с целью признания качества и уровня подготовки выпускников, отвечающими требованиям профессиональных стандартов (при наличии), требованиям рынка труда к специалистам соответствующего профиля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4.6.4. Внешняя оценка качества образовательной деятельности и подготовки обучающихся по программе магистратуры может осуществляться в рамках профессионально-общественной аккредитации, проводимой работодателями, их объединениями, а также уполномоченными ими организациями, в том числе иностранными организациями, либо авторизованными национальными профессионально-общественными организациями, входящими в международные структуры, с целью признания качества и уровня подготовки выпускников, отвечающими требованиям профессиональных стандартов (при наличии), требованиям рынка труда к специалистам соответствующего профиля.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3" marR="32793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условиям реализации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общесистемных требований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материально-техническому  и учебно-методическому обеспечению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кадровым и финансовым  условиям реализации программы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финансовым  условиям реализации программы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применяемым механизмам оценки качества образовательной деятельности и подготовки обучающихся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98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Внутренняя система оценки качества образования включает: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 совокупность организационных и функциональных структур,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систему  норм и правил,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комплекс диагностических и оценочных процедур, отражающих степень соответствия образовательной деятельности и результатов подготовки обучающихся </a:t>
            </a:r>
            <a:r>
              <a:rPr lang="ru-RU" b="1" dirty="0"/>
              <a:t>нормативным требованиям, запросам внутренних и внешних потребителей</a:t>
            </a:r>
            <a:r>
              <a:rPr lang="ru-RU" dirty="0"/>
              <a:t>, способствующая </a:t>
            </a:r>
            <a:r>
              <a:rPr lang="ru-RU" b="1" dirty="0"/>
              <a:t>повышению уровня подготовки выпускников</a:t>
            </a:r>
            <a:r>
              <a:rPr lang="ru-RU" dirty="0"/>
              <a:t>, а также предполагает </a:t>
            </a:r>
            <a:r>
              <a:rPr lang="ru-RU" b="1" dirty="0"/>
              <a:t>комплексный анализ факторов</a:t>
            </a:r>
            <a:r>
              <a:rPr lang="ru-RU" dirty="0"/>
              <a:t>, влияющих на качество образования.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ст.28 ФЗ «Об образовании в Российской Федерации» </a:t>
            </a:r>
            <a:r>
              <a:rPr lang="ru-RU" b="1" dirty="0"/>
              <a:t>обеспечение функционирования внутренней системы оценки качества образования относится к компетенции образовательной организации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  <a:endParaRPr lang="ru-RU" altLang="ru-RU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54238"/>
            <a:ext cx="10515600" cy="4575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Внутренняя система оценки качества образования направлена на обеспечение управления оперативной, объективной и достоверной информацией о состоянии и развитии образовательной системы, образовательного процесса и процессов, ему сопутствующих и его обеспечивающих, о соответствии промежуточных и конечных результатов целевым установкам и нормативным требованиям.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Внутренняя система оценки качества образования образует </a:t>
            </a:r>
            <a:r>
              <a:rPr lang="ru-RU" altLang="ru-RU" sz="2400" b="1" smtClean="0"/>
              <a:t>неразрывную целостность с внешней системой оценки</a:t>
            </a:r>
            <a:r>
              <a:rPr lang="ru-RU" altLang="ru-RU" sz="2400" smtClean="0"/>
              <a:t> качества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  <a:endParaRPr lang="ru-RU" altLang="ru-RU" smtClean="0"/>
          </a:p>
        </p:txBody>
      </p:sp>
      <p:sp>
        <p:nvSpPr>
          <p:cNvPr id="614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70038"/>
            <a:ext cx="11877675" cy="528796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altLang="ru-RU" sz="1700" b="1" smtClean="0"/>
              <a:t>Внешняя система оценки качества образования: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b="1" smtClean="0"/>
              <a:t>Государственная регламентация образовательной деятельности </a:t>
            </a:r>
            <a:r>
              <a:rPr lang="ru-RU" sz="1700" smtClean="0"/>
              <a:t>направлена на установление единых требований осуществления образовательной деятельности и процедур, связанных с установлением и проверкой соблюдения организациями, осуществляющими образовательную деятельность, этих требований </a:t>
            </a:r>
            <a:r>
              <a:rPr lang="ru-RU" sz="1700" b="1" smtClean="0"/>
              <a:t>(статьи 90-93 ФЗ «Об образовании в Российской Федерации»).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2. Государственная регламентация образовательной деятельности включает в себя: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1) лицензирование образовательной деятельности;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2) государственную аккредитацию образовательной деятельности;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3) государственный контроль (надзор) в сфере образования.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b="1" smtClean="0"/>
              <a:t> Независимая оценка качества образования (статьи 95, 95.1, 95.2 ФЗ «Об образовании в Российской Федерации»)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1. Независимая оценка качества образования направлена на получение сведений об образовательной деятельности, о качестве подготовки обучающихся и реализации образовательных программ.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2. Независимая оценка качества образования включает в себя: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1) независимую оценку качества подготовки обучающихся;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smtClean="0"/>
              <a:t>2) независимую оценку качества условий осуществления образовательной деятельности организациями, осуществляющими образовательную деятельность.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b="1" smtClean="0"/>
              <a:t> Общественная аккредитация организаций, осуществляющих образовательную деятельность. Профессионально-общественная аккредитация образовательных программ </a:t>
            </a:r>
            <a:r>
              <a:rPr lang="en-US" sz="1700" b="1" smtClean="0"/>
              <a:t>(</a:t>
            </a:r>
            <a:r>
              <a:rPr lang="ru-RU" sz="1700" b="1" smtClean="0"/>
              <a:t>статья 96 ФЗ «Об образовании в Российской Федерации»).</a:t>
            </a:r>
            <a:endParaRPr lang="en-US" sz="1700" b="1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ru-RU" sz="1700" b="1" smtClean="0"/>
              <a:t> Мониторинг в системе образования</a:t>
            </a:r>
            <a:r>
              <a:rPr lang="en-US" sz="1700" b="1" smtClean="0"/>
              <a:t> (</a:t>
            </a:r>
            <a:r>
              <a:rPr lang="ru-RU" sz="1700" b="1" smtClean="0"/>
              <a:t>статья 9</a:t>
            </a:r>
            <a:r>
              <a:rPr lang="en-US" sz="1700" b="1" smtClean="0"/>
              <a:t>7</a:t>
            </a:r>
            <a:r>
              <a:rPr lang="ru-RU" sz="1700" b="1" smtClean="0"/>
              <a:t> ФЗ «Об образовании в Российской Федерации»).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ru-RU" sz="1700" b="1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en-US" sz="1700" b="1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ru-RU" sz="1700" b="1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ru-RU" sz="1700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ru-RU" sz="1700" smtClean="0"/>
          </a:p>
          <a:p>
            <a:pPr marL="0" indent="0">
              <a:lnSpc>
                <a:spcPct val="70000"/>
              </a:lnSpc>
            </a:pPr>
            <a:endParaRPr lang="ru-RU" altLang="ru-RU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ПЕРЕЧЕНЬ АКТОВ, СОДЕРЖАЩИХ ОБЯЗАТЕЛЬНЫЕ ТРЕБОВАНИЯ, СОБЛЮДЕНИЕ КОТОРЫХ ОЦЕНИВАЕТСЯ ПРИ ПРОВЕДЕНИИ ФЕДЕРАЛЬНОЙ СЛУЖБОЙ ПО НАДЗОРУ В СФЕРЕ ОБРАЗОВАНИЯ И НАУКИ МЕРОПРИЯТИЙ ПО ГОСУДАРСТВЕННОМУ КОНТРОЛЮ И НАДЗОРУ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500" smtClean="0"/>
              <a:t>(</a:t>
            </a:r>
            <a:r>
              <a:rPr lang="ru-RU" sz="2000" smtClean="0"/>
              <a:t>Приказ Рособрнадзора от 27.07.2017 N 1283 (ред. от 30.08.2018) "Об утверждении перечней нормативных правовых актов, содержащих обязательные требования, соблюдение которых оценивается при проведении мероприятий по контролю в рамках отдельных видов государственного контроля (надзора), отнесенных к компетенции Федеральной службы по надзору в сфере образования и науки«):</a:t>
            </a:r>
          </a:p>
          <a:p>
            <a:pPr marL="0" indent="0">
              <a:lnSpc>
                <a:spcPct val="80000"/>
              </a:lnSpc>
            </a:pPr>
            <a:r>
              <a:rPr lang="ru-RU" sz="2400" smtClean="0"/>
              <a:t>3 нормативных правовых акта, содержащих обязательные требования, соблюдение которых оценивается при проведении мероприятий по лицензионному контролю за образовательной деятельностью</a:t>
            </a:r>
            <a:endParaRPr lang="ru-RU" sz="1500" smtClean="0"/>
          </a:p>
          <a:p>
            <a:pPr marL="0" indent="0">
              <a:lnSpc>
                <a:spcPct val="80000"/>
              </a:lnSpc>
            </a:pPr>
            <a:r>
              <a:rPr lang="ru-RU" sz="2400" smtClean="0"/>
              <a:t>78 нормативных правовых актов, содержащих обязательные требования, соблюдение которых оценивается при проведении мероприятий по федеральному государственному надзору в сфере образования;</a:t>
            </a:r>
          </a:p>
          <a:p>
            <a:pPr marL="0" indent="0">
              <a:lnSpc>
                <a:spcPct val="80000"/>
              </a:lnSpc>
            </a:pPr>
            <a:r>
              <a:rPr lang="ru-RU" sz="2400" smtClean="0"/>
              <a:t>1513 нормативных правовых актов, содержащих обязательные требования, соблюдение которых оценивается при проведении мероприятий по федеральному государственному контролю качества образования;</a:t>
            </a:r>
          </a:p>
          <a:p>
            <a:pPr marL="0" indent="0">
              <a:lnSpc>
                <a:spcPct val="80000"/>
              </a:lnSpc>
            </a:pPr>
            <a:r>
              <a:rPr lang="ru-RU" sz="2400" smtClean="0"/>
              <a:t>2 нормативных правовых актов, содержащих обязательные требования, соблюдение которых оценивается при проведении мероприятий по государственному надзору за соблюдением законодательства Российской Федерации о защите детей от информации, причиняющей вред их здоровью и (или) развитию;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800" smtClean="0"/>
              <a:t>Лицензионный контроль за образовательной деятельностью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987425" y="347663"/>
            <a:ext cx="10515600" cy="1292225"/>
          </a:xfrm>
        </p:spPr>
        <p:txBody>
          <a:bodyPr/>
          <a:lstStyle/>
          <a:p>
            <a:r>
              <a:rPr lang="ru-RU" sz="2800" smtClean="0"/>
              <a:t>Лицензионные требования: Положение о лицензировании образовательной деятельности, утвержденного постановлением Правительства Российской Федерации</a:t>
            </a:r>
            <a:br>
              <a:rPr lang="ru-RU" sz="2800" smtClean="0"/>
            </a:br>
            <a:r>
              <a:rPr lang="ru-RU" sz="2800" smtClean="0"/>
              <a:t>от 28.10.2013 № 966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34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</a:t>
            </a:r>
            <a:r>
              <a:rPr lang="ru-RU" dirty="0"/>
              <a:t> на праве собственности или ином законном основании </a:t>
            </a:r>
            <a:r>
              <a:rPr lang="ru-RU" b="1" dirty="0"/>
              <a:t>зданий, строений, сооружений, помещений и территорий, необходимых для осуществления образовательной деятельности</a:t>
            </a:r>
            <a:r>
              <a:rPr lang="ru-RU" dirty="0"/>
              <a:t> по заявленным к лицензированию образовательным программам.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 материально-технического обеспечения образовательной деятельности</a:t>
            </a:r>
            <a:r>
              <a:rPr lang="ru-RU" dirty="0"/>
              <a:t>, оборудование помещений в соответствии с государственными и местными нормами и требованиями, в том числе в соответствии с требованиями федеральных государственных образовательных стандартов, федеральными государственными требованиями и (или) образовательными стандартами.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 разработанных и утвержденных организацией</a:t>
            </a:r>
            <a:r>
              <a:rPr lang="ru-RU" dirty="0"/>
              <a:t>, осуществляющей образовательную деятельность, </a:t>
            </a:r>
            <a:r>
              <a:rPr lang="ru-RU" b="1" dirty="0"/>
              <a:t>образовательных программ </a:t>
            </a:r>
            <a:r>
              <a:rPr lang="ru-RU" dirty="0"/>
              <a:t>в соответствии со статьей 12 Федерального закона «Об образовании в Российской Федерации».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 в штате лицензиата или привлечение им на ином законном основании педагогических работников</a:t>
            </a:r>
            <a:r>
              <a:rPr lang="ru-RU" dirty="0"/>
              <a:t>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реализуемым образовательным программам, и соответствующих требованиям статьи 46 Федерального закона «Об образовании в Российской Федерации», а также требованиям федеральных государственных образовательных стандартов, федеральным государственным требованиям и (или) образовательным стандартам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Лицензионные требования: Положение о лицензировании образовательной деятельности, утвержденного постановлением Правительства Российской Федерации</a:t>
            </a:r>
            <a:br>
              <a:rPr lang="ru-RU" sz="2800" smtClean="0"/>
            </a:br>
            <a:r>
              <a:rPr lang="ru-RU" sz="2800" smtClean="0"/>
              <a:t>от 28.10.2013 № 966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 печатных и (или) электронных образовательных и информационных ресурсов </a:t>
            </a:r>
            <a:r>
              <a:rPr lang="ru-RU" dirty="0"/>
              <a:t>по реализуемым в соответствии с лицензией образовательным программам, соответствующих требованиям федеральных государственных образовательных стандартов, федеральным государственным требованиям и (или) образовательным стандартам, в соответствии со статьей 18 Федерального закона «Об образовании в Российской Федерации».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 в</a:t>
            </a:r>
            <a:r>
              <a:rPr lang="ru-RU" dirty="0"/>
              <a:t> соответствии с пунктом 2 статьи 40 Федерального закона «О санитарно-эпидемиологическом благополучии населения» </a:t>
            </a:r>
            <a:r>
              <a:rPr lang="ru-RU" b="1" dirty="0"/>
              <a:t>санитарно-эпидемиологического заключения </a:t>
            </a:r>
            <a:r>
              <a:rPr lang="ru-RU" dirty="0"/>
              <a:t>о соответствии санитарным правилам зданий, строений, сооружений, помещений, оборудования и иного имущества, которые предполагается использовать для осуществления образовательной деятельности, учитывающего в том числе требования статьи 17 Федерального закона «О санитарно-эпидемиологическом благополучии населения», а также статьи 41 Федерального закона «Об образовании в Российской Федерации».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</a:t>
            </a:r>
            <a:r>
              <a:rPr lang="ru-RU" dirty="0"/>
              <a:t> у образовательной организации </a:t>
            </a:r>
            <a:r>
              <a:rPr lang="ru-RU" b="1" dirty="0"/>
              <a:t>безопасных условий обучения, </a:t>
            </a:r>
            <a:r>
              <a:rPr lang="ru-RU" dirty="0"/>
              <a:t>воспитания обучающихся, присмотра и ухода за обучающимися, их содержания в соответствии с установленными нормами, обеспечивающими жизнь и здоровье обучающихся, работников образовательной организации, с учетом соответствующих требований, установленных в федеральных государственных образовательных стандартах, федеральных государственных требованиях и (или) образовательных стандартах, в соответствии с частью 6 статьи 28 Федерального закона «Об образовании в Российской Федерации»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Лицензионные требования: Положение о лицензировании образовательной деятельности, утвержденного постановлением Правительства Российской Федерации</a:t>
            </a:r>
            <a:br>
              <a:rPr lang="ru-RU" sz="2800" smtClean="0"/>
            </a:br>
            <a:r>
              <a:rPr lang="ru-RU" sz="2800" smtClean="0"/>
              <a:t>от 28.10.2013 № 966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 </a:t>
            </a:r>
            <a:r>
              <a:rPr lang="ru-RU" dirty="0"/>
              <a:t>у профессиональной образовательной организации, образовательной организации высшего образования, организации, осуществляющей образовательную деятельность по основным программам профессионального обучения, </a:t>
            </a:r>
            <a:r>
              <a:rPr lang="ru-RU" b="1" dirty="0"/>
              <a:t>специальных условий для получения образования обучающимися с ограниченными возможностями здоровья </a:t>
            </a:r>
            <a:r>
              <a:rPr lang="ru-RU" dirty="0"/>
              <a:t>в соответствии со статьей 79 Федерального закона «Об образовании в Российской Федерации».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Наличие</a:t>
            </a:r>
            <a:r>
              <a:rPr lang="ru-RU" dirty="0"/>
              <a:t> в организациях, осуществляющих образовательную деятельность по реализации образовательных программ высшего образования и дополнительных профессиональных программ, </a:t>
            </a:r>
            <a:r>
              <a:rPr lang="ru-RU" b="1" dirty="0"/>
              <a:t>научных работников </a:t>
            </a:r>
            <a:r>
              <a:rPr lang="ru-RU" dirty="0"/>
              <a:t>в соответствии со статьей 50 Федерального закона «Об образовании в Российской Федерации».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Лицензионные требования: Положение о лицензировании образовательной деятельности, утвержденного постановлением Правительства Российской Федерации</a:t>
            </a:r>
            <a:br>
              <a:rPr lang="ru-RU" sz="2800" smtClean="0"/>
            </a:br>
            <a:r>
              <a:rPr lang="ru-RU" sz="2800" smtClean="0"/>
              <a:t>от 28.10.2013 № 966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Для образовательных программ с применением исключительно </a:t>
            </a:r>
            <a:r>
              <a:rPr lang="ru-RU" b="1" dirty="0"/>
              <a:t>электронного обучения, дистанционных образовательных технологий</a:t>
            </a:r>
            <a:r>
              <a:rPr lang="ru-RU" dirty="0"/>
              <a:t>: </a:t>
            </a:r>
            <a:r>
              <a:rPr lang="ru-RU" b="1" dirty="0"/>
              <a:t>наличие условий для функционирования электронной информационно-образовательной среды</a:t>
            </a:r>
            <a:r>
              <a:rPr lang="ru-RU" dirty="0"/>
              <a:t>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 и соответствующих технологических средств и обеспечивающей освоение обучающимися независимо от их местонахождения образовательных программ в полном объеме, в соответствии со статьей 16 Федерального закона «Об образовании в Российской Федерации»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Для образовательных программ, реализуемых организацией, осуществляющей образовательную деятельность, с использованием </a:t>
            </a:r>
            <a:r>
              <a:rPr lang="ru-RU" b="1" dirty="0"/>
              <a:t>сетевой формы </a:t>
            </a:r>
            <a:r>
              <a:rPr lang="ru-RU" dirty="0"/>
              <a:t>реализации образовательных программ: </a:t>
            </a:r>
            <a:r>
              <a:rPr lang="ru-RU" b="1" dirty="0"/>
              <a:t>наличие договора</a:t>
            </a:r>
            <a:r>
              <a:rPr lang="ru-RU" dirty="0"/>
              <a:t>, заключенного между организациями, осуществляющими образовательную деятельность, о сетевой форме реализации образовательных программ, а также совместно разработанных и утвержденных организациями, осуществляющими образовательную деятельность, образовательных программ в соответствии со статьей 15 Федерального закона 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Качество образования </a:t>
            </a:r>
            <a:r>
              <a:rPr lang="ru-RU" dirty="0"/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Федеральный закон от 29.12.2012 N 273-ФЗ (ред. от 03.08.2018) "Об образовании в Российской Федерации"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Типичные нарушения лицензионных требований: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53181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подпункта «б» пункта 6 - у лицензиата отсутствует материально-техническое обеспечение образовательной деятельности, оборудованные помещения в соответствии с государственными и местными нормами и требованиями, в том числе в соответствии с требованиями федеральных государственных образовательных стандартов;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подпункта «г» пункта 6 - у лицензиата отсутствуют разработанные и утвержденные образовательные программы в соответствии со статьей 12 Федерального закона «Об образовании в Российской Федерации»;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 подпункта «д» пункта 6 - у лицензиата отсутствуют в штате или привлечённые им на ином законном основании педагогические работники, имеющие профессиональное образование, обладающие соответствующей квалификацией, имеющие стаж работы, необходимый для осуществления образовательной деятельности по реализуемым образовательным программам, и соответствующие требованиями части 1 статьи 46 Федерального закона от «Об образовании в Российской Федерации»;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подпункта «и» пункта 6 - у лицензиата отсутствуют специальные условия для получения образования обучающимися с ограниченными возможностями здоровья в соответствии с требованиями статьи 79 Федерального закона «Об образовании в Российской Федерации»;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подпункта «к» пункта 6 - у лицензиата отсутствуют научные работники, в обязанности которых входит формирование у обучающихся профессиональных качеств по избранным профессии, специальности или направлению подготовки; развитие у обучающихся самостоятельности, инициативы, творческих способностей, что не соответствует требованиям части 3 статьи 50 Федерального закона 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Федеральный государственный надзор в сфере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Федеральный государственный надзор в сфере образования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 Порядок приема на обучение по образовательным программам;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Порядок реализации образовательных программ различного уровня;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Порядок проведения практик;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Порядок перевода студентов;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Правила оказания платных образовательных услуг;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Порядок проведения государственной итоговой аттестации (итоговой аттестации);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Размещение образовательной организацией информации на ее официальном сайте в сети Интернет;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Соблюдение прав обучающихся с ограниченными возможностями здоровья и инвалидов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утвержденного приказом Минобрнауки России от 14.10.2015 № 1147: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xfrm>
            <a:off x="838200" y="1978025"/>
            <a:ext cx="10515600" cy="4198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smtClean="0"/>
              <a:t>пункта 17 - организацией не определены порядок деятельности и полномочия экзаменационных и апелляционных комиссий, созданных для проведения вступительных испытаний по образовательным программам высшего образования - программам бакалавриата, программам специалитета, программам магистратуры;</a:t>
            </a:r>
          </a:p>
          <a:p>
            <a:pPr>
              <a:lnSpc>
                <a:spcPct val="80000"/>
              </a:lnSpc>
            </a:pPr>
            <a:r>
              <a:rPr lang="ru-RU" sz="2000" b="1" i="1" smtClean="0"/>
              <a:t>пункта 49 - правила приема на 2018/2019 учебный год размещены на информационном стенде приемной комиссии и официальном сайте организации позднее 1 октября предшествующего года; не размещена информация о сроках завершения приема заявлений о согласии на зачисление на каждом этапе зачисления; не размещена информация об особых правах, указанных в пунктах 34 - 36 Порядка приема; не размещена информация о правилах рассмотрения апелляций по результатам вступительных испытаний, проводимых организацией самостоятельно; не размещены программы вступительных испытаний, проводимых институтом самостоятельно;</a:t>
            </a:r>
          </a:p>
          <a:p>
            <a:pPr>
              <a:lnSpc>
                <a:spcPct val="80000"/>
              </a:lnSpc>
            </a:pPr>
            <a:r>
              <a:rPr lang="ru-RU" sz="2000" b="1" i="1" smtClean="0"/>
              <a:t>пункта 50 - приемная комиссия организации не обеспечивает функционирование раздела официального сайта для ответов на вопросы поступающих;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утвержденного приказом Минобрнауки России от 14.10.2015 № 1147: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66438" cy="5032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smtClean="0"/>
              <a:t>пункта 65 - в заявлении о приеме в организацию не предусмотрено указание поступающими следующих сведений: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- о необходимости создания для поступающего специальных условий при проведении вступительных испытаний в связи с его ограниченными возможностями здоровья или инвалидностью (с указанием перечня вступительных испытаний и специальных условий);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- об условиях поступления;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- о языке, на котором поступающий намерен сдавать каждое вступительное испытание, проводимое организацией самостоятельно;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- о намерении сдавать вступительные испытания с использованием дистанционных технологий и месте их сдачи;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- при наличии особых прав не указываются сведения о документах, подтверждающих наличие таких прав; о способе возврата поданных документов;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утвержденного приказом Минобрнауки России от 14.10.2015 № 1147: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smtClean="0"/>
              <a:t>пункта 66 - не предусмотрена возможность в заявлении о приеме зафиксировать с заверением личной подписью поступающего факт ознакомления поступающего с датами завершения приема заявлений о согласии на зачисление;</a:t>
            </a:r>
          </a:p>
          <a:p>
            <a:pPr>
              <a:lnSpc>
                <a:spcPct val="80000"/>
              </a:lnSpc>
            </a:pPr>
            <a:r>
              <a:rPr lang="ru-RU" sz="2400" b="1" i="1" smtClean="0"/>
              <a:t>пункта 68 - документ иностранного государства об образовании, не относящийся к обозначенным в подпункте 3 пункта 68 Порядка приема исключениям, принят организацией без свидетельства о признании иностранного образования;</a:t>
            </a:r>
          </a:p>
          <a:p>
            <a:pPr>
              <a:lnSpc>
                <a:spcPct val="80000"/>
              </a:lnSpc>
            </a:pPr>
            <a:r>
              <a:rPr lang="ru-RU" sz="2400" b="1" i="1" smtClean="0"/>
              <a:t>пункта 93 - в организации не созданы материально-технические условия, обеспечивающие возможность беспрепятственного доступа поступающих с ограниченными возможностями здоровья в аудитории, туалетные и другие помещения, а также их пребывание в указанных помещениях.</a:t>
            </a:r>
          </a:p>
          <a:p>
            <a:pPr>
              <a:lnSpc>
                <a:spcPct val="80000"/>
              </a:lnSpc>
            </a:pPr>
            <a:endParaRPr lang="ru-RU" sz="2400" smtClean="0"/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smtClean="0"/>
              <a:t>Типичные нарушения Порядка приема на обучение по образовательным программам высшего образования - программам подготовки научно-педагогических кадров в аспирантуре, утвержденного приказом Минобрнауки России от 12.01.2017   № 13: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пункта 10</a:t>
            </a:r>
            <a:r>
              <a:rPr lang="ru-RU" sz="2000" b="1" i="1" smtClean="0"/>
              <a:t> - </a:t>
            </a:r>
            <a:r>
              <a:rPr lang="ru-RU" sz="2000" smtClean="0"/>
              <a:t>в организации отсутствуют положения о приемной, экзаменационной и апелляционной комиссиях, обеспечивающих прием на обучение по образовательным программам высшего образования - программам подготовки научно-педагогических кадров в аспирантуре;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пункта 12 - организация не размещает на официальном сайте в информационно-телекоммуникационной сети «Интернет» и на информационном стенде приемной комиссии информацию:- о возможности дистанционной сдачи вступительных испытаний;- о шкале оценивания и минимальном количестве баллов, подтверждающем успешное прохождение вступительного  испытания  (для каждого вступительного испытания);- о формах проведения вступительных испытаний;-  программы вступительных испытаний; - об особенностях проведения вступительных  испытаний для поступающих инвалидов;- о  правилах подачи и рассмотрения апелляций по результатам вступительных испытаний;</a:t>
            </a:r>
            <a:r>
              <a:rPr lang="ru-RU" sz="2000" b="1" smtClean="0"/>
              <a:t> </a:t>
            </a:r>
            <a:r>
              <a:rPr lang="ru-RU" sz="2000" smtClean="0"/>
              <a:t>пункта 13 - в организации приемная комиссия не обеспечивает функционирование раздела официального сайта для ответов на обращения, связанные с приемом на обучение;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smtClean="0"/>
              <a:t>Типичные нарушения Порядка приема на обучение по образовательным программам высшего образования - программам подготовки научно-педагогических кадров в аспирантуре, утвержденного приказом Минобрнауки России от 12.01.2017   № 13: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пункта 14 - организацией ежедневно не обновляется информация о количестве поданных заявлений о приеме и списки лиц, подавших документы, необходимые для поступления, на места в пределах целевой квоты, на основные места в рамках контрольных цифр, на места по договорам об оказании платных образовательных услуг; </a:t>
            </a:r>
          </a:p>
          <a:p>
            <a:r>
              <a:rPr lang="ru-RU" smtClean="0"/>
              <a:t>пункта 46 - в организации не созданы материально-технические условия, обеспечивающие возможность беспрепятственного доступа поступающих инвалидов в аудитории.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109325" cy="1584325"/>
          </a:xfrm>
        </p:spPr>
        <p:txBody>
          <a:bodyPr/>
          <a:lstStyle/>
          <a:p>
            <a:r>
              <a:rPr lang="ru-RU" sz="2200" b="1" smtClean="0"/>
              <a:t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</a:t>
            </a:r>
            <a:r>
              <a:rPr lang="ru-RU" sz="2400" b="1" smtClean="0"/>
              <a:t> 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23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400" smtClean="0"/>
              <a:t>пункта 6, пункта 8 - разработанная организацией основная профессиональная образовательная программа высшего образования, состоящая из учебного плана, календарного учебного графика, рабочих программ дисциплин (модулей), программ практик, иных компонентов, а также оценочных и методических материалов, не представляет собой комплекс основных характеристик образования, так как содержание и планируемые результаты, виды профессиональной деятельности, к которым готовятся выпускники, установленные в образовательной программе, не соответствуют видам профессиональной деятельности, установленным рабочим учебным планом;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14 - разработанной и утвержденной организацией основной профессиональной образовательной программой высшего образования не установлены  планируемых результатов освоения образовательной программы;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/>
              <a:t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ru-RU" sz="2400" smtClean="0"/>
              <a:t>пункта 15 - разработанной и утвержденной организацией основной профессиональной образовательной программой высшего образования не предусмотрена возможность выбора элективных  дисциплин;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17 - при реализации основных образовательных программам высшего образования организацией не установлена величина зачетной единицы; 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23 - организацией при реализации основных образовательных программам высшего образования не установлено начало учебного года по заочной форме обучения;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30 - основная профессиональная образовательная программа высшего образования не предусматривает контактную работу при проведении преддипломной практики;</a:t>
            </a:r>
          </a:p>
          <a:p>
            <a:pPr>
              <a:lnSpc>
                <a:spcPct val="70000"/>
              </a:lnSpc>
            </a:pP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1690688"/>
            <a:ext cx="11001375" cy="5167312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Качество образования: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1. Качество субъекта получения образовательных услуг (абитуриент, студент, аспирант).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2. Качество объекта предоставления образовательных услуг  (образовательной организации), в том числе, качество управления, качество проекта предоставления образовательных услуг (структура и содержание образовательных программ), качество ресурсного обеспечения процесса предоставления образовательных услуг (материально-технического, кадрового, методического).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3. Качество процесса предоставления образовательных услуг (качество применяемых технологий, качество контроля процесса предоставляемых услуг, качество контроля результатов предоставления образовательных услуг)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4. Качество результатов - </a:t>
            </a:r>
            <a:r>
              <a:rPr lang="ru-RU" altLang="ru-RU" dirty="0"/>
              <a:t>уровень сформированности у обучающихся на определенного уровня высшего образования соответствующего набора компетенций (объективный аспект) и значимость для самого субъекта (субъективный аспект)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/>
              <a:t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</a:t>
            </a:r>
            <a:r>
              <a:rPr lang="ru-RU" sz="2400" b="1" smtClean="0"/>
              <a:t> 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63563" y="1908175"/>
            <a:ext cx="11199812" cy="49498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400" smtClean="0"/>
              <a:t>пункта 33 - для проведения практических занятий по физической культуре и спорту (физической подготовке) организацией формируются учебные группы численностью более 20 человек;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34 - при реализации основных образовательных программам высшего образования не учитываются региональные особенности профессиональной деятельности выпускников и потребности работодателей;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35 - в организации отсутствует локальный нормативный акт, определяющий порядок организации образовательного процесса по образовательным программам высшего образования при обучении по индивидуальному учебному плану, в том числе  при ускоренном обучении;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39 - в организации при прохождении обучающимися по основным профессиональным образовательным высшего образования практик не осуществляется текущий контроль успеваемости;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/>
              <a:t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ru-RU" sz="2400" smtClean="0"/>
              <a:t>пункта 40 - порядок проведения промежуточной аттестации по основным образовательным программам высшего образования не включает в себя систему оценивания результатов промежуточной аттестации и критерии выставления оценок;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	пункта 41 - организацией не установлен порядок зачета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42 - в организации повторная промежуточная аттестация при реализации основных профессиональных образовательных высшего образования проводится в период проведения практики;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49 - в организации не созданы специальные условия для получения высшего образования по образовательным программам обучающимися с ограниченными возможностями здоровья;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50 - организацией не обеспечен беспрепятственный доступ лиц с ограниченными возможностями здоровья в туалетные помещения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Типичные нарушения Порядка организации и осуществления образовательной деятельности по образовательным программам высшего образования – программам подготовки научно-педагогических кадров в аспирантуре (адъюнктуре), утвержденного приказом Минобрнауки России от 19.11.2013 № 1259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10 - при формировании содержания вариативной части всех реализуемых основных профессиональных программ высшего образования – программ подготовки кадров высшей квалификации не учитывается направленность программы аспирантуры; базовые части реализуемых в организации основных профессиональных образовательных программ высшего образования – программ подготовки научно-педагогических кадров в аспирантуре не обеспечивают формирование у обучающихся компетенций, установленных образовательными стандартами;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11 - организацией при реализации основной образовательной профессиональной программы высшего образования не обеспечивается возможность освоения факультативных дисциплин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Типичные нарушения </a:t>
            </a:r>
            <a:r>
              <a:rPr lang="ru-RU" sz="2400" b="1" i="1" smtClean="0"/>
              <a:t>Порядка организации и осуществления образовательной деятельности по дополнительным профессиональным программам, утвержденного приказом Минобрнауки России от 01.07.2013 № 499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53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 – в дополнительной профессиональной программе повышения квалификации отсутствует указание на уровень образования лиц, допущенных к освоению указанной программы;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6 - в дополнительной профессиональной программе – программе переподготовки: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отсутствует описание перечня профессиональных компетенций в рамках имеющейся квалификации, качественное изменение которых осуществляется в результате обучения;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не представлена характеристика новой квалификации и связанных с ней видов профессиональной деятельности, трудовых функций и (или) уровней квалификации;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не представлена характеристика компетенций, подлежащих совершенствованию, и (или) перечень новых, формирующихся в результате освоения программы;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Типичные нарушения </a:t>
            </a:r>
            <a:r>
              <a:rPr lang="ru-RU" sz="2400" b="1" i="1" smtClean="0"/>
              <a:t>Порядка организации и осуществления образовательной деятельности по дополнительным профессиональным программам, утвержденного приказом Минобрнауки России от 01.07.2013 № 499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85950"/>
            <a:ext cx="11231563" cy="454501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400" smtClean="0"/>
              <a:t>реализация программы переподготовки не направлена на совершенствование и (или) получение новой компетенции, необходимой для профессиональной деятельности; 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9 - в структуре профессиональной образовательной программы профессиональной переподготовки отсутствует календарный учебный план; учебный план профессиональной переподготовки по программе не определяет последовательность учебных предметов, курсов, дисциплин (модулей), иных видов учебной деятельности обучающихся и формы аттестации;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18 - организацией не разработан локальный нормативный акт, устанавливающий порядок зачета учебных предметов, курсов, дисциплин (модулей), освоенных обучающимися в процессе предшествующего обучения по основным профессиональным образовательным программам и (или) дополнительным профессиональным программам при освоении дополнительных профессиональных программ профессиональной переподготовки.</a:t>
            </a:r>
          </a:p>
          <a:p>
            <a:pPr>
              <a:lnSpc>
                <a:spcPct val="70000"/>
              </a:lnSpc>
            </a:pPr>
            <a:r>
              <a:rPr lang="ru-RU" sz="2400" smtClean="0"/>
              <a:t>пункта 19 - организацией не определена форма итоговой аттестации, которой завершается освоение обучающимися дополнительных профессиональных образовательных программ</a:t>
            </a:r>
          </a:p>
          <a:p>
            <a:pPr>
              <a:lnSpc>
                <a:spcPct val="70000"/>
              </a:lnSpc>
            </a:pPr>
            <a:r>
              <a:rPr lang="ru-RU" sz="2000" b="1" i="1" smtClean="0"/>
              <a:t> </a:t>
            </a:r>
            <a:endParaRPr lang="ru-RU" sz="2000" smtClean="0"/>
          </a:p>
          <a:p>
            <a:pPr>
              <a:lnSpc>
                <a:spcPct val="7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3438"/>
          </a:xfrm>
        </p:spPr>
        <p:txBody>
          <a:bodyPr/>
          <a:lstStyle/>
          <a:p>
            <a:r>
              <a:rPr lang="ru-RU" sz="2400" b="1" smtClean="0"/>
              <a:t>Типичные нарушения Порядка создания профессиональными образовательными организациями и образовательными организациями высшего образования кафедр и иных структурных подразделений, обеспечивающих практическую подготовку обучающихся, на базе иных организаций, осуществляющих деятельность по профилю соответствующей образовательной программы, утвержденного приказом Минобрнауки России от 14.08.2013 № 958</a:t>
            </a:r>
            <a:endParaRPr lang="ru-RU" sz="2400" smtClean="0"/>
          </a:p>
        </p:txBody>
      </p:sp>
      <p:sp>
        <p:nvSpPr>
          <p:cNvPr id="43010" name="Объект 2"/>
          <p:cNvSpPr>
            <a:spLocks noGrp="1"/>
          </p:cNvSpPr>
          <p:nvPr>
            <p:ph idx="1"/>
          </p:nvPr>
        </p:nvSpPr>
        <p:spPr>
          <a:xfrm>
            <a:off x="838200" y="3371850"/>
            <a:ext cx="10515600" cy="2805113"/>
          </a:xfrm>
        </p:spPr>
        <p:txBody>
          <a:bodyPr/>
          <a:lstStyle/>
          <a:p>
            <a:r>
              <a:rPr lang="ru-RU" smtClean="0"/>
              <a:t>пункта 5  – базовая кафедра организации создана без заключения договора о создании соответствующего структурного подразделения.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Особенности реализации образовательных программ в сетевой форме</a:t>
            </a:r>
            <a:endParaRPr lang="ru-RU" dirty="0"/>
          </a:p>
        </p:txBody>
      </p:sp>
      <p:sp>
        <p:nvSpPr>
          <p:cNvPr id="4403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Возможность реализации образовательных программ в сетевой форме установлена </a:t>
            </a:r>
            <a:r>
              <a:rPr lang="ru-RU" b="1" dirty="0"/>
              <a:t>частью 1 статьи 13 и статьей 15 Федерального закона от 29 декабря 2012 г. № 273-ФЗ «Об образовании в Российской Федерации»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Сетевая форма реализации образовательных программ обеспечивает возможность освоения обучающимся образовательной программы </a:t>
            </a:r>
            <a:r>
              <a:rPr lang="ru-RU" b="1" dirty="0"/>
              <a:t>с использованием ресурсов нескольких организаций,</a:t>
            </a:r>
            <a:r>
              <a:rPr lang="ru-RU" dirty="0"/>
              <a:t> осуществляющих образовательную деятельность, в том числе иностранных, а также при необходимости с использованием ресурсов иных организаций (научных, медицинских, организаций культуры, физкультурно-спортивных и иных организаций),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5" y="427038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/>
              <a:t>Варианты реализации образовательных программ в сетевой форме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/>
              <a:t>Реализация образовательных программ в сетевой форме с использованием ресурсов нескольких организаций, осуществляющих образовательную деятельность.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2. Реализации образовательных программ в сетевой форме с использованием ресурсов иных организаций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1066800" y="330200"/>
            <a:ext cx="10515600" cy="1325563"/>
          </a:xfrm>
        </p:spPr>
        <p:txBody>
          <a:bodyPr/>
          <a:lstStyle/>
          <a:p>
            <a:r>
              <a:rPr lang="ru-RU" sz="3200" b="1" smtClean="0"/>
              <a:t>1. Реализация образовательных программ в сетевой форме с использованием ресурсов нескольких организаций, осуществляющих образовательную деятельность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2175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Условия: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лицензии на осуществление образовательной деятельности у каждой образовательной организации;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договора о сетевой форме реализации ОП;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совместно разработанной  и утвержденной всеми ОО, участвующими в сетевом взаимодействии, образовательной программы; Совместная образовательная программа – это единая программа двух образовательных организаций </a:t>
            </a:r>
            <a:r>
              <a:rPr lang="ru-RU" b="1" dirty="0"/>
              <a:t>с полностью синхронизированными </a:t>
            </a:r>
            <a:r>
              <a:rPr lang="ru-RU" dirty="0"/>
              <a:t>учебными планами и календарными учебными графиками и с чётко прописанной ответственностью участников за предоставляемый ресурс на каждом из этапов её реализации.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реализация образовательной программы в местах осуществления образовательной деятельности, указанных в приложении к лицензиям ОО, с использованием ресурсов (кадровых, материально-технических и др.) всех ОО, участвующих в сетевом взаимодействии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/>
              <a:t>Система управления качеством (система качества)</a:t>
            </a:r>
            <a:r>
              <a:rPr lang="ru-RU" smtClean="0"/>
              <a:t> – совокупность организационной структуры, ответственности, процедур, процессов и ресурсов, обеспечивающая осуществление общего руководства качеством.</a:t>
            </a:r>
          </a:p>
          <a:p>
            <a:pPr marL="0" indent="0">
              <a:buFont typeface="Arial" charset="0"/>
              <a:buAutoNum type="arabicPeriod"/>
            </a:pPr>
            <a:r>
              <a:rPr lang="ru-RU" smtClean="0"/>
              <a:t>Создание систем качества образования.</a:t>
            </a:r>
          </a:p>
          <a:p>
            <a:pPr marL="0" indent="0">
              <a:buFont typeface="Arial" charset="0"/>
              <a:buAutoNum type="arabicPeriod"/>
            </a:pPr>
            <a:r>
              <a:rPr lang="ru-RU" smtClean="0"/>
              <a:t>Внедрение систем качества образования.</a:t>
            </a:r>
          </a:p>
          <a:p>
            <a:pPr marL="0" indent="0">
              <a:buFont typeface="Arial" charset="0"/>
              <a:buAutoNum type="arabicPeriod"/>
            </a:pPr>
            <a:r>
              <a:rPr lang="ru-RU" smtClean="0"/>
              <a:t>Обеспечение функционирования систем качества образования.</a:t>
            </a:r>
          </a:p>
          <a:p>
            <a:pPr marL="0" indent="0">
              <a:buFont typeface="Arial" charset="0"/>
              <a:buAutoNum type="arabicPeriod"/>
            </a:pPr>
            <a:r>
              <a:rPr lang="ru-RU" smtClean="0"/>
              <a:t>Анализ и оценка эффективности систем качеств образования.</a:t>
            </a:r>
          </a:p>
          <a:p>
            <a:pPr marL="0" indent="0">
              <a:buFont typeface="Arial" charset="0"/>
              <a:buAutoNum type="arabicPeriod"/>
            </a:pPr>
            <a:r>
              <a:rPr lang="ru-RU" smtClean="0"/>
              <a:t>Совершенствование систем качества образования</a:t>
            </a:r>
          </a:p>
          <a:p>
            <a:pPr marL="0" indent="0">
              <a:buFont typeface="Arial" charset="0"/>
              <a:buAutoNum type="arabicPeriod"/>
            </a:pPr>
            <a:endParaRPr lang="ru-RU" smtClean="0"/>
          </a:p>
          <a:p>
            <a:pPr marL="0" indent="0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1. Реализация образовательных программ в сетевой форме с использованием ресурсов нескольких организаций, осуществляющих образовательную деятельность</a:t>
            </a:r>
            <a:endParaRPr lang="ru-RU" sz="32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зачисление в ОО-1 согласно требованиям Порядка приема;</a:t>
            </a:r>
            <a:endParaRPr lang="ru-RU" sz="2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письменных согласий обучающихся на обучение по сетевой форме реализации ОП;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Перевод в ОО-2, участвующую в сетевом взаимодействии для освоения части образовательной программы без отчисления из ОО-1 </a:t>
            </a:r>
            <a:r>
              <a:rPr lang="ru-RU" sz="1800" dirty="0"/>
              <a:t>(приказ Минобрнауки России от 10.02.2017 N 124 "Об утверждении Порядка перевода обучающихся в другую организацию, осуществляющую образовательную деятельность по образовательным программам среднего профессионального и (или) высшего образования" (раздел 3));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Зачет результатов освоения  части ОП в ОО-2 в порядке, установленном локальным актом ОО-1 </a:t>
            </a:r>
            <a:r>
              <a:rPr lang="ru-RU" sz="1900" dirty="0"/>
              <a:t>(Приказ Минобрнауки России от 05.04.2017 N 301 "Об утверждении Порядка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магистратуры«);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/>
              <a:t>Выдача документа об образовании и (или) квалификации ОО-1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2. Реализация образовательных программ в сетевой форме с использованием ресурсов иных организаций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Образовательная программа реализуется одной организацией, осуществляющей образовательную деятельность (базовая организация), но с использованием ресурсов иных организаций, в том числе осуществляющих образовательную деятельность (организация-партнёр). Организация-партнер представляет свою материально-техническую базу и иные ресурсы.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ОП реализуется базовой организацией на основании ее лицензии. Места осуществления образовательной деятельности в организации-партнере должны быть указаны в приложении к лицензии базовой организации. Кадровые, материально-технические ресурсы организации-партнера, задействованные в реализации образовательной программы, должны быть привлечены базовой организацией с учетом требований законодательства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/>
              <a:t>Письмо&gt; Минобрнауки России от 28.08.2015 N АК-2563/05 "О методических рекомендациях" (вместе с "Методическими рекомендациями по организации образовательной деятельности с использованием сетевых форм реализации образовательных программ")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501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Модели организации сетевой формы с использованием ресурсов иных организаций: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1.Модель включения модулей образовательных программ других организаций, осуществляющих образовательную деятельность.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2. Модель «индивидуальный выбор».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3. Модель «вуз – предприятие».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4. Модель «базовая организация – академический институт – предприятие»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В договоре о сетевой форме реализации образовательных программ указываются:</a:t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51181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1) вид, уровень и (или) направленность образовательной программы (часть образовательной программы определенных уровня, вида и направленности), реализуемой с использованием сетевой формы;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2) статус обучающихся в организациях, правила приема на обучение по образовательной программе, реализуемой с использованием сетевой формы, порядок организации академической мобильности обучающихся (для обучающихся по основным профессиональным образовательным программам), осваивающих образовательную программу, реализуемую с использованием сетевой формы;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3) условия и порядок осуществления образовательной деятельности по образовательной программе, реализуемой посредством сетевой формы, в том числе распределение обязанностей между организациями, порядок реализации образовательной программы, характер и объем ресурсов, используемых каждой организацией, реализующей образовательные программы посредством сетевой формы;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4) выдаваемые документ или документы об образовании и (или) о квалификации, документ или документы об обучении, а также организации, осуществляющие образовательную деятельность, которыми выдаются указанные документы;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5) срок действия договора, порядок его изменения и прекращения.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При проведении аккредитационной экспертизы ООП, реализуемой с использованием сетевой формы, проверяется: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522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ООП, совместно разработанные и утвержденные организациями-партнерами, на соответствие договору о сетевой форме реализации ООП (на срок реализации программы);</a:t>
            </a:r>
          </a:p>
          <a:p>
            <a:r>
              <a:rPr lang="ru-RU" smtClean="0"/>
              <a:t>наличие письменных согласий обучающихся на обучение по сетевой форме реализации ООП;</a:t>
            </a:r>
          </a:p>
          <a:p>
            <a:r>
              <a:rPr lang="ru-RU" smtClean="0"/>
              <a:t>обеспеченность ООП совокупностью ресурсов материально-технического и учебно-методического обеспечения, предоставляемого организациями, участвующими в реализации программы с использованием сетевой формы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53265" name="Group 17"/>
          <p:cNvGraphicFramePr>
            <a:graphicFrameLocks noGrp="1"/>
          </p:cNvGraphicFramePr>
          <p:nvPr>
            <p:ph idx="1"/>
          </p:nvPr>
        </p:nvGraphicFramePr>
        <p:xfrm>
          <a:off x="258763" y="239713"/>
          <a:ext cx="11706225" cy="6432550"/>
        </p:xfrm>
        <a:graphic>
          <a:graphicData uri="http://schemas.openxmlformats.org/drawingml/2006/table">
            <a:tbl>
              <a:tblPr/>
              <a:tblGrid>
                <a:gridCol w="5440362"/>
                <a:gridCol w="6265863"/>
              </a:tblGrid>
              <a:tr h="1287463"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Сетевой договор заключен  с организацией, у которой имеется свидетельство государственной аккредитации УГСН, к которой относится ООП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66" marR="5396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Сетевой договор заключен  с организацией, у которой отсутствует свидетельство государственной аккредитации УГСН, к которой относится ООП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3966" marR="5396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Экспертиза проводится только в части ООП, самостоятельно реализуемой организацией-исполнителем. Результаты, полученные ранее (при проведении государственной аккредитации ООП в организации-партнере), учитываются. Для проверки соответствия показателей заявленной ООП, реализуемой с применением сетевой формы, запрашиваются данные по кадровому, материально-техническому и учебно-методическому обеспечению, в соответствии с запросом, утвержденным приказом Минобрнауки России, в форме справок у всех участников сетевого договора. Информация в справках организации-партнера не подлежит проверке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3966" marR="5396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Учитываются результаты, полученные при освоении ООП обучающимися в организации-партнере, участвующей в реализации образовательных программ в сетевой форме. Для проверки запрашиваются  данные по кадровому, материально-техническому и учебно-методическому обеспечению, в соответствии с запросом, утвержденным приказом Минобрнауки России, в форме справок у всех участников сетевого договора. Информация в справках организации-партнера подлежит проверке. Проверяется проверить кадровое обеспечение реализации ООП, наличие совокупности ресурсов материально-технического и учебно-методического обеспечения, предоставляемого организациями, участвующими в реализации программы в сетевой форме. При условии доступного местонахождения организации-партнера (в одном городе) осуществляется выезд в организацию-партнер. При условии отдаленного местонахождения организации-партнера запрашиваются копии документов в электронном виде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3966" marR="5396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Критерии оценки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273050" y="1028700"/>
            <a:ext cx="11561763" cy="5732463"/>
          </a:xfrm>
        </p:spPr>
        <p:txBody>
          <a:bodyPr rtlCol="0">
            <a:normAutofit fontScale="62500" lnSpcReduction="20000"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ООП, совместно разработанной и утвержденной организациями-партнерами;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письменных согласий обучающихся на обучение по ООП с использованием сетевой формы;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организаций, участвующих в реализации ООП с использованием сетевой формы, как организации-исполнителя и организации-партнера по совместно разработанной ООП;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вида, уровня и (или) направленности ООП (части ООП определенных уровня, вида и направленности), реализуемой с использованием сетевой формы, ФГОС;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утвержденного порядка осуществления образовательной деятельности по совместно разработанной ООП: распределение обязанностей между организациями, участвующими в реализации ООП с использованием сетевой формы, сроки обучения в каждой организации, какие дисциплины изучают в каждой организации, как проходит зачет результатов этих дисциплин;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обеспеченность ООП кадровыми условиями реализации, предоставляемыми организациями, участвующими в реализации ООП с использованием сетевой формы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обеспеченность ООП совокупностью ресурсов материально-технического обеспечения, предоставляемого организациями, участвующими в реализации ООП с использованием сетевой формы;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обеспеченность ООП совокупностью ресурсов учебно-методического обеспечения, предоставляемого организациями, участвующими в реализации ООП с использованием сетевой формы;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выдаваемого документа или документов об образовании и (или) о квалификации, документа или документов об обучении;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срок действия договора.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Проверка экспертом (представителем экспертной организации) выполнения требований к качеству подготовки обучающихся при реализации ООП в сетевой форме проводится с учетом предоставления условий и ресурсов всех организаций, участвующих в реализации данной ООП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670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Особенности реализации образовательных программ с применением дистанционных технологий</a:t>
            </a:r>
            <a:endParaRPr lang="ru-RU" dirty="0"/>
          </a:p>
        </p:txBody>
      </p:sp>
      <p:sp>
        <p:nvSpPr>
          <p:cNvPr id="5529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smtClean="0"/>
              <a:t>Реализация образовательных программ с применением дистанционных технологий определена:</a:t>
            </a:r>
          </a:p>
        </p:txBody>
      </p:sp>
      <p:sp>
        <p:nvSpPr>
          <p:cNvPr id="563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Статья 16 ФЗ «Об образовании в Российской Федерации» от 29.12.2012 №273.</a:t>
            </a:r>
          </a:p>
          <a:p>
            <a:r>
              <a:rPr lang="ru-RU" smtClean="0"/>
              <a:t>Приказ Минобрнауки России от 23.08.2017 N 816 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788"/>
            <a:ext cx="10515600" cy="52101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 </a:t>
            </a:r>
            <a:r>
              <a:rPr lang="ru-RU" b="1" dirty="0"/>
              <a:t>Электронное обучение -</a:t>
            </a:r>
            <a:r>
              <a:rPr lang="ru-RU" dirty="0"/>
              <a:t>организация образовательной деятельности с применением </a:t>
            </a:r>
            <a:r>
              <a:rPr lang="ru-RU" b="1" dirty="0"/>
              <a:t>содержащейся в базах данных</a:t>
            </a:r>
            <a:r>
              <a:rPr lang="ru-RU" dirty="0"/>
              <a:t> и используемой при реализации образовательных программ </a:t>
            </a:r>
            <a:r>
              <a:rPr lang="ru-RU" b="1" dirty="0"/>
              <a:t>информации</a:t>
            </a:r>
            <a:r>
              <a:rPr lang="ru-RU" dirty="0"/>
              <a:t> и обеспечивающих ее обработку </a:t>
            </a:r>
            <a:r>
              <a:rPr lang="ru-RU" b="1" dirty="0"/>
              <a:t>информационных технологий, технических средств, а также информационно-телекоммуникационных сетей,</a:t>
            </a:r>
            <a:r>
              <a:rPr lang="ru-RU" dirty="0"/>
              <a:t> обеспечивающих передачу по линиям связи указанной информации, взаимодействие обучающихся и педагогических работников.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Дистанционные образовательные технологии - </a:t>
            </a:r>
            <a:r>
              <a:rPr lang="ru-RU" dirty="0"/>
              <a:t>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Политика Нижегородского государственного университета им. Н.И. Лобачевского в области качества образования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Основная цель политики ННГУ в области качества образования - подготовка выпускников, способных обеспечивать функционирование и развитие профессиональных сфер деятельности на уровне передовых достижений, являющихся достойными гражданами страны, конкурентоспособных в России и за рубежом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Источник: </a:t>
            </a:r>
            <a:r>
              <a:rPr lang="ru-RU" dirty="0">
                <a:hlinkClick r:id="rId2"/>
              </a:rPr>
              <a:t>http://www.unn.ru/site/about/ofitsialnye-svedeniya-i-dokumenty/politika-v-oblasti-kachestva-obrazovaniya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Особенности  реализации образовательных программ или их частей с применением электронного обучения, дистанционных образовательных технологий: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местом осуществления образовательной деятельности является место нахождения организации или ее филиала независимо от места нахождения обучающихся;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организации обеспечивают соответствующий применяемым технологиям уровень подготовки педагогических, научных, учебно-вспомогательных, административно-хозяйственных работников организации;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организации самостоятельно определяют порядок оказания учебно-методической помощи обучающимся, в том числе в форме индивидуальных консультаций, оказываемых дистанционно с использованием информационных и телекоммуникационных технологий;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организации самостоятельно определяют соотношение объема занятий, проводимых путем непосредственного взаимодействия педагогического работника с обучающимся, в том числе с применением электронного обучения, дистанционных образовательных технологий;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допускается отсутствие учебных занятий, проводимых путем непосредственного взаимодействия педагогического работника с обучающимся в аудитории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Особенности  реализации образовательных программ или их частей с применением электронного обучения, дистанционных образовательных технологий:</a:t>
            </a:r>
            <a:endParaRPr lang="ru-RU" sz="32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организация самостоятельно и (или) с использованием ресурсов иных организаций создает условия для функционирования электронной информационно-образовательной среды, обеспечивающей освоение обучающимися образовательных программ или их частей в полном объеме независимо от места нахождения обучающихся;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организация обеспечивает идентификацию личности обучающегося и контроль соблюдения условий проведения мероприятий, в рамках которых осуществляется оценка результатов обучения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организация может организовывать учебные занятия в виде онлайн-курсов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 проведении экспертизы ООП, реализуемых с применением (исключительно с применением) электронного обучения, дистанционных образовательных технологий: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9788"/>
            <a:ext cx="10515600" cy="451008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200" smtClean="0"/>
              <a:t>Предоставляется </a:t>
            </a:r>
            <a:r>
              <a:rPr lang="ru-RU" sz="2200" b="1" smtClean="0"/>
              <a:t>доступ в ЭИОС ОО.</a:t>
            </a:r>
          </a:p>
          <a:p>
            <a:pPr>
              <a:lnSpc>
                <a:spcPct val="70000"/>
              </a:lnSpc>
            </a:pPr>
            <a:r>
              <a:rPr lang="ru-RU" sz="2200" smtClean="0"/>
              <a:t>В ходе экспертизы ООП, реализуемых </a:t>
            </a:r>
            <a:r>
              <a:rPr lang="ru-RU" sz="2200" b="1" smtClean="0"/>
              <a:t>исключительно </a:t>
            </a:r>
            <a:r>
              <a:rPr lang="ru-RU" sz="2200" smtClean="0"/>
              <a:t>с применением электронного обучения, дистанционных образовательных технологий, эксперт оценивает возможности освоения обучающимися ООП в полном объеме независимо от их места нахождения. </a:t>
            </a:r>
            <a:r>
              <a:rPr lang="ru-RU" sz="2200" b="1" smtClean="0"/>
              <a:t>Эксперту должен быть предоставлен набор логинов и паролей, соответствующих разным статусам участников образовательного процесса </a:t>
            </a:r>
            <a:r>
              <a:rPr lang="ru-RU" sz="2200" smtClean="0"/>
              <a:t>(авторизованный доступ в качестве преподавателя, обучающегося и организатора образовательного процесса к организационным и учебно-методическим материалам по всем элементам ООП).</a:t>
            </a:r>
          </a:p>
          <a:p>
            <a:pPr>
              <a:lnSpc>
                <a:spcPct val="70000"/>
              </a:lnSpc>
            </a:pPr>
            <a:r>
              <a:rPr lang="ru-RU" sz="2200" b="1" smtClean="0"/>
              <a:t>Проверяется функционирование ЭИОС,</a:t>
            </a:r>
            <a:r>
              <a:rPr lang="ru-RU" sz="2200" smtClean="0"/>
              <a:t> обеспечение ее соответствующими средствами информационно-коммуникационных технологий и квалификацией работников, ее использующих и поддерживающих.</a:t>
            </a:r>
          </a:p>
          <a:p>
            <a:pPr>
              <a:lnSpc>
                <a:spcPct val="70000"/>
              </a:lnSpc>
            </a:pPr>
            <a:r>
              <a:rPr lang="ru-RU" sz="2200" smtClean="0"/>
              <a:t>Проверка выполнения требований к содержанию и качеству подготовки обучающихся при реализации ООП, реализуемых с применением (исключительно с применением) электронного обучения, дистанционных образовательных технологий проводится по показателям ФГОС с учетом применяемых технологий</a:t>
            </a:r>
            <a:endParaRPr lang="ru-RU" sz="2200" b="1" smtClean="0"/>
          </a:p>
          <a:p>
            <a:pPr>
              <a:lnSpc>
                <a:spcPct val="7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1111250" y="374650"/>
            <a:ext cx="10515600" cy="1325563"/>
          </a:xfrm>
        </p:spPr>
        <p:txBody>
          <a:bodyPr/>
          <a:lstStyle/>
          <a:p>
            <a:r>
              <a:rPr lang="ru-RU" sz="3200" smtClean="0"/>
              <a:t>При проведении экспертизы ООП, реализуемых с применением (исключительно с применением) электронного обучения, дистанционных образовательных технологий: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9938"/>
            <a:ext cx="10515600" cy="4443412"/>
          </a:xfrm>
        </p:spPr>
        <p:txBody>
          <a:bodyPr rtlCol="0">
            <a:normAutofit fontScale="70000" lnSpcReduction="20000"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анализируются локальные акты, регламентирующие: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применение электронного обучения и дистанционных образовательных технологий при реализации ООП;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действия участников образовательных отношений в ЭИОС ОО и др. документы;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ведение учета и хранение результатов образовательного процесса в соответствии с требованиями Закона Российской Федерации от 21 июля 1993 г. № 5485-1 «О государственной тайне», Федерального закона от 27 июля 2006 г. № 152-ФЗ «О персональных данных», Федерального закона от 6 апреля 2011г. № 63-ФЗ «Об ЭЦП»;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количество зарегистрированных пользователей ЭИОС;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функциональные возможности ЭИОС;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информационные, методические, справочные материалов по организации электронного обучения и применения дистанционных образовательных технологий;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различные инструкции по работе с ЭИОС ОО;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договоры, письменные согласия обучающихся на обучение по ООП по технологиям электронного обучения, дистанционных образовательных технологий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Критерии оценки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988"/>
            <a:ext cx="10515600" cy="5322887"/>
          </a:xfrm>
        </p:spPr>
        <p:txBody>
          <a:bodyPr rtlCol="0">
            <a:normAutofit fontScale="62500" lnSpcReduction="20000"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обеспеченность доступа к учебным планам, рабочим программам дисциплин (модулей), практик, к изданиям ЭБС и электронным образовательным ресурсам, указанным в рабочих программах, всех участников образовательного процесса;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технической возможности проведения всех видов занятий и осуществления процедур оценки результатов обучения, реализация которых предусмотрена с применением электронного обучения, дистанционных образовательных технологий;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технической возможности оказания учебно-методической помощи обучающимся, в том числе в форме индивидуальных консультаций, оказываемых дистанционно;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обеспеченность фиксации хода образовательного процесса, результатов промежуточной аттестации и результатов освоения;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индивидуальной авторизации обучающегося на портале ЭИОС ОО;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возможность доступа к ЭИОС из любой точки, в которой имеется доступ к сети Интернет, как на территории организации, так и вне ее;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ЭИОС автоматизированных средств проведения текущей, промежуточной и итоговой аттестации обучающихся (в т.ч. системы тестирования);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возможность создания для участников образовательного процесса в ЭОИС ОО индивидуального образовательного пространства («личного кабинета», хранилища документов и т.п.) для хранения учебно-методической и организационной информации;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обеспечение возможности доступа участников образовательного процесса к расписанию учебных занятий в виде обновляемой базы данных и механизм информирования об изменениях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утвержденного Приказом Министерством образования и науки российской федерации от 23.08.2017  № 816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4  – организация не доводит до участников образовательных отношений информацию о реализации образовательных  программ или их частей с применением электронного обучения, дистанционных образовательных технологий, обеспечивающую возможность их правильного выбора;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6 - при реализации образовательных программ (их частей) с применением исключительно электронного обучения организацией не обеспечена идентификация личности обучающегося в соответствии со способами, выбранными организацией;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8 - организацией не установлен порядок и формы зачета результатов обучения на основании документов об образовании и (или) о квалификации либо документа об обучении, представленных обучающимися, и подтверждающими освоение им образовательной программы или ее части в виде онлайн-курсов в иной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/>
              <a:t>Типовые нарушения Положения о практике обучающихся, осваивающих основные профессиональные образовательные программы высшего образования, утвержденного приказом Минобрнауки России от 27.11.2015 № 1383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3 - программа производственной практики по получению первичных профессиональных умений и опыта профессиональной деятельности, входящая в состав основной профессиональной образовательной программы высшего образования, не включает в себя: вид практики, способ и формы ее проведения; место практики в структуре образовательной программы; объем практики в зачетных единицах, фонд оценочных средств для проведения промежуточной аттестации обучающихся по практике, перечень учебной литературы и ресурсов сети «Интернет», необходимых для проведения практики;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8 - в организации отсутствуют договоры с организациями, на базе которых проводилась практика;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11 - в организации для обучающихся, осваивающих основные профессиональные образовательные программы, для руководства производственной практикой, проводимой в профильных организациях, не назначены руководители практики из числа работников профильных организаций;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12 - при проведении практики обучающихся, осваивающих основные профессиональные образовательные программы, руководитель практики от организации: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не составляет рабочий график (план) проведения практики;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не разрабатывает индивидуальные задания для обучающихся, выполняемые в период практики;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не оценивает результаты прохождения практики обучающимися;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Положения о практике обучающихся, осваивающих основные профессиональные образовательные программы высшего образования, утвержденного приказом Минобрнауки России от 27.11.2015 № 1383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13 - в организации отсутствуют: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-согласованные руководителем практики от профильной организации индивидуальные задания, содержание и планируемые результаты практики;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-сведения о проведении руководителем практики от профильной организации инструктажа обучающихся по ознакомлению с требованиями охраны труда, техники безопасности, пожарной безопасности, а также правилами внутреннего трудового распорядка;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14 - при проведении практик обучающихся, осваивающих основные профессиональные образовательные программы высшего образования,  в профильной организации руководителем практики от организации и руководителем практики от профильной организации не составляется совместный рабочий график (план) проведения практики;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16 - в распорядительном акте образовательной организации о направлении на практику отсутствует закрепление каждого обучающегося за организацией и не указан срок прохождения практики;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22 - в организации отсутствует локальный нормативный акт, устанавливающий условия и порядок обеспечения обучающихся проездом к месту проведения практики и обратно, а также проживанием их вне места жительства в период прохождения практики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Порядка проведения государственной итоговой аттестации по образовательным программам высшего образования – программам бакалавриата, программам специалитета и программам магистратуры, утвержденного приказом Минобрнауки России от 29.06.2015 № 636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23 - составы государственных экзаменационных комиссий утверждены позднее, чем за 1 месяц до даты начала государственной итоговой аттестации;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24 - председателем апелляционной комиссии утверждено лицо, не являющееся руководителем организации (лицом, исполняющим его обязанности, или лицом, уполномоченным руководителем организации);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27</a:t>
            </a:r>
            <a:r>
              <a:rPr lang="ru-RU" b="1" i="1" dirty="0"/>
              <a:t> - </a:t>
            </a:r>
            <a:r>
              <a:rPr lang="ru-RU" dirty="0"/>
              <a:t>в состав государственной экзаменационной комиссии для проведения государственной итоговой аттестации включен секретарь;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29 - в протоколах заседания государственной экзаменационной комиссии по приему государственного аттестационного испытания не отражены характеристики ответов на вопросы, заданные обучающемуся, мнения председателя и членов государственной экзаменационной комиссии о выявленном в ходе государственного аттестационного испытания уровне подготовленности обучающегося к решению профессиональных задач, а также о выявленных недостатках в теоретической и практической подготовке обучающегося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Порядка проведения государственной итоговой аттестации по образовательным программам высшего образования – программам бакалавриата, программам специалитета и программам магистратуры, утвержденного приказом Минобрнауки России от 29.06.2015 № 636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7434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30 - в программе государственной итоговой аттестации по основной профессиональной образовательной программе высшего образования отсутствуют критерии оценки результатов сдачи государственных экзаменов</a:t>
            </a:r>
            <a:r>
              <a:rPr lang="ru-RU" b="1" dirty="0"/>
              <a:t>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31 - отсутствуют утвержденные организацией программы государственного экзамена, содержащие перечень вопросов, выносимых на государственный экзамен; программы государственного экзамена по основным профессиональным образовательным программам высшего образования не содержат рекомендации по подготовке к государственному экзамену;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35 - в организации не осуществляется рецензирование выпускных квалификационных работ по основным образовательным программам высшего образования по программам магистратуры и специалитета;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38 - тексты выпускных квалификационных работ не размещены организацией в электронно-библиотечной системе;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40 - организацией не установлен перечень уважительных причин неявки на государственную итоговую аттестацию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9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Оценка качества образования </a:t>
            </a:r>
            <a:r>
              <a:rPr lang="ru-RU" dirty="0"/>
              <a:t>– определение с помощью диагностических и оценочных процедур степени соответствия образовательной деятельности и результатов подготовки обучающихся нормативным требованиям, социальным и личностным ожиданиям.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Система оценки качества образования </a:t>
            </a:r>
            <a:r>
              <a:rPr lang="ru-RU" dirty="0"/>
              <a:t>– совокупность организационных и функциональных структур, норм и правил, диагностических и оценочных процедур, отражающих степень соответствия образовательной деятельности и результатов подготовки обучающихся нормативным требованиям, запросам внутренних и внешних потребителей, способствующая повышению уровня подготовки выпускников, а также анализ факторов, влияющих на качество образования.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Внутренняя система оценки качества образования </a:t>
            </a:r>
            <a:r>
              <a:rPr lang="ru-RU" dirty="0"/>
              <a:t>– совокупность регламентированных элементов, позволяющих оценивать и анализировать процессы и результаты работы сотрудников, структурных подразделений и вуза в целом в образовательной, научно-исследовательской, воспитательной сферах деятельности и разрабатывать рекомендации по улучшению качества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Порядка проведения государственной итоговой аттестации по образовательным программам высшего образования - программам подготовки научно-педагогических кадров в аспирантуре (адъюнктуре), программам ординатуры, программам ассистентуры-стажировки, утвержденного приказом Минобрнауки России от 18.03.2016 № 227</a:t>
            </a:r>
            <a:endParaRPr lang="ru-RU" sz="24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236788"/>
            <a:ext cx="10515600" cy="39401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27 - организацией на 2018 год создана апелляционная комиссия для проведения апелляций по результатам государственной итоговой аттестации, в состав которой включены работники не из числа педагогических работников, относящихся к профессорско-преподавательскому составу, и (или) научных работников организации;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31 - программа государственной итоговой аттестации по основной профессиональной образовательной программе высшего образования – программе подготовки научно-педагогических кадров в аспирантуре доведена до сведения обучающихся позднее, чем за шесть месяцев до начала государственной итоговой аттестации;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пункта 32 - в организации отсутствует утвержденная организацией программа государственного экзамена по основной профессиональной образовательной программе высшего образования – программе подготовки научно-педагогических кадров в аспирантуре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i="1" smtClean="0"/>
              <a:t>Типовые нарушения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утвержденных постановлением Правительства Российской Федерации от 10.07.2013 № 582: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39267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mtClean="0"/>
              <a:t>пункта 3 Правил - организация не в полном объеме размещает на официальном сайте в информационно-телекоммуникационной сети «Интернет» необходимую информацию;</a:t>
            </a:r>
          </a:p>
          <a:p>
            <a:r>
              <a:rPr lang="ru-RU" smtClean="0"/>
              <a:t>пункта 6 - на официальном сайте организации в информационно-телекоммуникационной сети «Интернет» не обновляются сведения не позднее 10 дней после их изменений.</a:t>
            </a:r>
          </a:p>
          <a:p>
            <a:r>
              <a:rPr lang="ru-RU" smtClean="0"/>
              <a:t>пункта 7 - на официальном сайте организации в информационно-телекоммуникационной сети «Интернет» пользователю не предоставляется наглядная информация о структуре официального сайта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Правил оказания платных образовательных услуг, утвержденных постановлением Правительства Российской Федерации от 15.08.2013 № 706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подпункта «в» пункта 12 - договоры об оказании платных образовательных услуг, заключенные в 2018 году, не содержат сведений о фамилии, имени, отчестве заказчика, телефоне заказчика;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подпункта «д» пункта 12 – в договорах об оказании платных образовательных услуг по образовательным программам высшего образования, заключенных в 2018 году, не указаны реквизиты документа, удостоверяющего полномочия представителя исполнителя;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подпункта «е» пункта 12 – в договорах об оказании платных образовательных услуг, заключенных в 2018 году, в случае оказания платных образовательных услуг в пользу обучающегося, не являющегося заказчиком по договору, не указывается фамилия, имя, отчество (при наличии) </a:t>
            </a:r>
            <a:r>
              <a:rPr lang="ru-RU" sz="2000" smtClean="0">
                <a:hlinkClick r:id="rId2"/>
              </a:rPr>
              <a:t>обучающегося</a:t>
            </a:r>
            <a:r>
              <a:rPr lang="ru-RU" sz="2000" smtClean="0"/>
              <a:t> как стороны договора;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подпункта «ж» пункта 12 – договоры об оказании платных образовательных услуг, заключенные в 2018 году, не содержат сведений о правах заказчика;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подпункта «з» пункта 12 - договоры на оказание платных образовательных услуг, заключенные в 2017, 2018 годах, не содержат сведения о полной стоимости образовательных услуг;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Правил оказания платных образовательных услуг, утвержденных постановлением Правительства Российской Федерации от 15.08.2013 № 706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ru-RU" sz="2000" smtClean="0"/>
              <a:t>подпункта «и» пункта 12 – в договорах об оказании платных образовательных услуг по образовательным программам высшего образования, заключенных в 2018, в сведениях о лицензии на осуществление образовательной деятельности не указаны номер регистрации лицензии;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подпункта «к» пункта 12 – договоры об оказании платных образовательных услуг, заключенные в 2018 году, не содержат сведений о виде, уровне и (или) направленности образовательной программы;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подпункта «н» пункта 12 – договоры об оказании платных образовательных услуг, заключенные в 2018 году, содержат недостоверные сведения о виде документа, выдаваемого обучающемуся после успешного освоения им соответствующей образовательной программы; в договорах об оказании платных образовательных услуг не указан вид документа, выдаваемого обучающемуся после успешного освоения им соответствующей образовательной программы (части образовательной программы);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пункта 13 – договоры об оказании платных образовательных услуг, заключенные в 2018 году, содержат условия, которые ограничивают права обучающихся или снижают уровень предоставления им гарантий по сравнению с условиями, установленными законодательством Российской Федерации об образовании.</a:t>
            </a:r>
          </a:p>
          <a:p>
            <a:pPr>
              <a:lnSpc>
                <a:spcPct val="7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проведения конкурса на замещение должностей научных работников, утвержденного приказом Минобрнауки России от 02.09.2015   № 937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xfrm>
            <a:off x="304800" y="1657350"/>
            <a:ext cx="11536363" cy="520065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800" smtClean="0"/>
              <a:t>пункта 4 - Положение о конкурсной комиссии для проведения конкурса на замещение должностей научных работников, её состав и порядок работы не размещены  на официальном сайте организации в информационно-телекоммуникационной сети «Интернет»; в состав конкурсной комиссии для проведения конкурса на замещение должностей научных работников не включены представители выборного органа первичной профсоюзной организации, некоммерческих организаций, являющихся получателями и (или) заинтересованными в результатах (продукции) организации, а также ведущие ученые, приглашенные из других организаций, осуществляющие научную, научно-техническую, инновационную деятельность сходного профиля;</a:t>
            </a:r>
          </a:p>
          <a:p>
            <a:pPr>
              <a:lnSpc>
                <a:spcPct val="70000"/>
              </a:lnSpc>
            </a:pPr>
            <a:r>
              <a:rPr lang="ru-RU" sz="1800" smtClean="0"/>
              <a:t>пункта 8 - в объявлении о проведении конкурса на замещение должностей научных работников, размещенном на официальном сайте организации в информационно-телекоммуникационной сети «Интернет», не указаны:</a:t>
            </a:r>
          </a:p>
          <a:p>
            <a:pPr>
              <a:lnSpc>
                <a:spcPct val="70000"/>
              </a:lnSpc>
            </a:pPr>
            <a:r>
              <a:rPr lang="ru-RU" sz="1800" smtClean="0"/>
              <a:t>а) место и дата проведения конкурса;</a:t>
            </a:r>
          </a:p>
          <a:p>
            <a:pPr>
              <a:lnSpc>
                <a:spcPct val="70000"/>
              </a:lnSpc>
            </a:pPr>
            <a:r>
              <a:rPr lang="ru-RU" sz="1800" smtClean="0"/>
              <a:t>б) дата окончания приема заявок для участия в конкурсе;</a:t>
            </a:r>
          </a:p>
          <a:p>
            <a:pPr>
              <a:lnSpc>
                <a:spcPct val="70000"/>
              </a:lnSpc>
            </a:pPr>
            <a:r>
              <a:rPr lang="ru-RU" sz="1800" smtClean="0"/>
              <a:t>в) полные наименования должностей научных работников, на замещение которых объявляется конкурс и квалификационные требования к ним (далее - требования), включая отрасли (области) наук, в которых предполагается работа претендента;</a:t>
            </a:r>
          </a:p>
          <a:p>
            <a:pPr>
              <a:lnSpc>
                <a:spcPct val="70000"/>
              </a:lnSpc>
            </a:pPr>
            <a:r>
              <a:rPr lang="ru-RU" sz="1800" smtClean="0"/>
              <a:t>г) примерный перечень количественных показателей результативности труда претендента, характеризующих выполнение предполагаемой работы;</a:t>
            </a:r>
          </a:p>
          <a:p>
            <a:pPr>
              <a:lnSpc>
                <a:spcPct val="70000"/>
              </a:lnSpc>
            </a:pPr>
            <a:r>
              <a:rPr lang="ru-RU" sz="1800" smtClean="0"/>
              <a:t>д) условия трудового договора, в том числе перечень трудовых функций, срок трудового договора или в случае, если с претендентом предполагается заключение трудового договора на неопределенный срок, - срок, по истечении которого предполагается проведение аттестации; размер заработной платы, возможный размер выплат стимулирующего характера и условия их получения, возможные социальные гарантии (предоставление служебного жилья, компенсация расходов на наем жилого помещения, обеспечение лечения, отдыха, проезда и так далее).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Положения о порядке замещения должностей педагогических работников, относящихся к профессорско-преподавательскому составу, утвержденного 	приказом Минобрнауки России от 23.07.2015№ 749: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>
          <a:xfrm>
            <a:off x="334963" y="1612900"/>
            <a:ext cx="11476037" cy="50069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000" smtClean="0"/>
              <a:t>пункта 9 - в объявлении о проведении конкурса на замещение должностей педагогических работников, размещенном на официальном сайте организации в информационно-телекоммуникационной сети «Интернет», не указаны: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перечень должностей педагогических работников, на замещение которых объявляется конкурс;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квалификационные требования по должностям педагогических работников;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место (адрес) приема заявления для участия в конкурсе;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срок приема заявления для участия в конкурсе (не менее одного месяца со дня размещения объявления о конкурсе на сайте организации);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место и дата проведения конкурса.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пункта 10 - к заявлениям претендентов для участия в конкурсе на замещение соответствующей должности  не приложены копии документов, подтверждающих соответствие претендентов квалификационным требованиям; к заявлениям претендентов для участия в конкурсе на замещение соответствующей должности не приложены предусмотренные нормативными правовыми актами документы, подтверждающие отсутствие у них ограничений на занятие трудовой деятельностью в сфере образования;</a:t>
            </a:r>
          </a:p>
          <a:p>
            <a:pPr>
              <a:lnSpc>
                <a:spcPct val="70000"/>
              </a:lnSpc>
            </a:pPr>
            <a:r>
              <a:rPr lang="ru-RU" sz="2000" smtClean="0"/>
              <a:t>пункта 11 – в состав коллегиальных органов управления, проводящих конкурс на замещение должностей педагогических работников, не входят представители первичной профсоюзной организации работников.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/>
          </p:cNvSpPr>
          <p:nvPr>
            <p:ph type="title"/>
          </p:nvPr>
        </p:nvSpPr>
        <p:spPr>
          <a:xfrm>
            <a:off x="625475" y="0"/>
            <a:ext cx="10728325" cy="2147888"/>
          </a:xfrm>
        </p:spPr>
        <p:txBody>
          <a:bodyPr/>
          <a:lstStyle/>
          <a:p>
            <a:r>
              <a:rPr lang="ru-RU" sz="2200" b="1" i="1" smtClean="0"/>
              <a:t>Типичные нарушения Положения о порядке проведения аттестации работников, занимающих должности педагогических работников, относящихся к профессорско-преподавательскому составу, утвержденного приказом Минобрнауки России от 30.03.2015 № 293:</a:t>
            </a:r>
            <a:r>
              <a:rPr lang="ru-RU" sz="4000" smtClean="0"/>
              <a:t> 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35171" name="Rectangle 3"/>
          <p:cNvSpPr>
            <a:spLocks noGrp="1"/>
          </p:cNvSpPr>
          <p:nvPr>
            <p:ph type="body" idx="1"/>
          </p:nvPr>
        </p:nvSpPr>
        <p:spPr>
          <a:xfrm>
            <a:off x="838200" y="2405063"/>
            <a:ext cx="10515600" cy="3771900"/>
          </a:xfrm>
        </p:spPr>
        <p:txBody>
          <a:bodyPr/>
          <a:lstStyle/>
          <a:p>
            <a:r>
              <a:rPr lang="ru-RU" smtClean="0"/>
              <a:t>пункта 6 - организацией не определен порядок формирования и регламент деятельности аттестационных комиссий; в состав аттестационной комиссии не включается представитель выборного органа соответствующей первичной организации или иного представительного органа работников.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перевода обучающихся в другую организацию, осуществляющую образовательную деятельность по образовательным программам среднего профессионального и (или) высшего образования, утвержденного приказом Минобрнауки России от 10.02.2017 № 124: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пункта 5 - организация</a:t>
            </a:r>
            <a:r>
              <a:rPr lang="ru-RU" sz="2000" i="1" smtClean="0"/>
              <a:t> </a:t>
            </a:r>
            <a:r>
              <a:rPr lang="ru-RU" sz="2000" smtClean="0"/>
              <a:t>не установила количество вакантных мест для перевода с детализацией по образовательным программам, формам обучения, курсам обучения с указанием количества вакантных мест для перевода, финансируемых за счет бюджетных ассигнований федерального бюджета;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пункта 9 - в организацию приняты в порядке перевода обучающиеся при отсутствии выписки из приказа об отчислении в связи с переводом;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пункта 13 - организацией не разработан локальный нормативный акт, устанавливающий порядок и сроки проведения конкурсного отбора среди лиц, подавших заявления о переводе;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пункта 17 - в организации в личном деле лица, отчисленного в связи с переводом в другую организацию, копия документа о предшествующем образовании, не заверена;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пункта 20 - организация  после издания приказа о зачислении в порядке перевода сформировала личные дела обучающихся без выписок из приказов об отчислении в связи с переводом; в личном деле обучающегося, зачисленного в порядке перевода, отсутствуют справка о периоде обучения и документ о предшествующем образовании (оригинал или копия).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и случаев перехода лиц, обучающихся по образовательным программам среднего профессионального и высшего образования, с платного обучения на бесплатное, утвержденного приказом Минобрнауки России от 06.06.2013 № 443: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пункта 7 – организацией не определен состав, полномочия и порядок деятельности комиссии, принимающей решение о переходе обучающегося с платного обучения на бесплатное по аспирантуре; решение о переходе обучающегося с платного обучения на бесплатное принимается аттестационной комиссией по переводу без учета мнения совета обучающихся образовательной организации.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применения к обучающимся и снятия с обучающихся мер дисциплинарного взыскания, утвержденного приказом Минобрнауки России от 15.03.2013 № 185</a:t>
            </a:r>
            <a:r>
              <a:rPr lang="ru-RU" sz="2400" smtClean="0"/>
              <a:t>: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mtClean="0"/>
              <a:t>пункта 6 - выбор меры дисциплинарного взыскания осуществлялся без учета мнения совета обучающихся и представительных органов обучающихся;</a:t>
            </a:r>
          </a:p>
          <a:p>
            <a:pPr>
              <a:lnSpc>
                <a:spcPct val="80000"/>
              </a:lnSpc>
            </a:pPr>
            <a:r>
              <a:rPr lang="ru-RU" smtClean="0"/>
              <a:t>пункта 8 - акты об отказе в предоставлении объяснений обучающимися, к которым применяются меры дисциплинарного взыскания, составляются организацией до истечения трех учебных дней с момента, когда такие объяснения были затребованы;</a:t>
            </a:r>
          </a:p>
          <a:p>
            <a:pPr>
              <a:lnSpc>
                <a:spcPct val="80000"/>
              </a:lnSpc>
            </a:pPr>
            <a:r>
              <a:rPr lang="ru-RU" smtClean="0"/>
              <a:t>пункт 13 - приказы о применении к обучающимся мер дисциплинарного взыскания не доводятся до обучающихся под роспись в установленный срок.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Оценка качества образования - сложная система, обеспечивающая определение состояния образовательного процесса с позиций его </a:t>
            </a:r>
            <a:r>
              <a:rPr lang="ru-RU" b="1" dirty="0"/>
              <a:t>нормативного соответствия </a:t>
            </a:r>
            <a:r>
              <a:rPr lang="ru-RU" dirty="0"/>
              <a:t>(требования законодательства в сфере образования, положения Федеральных государственных образовательных стандартов, локальной нормативно-правовой базы образовательной организации), а также с позиций </a:t>
            </a:r>
            <a:r>
              <a:rPr lang="ru-RU" b="1" dirty="0"/>
              <a:t>соответствия требованиям субъектов образовательного процесса. </a:t>
            </a:r>
            <a:r>
              <a:rPr lang="ru-RU" dirty="0"/>
              <a:t>Она  предполагает определение с помощью диагностических и оценочных процедур степени соответствия образовательной деятельности и результатов подготовки обучающихся нормативным требованиям, социальным и личностным ожиданиям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Типичные нарушения Порядка и оснований предоставления академического отпуска обучающимся, утвержденных приказ Минобрнауки России от 13.06.2013 </a:t>
            </a:r>
            <a:br>
              <a:rPr lang="ru-RU" sz="2400" b="1" i="1" smtClean="0"/>
            </a:br>
            <a:r>
              <a:rPr lang="ru-RU" sz="2400" b="1" i="1" smtClean="0"/>
              <a:t>№ 455: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пункта 5 - решение о предоставлении академического отпуска принято  по истечении десятидневного срока со дня получения от обучающегося заявления и прилагаемых к нему документов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06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5400" smtClean="0"/>
              <a:t>Федеральный государственный контроль качества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000" smtClean="0"/>
              <a:t>Характеристика направления подготовки (специальности) в основной образовательной программе.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smtClean="0"/>
              <a:t>Характеристика профессиональной деятельности выпускника, освоившего образовательную программу 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smtClean="0"/>
              <a:t>Соответствие результатов освоения образовательной программы требованиям ФГОС ВО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smtClean="0"/>
              <a:t>Соответствие структуры основных образовательных программ требованиям ФГОС ВО 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smtClean="0"/>
              <a:t>Соответствие условий реализации ООП требованиям ФГОС 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Характеристика направления подготовки (специальности) в основной образовательной программе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форме обучения (осуществление образовательной деятельности в рамках форм обучения, установленных ФГОС ВО)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объему образовательной программы (реализация образовательной программы в объеме, установленном ФГОС ВО)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Выполнения требований к сроку получения образования (выполнение требований ФГОС ВО о сроках получения высшего образования по образовательной программе, осуществление учебной деятельности и проведение каникул в периоды, установленные в соответствии с требованиями ФГОС ВО)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Характеристика профессиональной деятельности выпускника, освоившего образовательную программу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Критерий: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образовательной программы характеристике профессиональной деятельности выпускника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Соответствие результатов освоения образовательной программы требованиям ФГОС ВО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ООП необходимого в соответствии с требованиями ФГОС ВО перечня формируемых компетенций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Осуществление промежуточной аттестации и государственной итоговой аттестации обучающихся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Соответствие структуры основных образовательных программ требованиям ФГОС ВО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2588" y="1160463"/>
            <a:ext cx="10971212" cy="5697537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базовой и вариативной частей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предусмотренных ФГОС ВО блоков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ФГОС ВО объема блоков и частей ООП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ООП дисциплин (модулей) базовой части, предусмотренных ФГОС ВО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ООП обязательных типов практик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требованиям ФГОС ВО способов проведения и типов практик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возможности выбора мест прохождения практик для лиц с ограниченными возможностями здоровья с учетом состояния их здоровья и требований по доступности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блока «Научные исследования»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блока «Государственная итоговая аттестация»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Обеспечение обучающимся возможности освоения элективных дисциплин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требованиям ФГОС ВО количества часов, отведенных на занятия лекционного типа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Условия реализации ООП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общесистемных требований к реализации образовательных программ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кадровым условиям реализации ООП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материально-техническому и учебно-методическому обеспечению образовательных программ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009650"/>
          </a:xfrm>
        </p:spPr>
        <p:txBody>
          <a:bodyPr/>
          <a:lstStyle/>
          <a:p>
            <a:r>
              <a:rPr lang="ru-RU" sz="3200" b="1" smtClean="0"/>
              <a:t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963"/>
            <a:ext cx="10515600" cy="484981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срок получения образования по основной профессиональной образовательной программе высшего образования для обучающихся заочной формы обучения, зачисленных на обучение в период после 1 сентября 2018 года, не соответствует сроку, установленному календарным учебным графиком;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при разработке и реализации основной профессиональной образовательной программы высшего образования организацией не определены основные виды профессиональной деятельности выпускника, позволяющие сформировать программу в зависимости от видов учебной деятельности и требований к результатам освоения образовательной программы;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типы практик выбраны образовательной организацией вне зависимости от видов профессиональной деятельности, на которые ориентирована основная профессиональная образовательная программа высшего образования;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электронная информационно-образовательная среда организации не обеспечивает доступ к изданиям электронных библиотечных систем, указанным в рабочих программах дисциплин основной профессиональной образовательной программы высшего образования;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функционирование электронной информационно-образовательной среды не обеспечивается квалификацией работников, ее использующих и поддерживающих;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0688"/>
          </a:xfrm>
        </p:spPr>
        <p:txBody>
          <a:bodyPr/>
          <a:lstStyle/>
          <a:p>
            <a:r>
              <a:rPr lang="ru-RU" sz="3200" b="1" smtClean="0"/>
              <a:t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a:t>
            </a:r>
            <a:endParaRPr lang="ru-RU" sz="3200" smtClean="0"/>
          </a:p>
        </p:txBody>
      </p:sp>
      <p:sp>
        <p:nvSpPr>
          <p:cNvPr id="78850" name="Объект 2"/>
          <p:cNvSpPr>
            <a:spLocks noGrp="1"/>
          </p:cNvSpPr>
          <p:nvPr>
            <p:ph idx="1"/>
          </p:nvPr>
        </p:nvSpPr>
        <p:spPr>
          <a:xfrm>
            <a:off x="238125" y="1690688"/>
            <a:ext cx="11847513" cy="5167312"/>
          </a:xfrm>
        </p:spPr>
        <p:txBody>
          <a:bodyPr/>
          <a:lstStyle/>
          <a:p>
            <a:r>
              <a:rPr lang="ru-RU" sz="2000" smtClean="0"/>
              <a:t>рабочими программами дисциплин (модулей) не определен состав лицензионного программного обеспечения;</a:t>
            </a:r>
          </a:p>
          <a:p>
            <a:r>
              <a:rPr lang="ru-RU" sz="2000" smtClean="0"/>
              <a:t>рабочими программами дисциплин (модулей) не определен и ежегодно не обновляется состав современных профессиональных баз данных и информационных справочных систем;</a:t>
            </a:r>
          </a:p>
          <a:p>
            <a:r>
              <a:rPr lang="ru-RU" sz="2000" smtClean="0"/>
              <a:t>электронная информационно-образовательная среда организации не обеспечивает фиксацию результатов освоения программы бакалавриата;</a:t>
            </a:r>
          </a:p>
          <a:p>
            <a:r>
              <a:rPr lang="ru-RU" sz="2000" smtClean="0"/>
              <a:t>дисциплины (модули), относящиеся к базовой части основной профессиональной образовательной программы высшего образования, не формируют общекультурные и (или) общепрофессиональные компетенции;</a:t>
            </a:r>
          </a:p>
          <a:p>
            <a:r>
              <a:rPr lang="ru-RU" sz="2000" smtClean="0"/>
              <a:t>квалификация руководящих работников организации не соответствует квалификационным характеристикам, установленным в Едином квалификационном справочнике должностей руководителей, специалистов и служащих, разделе «Квалификационные характеристики должностей руководителей и специалистов высшего профессионального и дополнительного профессионального образования», утвержденном приказом Министерства здравоохранения и социального развития Российской Федерации от 11 января 2011 г. № 1н;</a:t>
            </a:r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/>
              <a:t>Цели системы оценки качества образования: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формирования единой системы диагностики и контроля состояния образовательного процесса, обеспечивающей определение факторов своевременное выявление изменений, влияющих на качество образования;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получение объективной информации о функционировании и развитии системы образования, тенденциях его изменений и причинах, влияющих на его уровень;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предоставления всем участникам образовательного процесса и общественности достоверной информации о качестве образования;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принятие обоснованных и своевременных управленческих решений по совершенствованию образования и повышения уровня информированности потребителей образовательных услуг при принятии таких решений;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прогнозирование развития образовательной системы вуза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a:t>
            </a:r>
            <a:endParaRPr lang="ru-RU" sz="32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1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доля работников (в приведенных к целочисленным значениям ставок) из числа руководителей и работников организаций, деятельность которых связана с направленностью (профилем) реализуемой основной профессиональной образовательной программы высшего образования (имеющих стаж работы в данной профессиональной области не менее 3 лет) в общем числе работников, реализующих программу бакалавриата, составляет менее 10 процентов;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доля научно-педагогических работников (в приведенных к целочисленным значениям ставок), имеющих ученую степень (в том числе ученую степень, присвоенную за рубежом и признаваемую в Российской Федерации) и (или) ученое звание (в том числе ученое звание, полученное за рубежом и признаваемое в Российской Федерации), в общем числе научно-педагогических работников, реализующих программу магистратуры, составляет менее 80%;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руководитель научного содержания программы магистратуры не осуществляет ежегодную апробацию результатов научно-исследовательской (творческой) деятельности на международных конференциях;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ассистенты организации проводят лекционные занятия, что не обеспечивает выполнение общесистемных требований к реализации программы бакалавриата;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 организации не реализуются дисциплины (модули) по физической культуре и спорту;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общий объем  каникул в учебном году составляет менее 7 недель;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a:t>
            </a:r>
            <a:endParaRPr lang="ru-RU" sz="3200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при разработке и реализации основной профессиональной образовательной программы высшего образования по программе магистратуры не все профессиональные компетенции, отнесенные к тем видам профессиональной деятельности, на которые ориентирована программа магистратуры, включены в набор требуемых результатов освоения программы магистратуры;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в Блок 3 «Государственная итоговая аттестация» основной профессиональной образовательной программы высшего образования не входит защита выпускной квалификационной работы, включая подготовку к процедуре защиты и процедуру защиты;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организация в учебном плане и программе Государственной итоговой аттестации выпускников основной профессиональной образовательной программы высшего образования установила различные требования к результатам Государственной итоговой аттестации;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при разработке основной профессиональной образовательной программы высшего образования организация не обеспечила обучающимся возможность освоения дисциплин (модулей) по выбору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Сравнительная характеристика ФГОС ВО   актуализированного ФГОС ВО 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7375" y="1690688"/>
          <a:ext cx="10953750" cy="5208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6753">
                  <a:extLst>
                    <a:ext uri="{9D8B030D-6E8A-4147-A177-3AD203B41FA5}"/>
                  </a:extLst>
                </a:gridCol>
                <a:gridCol w="5476753">
                  <a:extLst>
                    <a:ext uri="{9D8B030D-6E8A-4147-A177-3AD203B41FA5}"/>
                  </a:extLst>
                </a:gridCol>
              </a:tblGrid>
              <a:tr h="541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Структура ФГОС 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Структура актуализированного ФГОС 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541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 </a:t>
                      </a:r>
                      <a:r>
                        <a:rPr lang="ru-RU" sz="2000" u="sng" dirty="0">
                          <a:effectLst/>
                        </a:rPr>
                        <a:t>Область применения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 </a:t>
                      </a:r>
                      <a:r>
                        <a:rPr lang="ru-RU" sz="2000" u="sng" dirty="0">
                          <a:effectLst/>
                        </a:rPr>
                        <a:t>Общие положения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541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 </a:t>
                      </a:r>
                      <a:r>
                        <a:rPr lang="ru-RU" sz="2000" dirty="0">
                          <a:effectLst/>
                        </a:rPr>
                        <a:t>Используемые сокращения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II</a:t>
                      </a:r>
                      <a:r>
                        <a:rPr lang="ru-RU" sz="2000" u="sng" dirty="0">
                          <a:effectLst/>
                        </a:rPr>
                        <a:t> Требования к структуре программы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631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III</a:t>
                      </a:r>
                      <a:r>
                        <a:rPr lang="ru-RU" sz="2000" u="sng" dirty="0">
                          <a:effectLst/>
                        </a:rPr>
                        <a:t> Характеристика направления подготовки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III</a:t>
                      </a:r>
                      <a:r>
                        <a:rPr lang="ru-RU" sz="2000" u="sng" dirty="0">
                          <a:effectLst/>
                        </a:rPr>
                        <a:t> Требования к результатам освоения программ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1107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IV </a:t>
                      </a:r>
                      <a:r>
                        <a:rPr lang="ru-RU" sz="2000" u="sng" dirty="0">
                          <a:effectLst/>
                        </a:rPr>
                        <a:t>Характеристика профессиональной деятельности выпускников, освоивших программу 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VII</a:t>
                      </a:r>
                      <a:r>
                        <a:rPr lang="ru-RU" sz="2000" u="sng" dirty="0">
                          <a:effectLst/>
                        </a:rPr>
                        <a:t> Требования к условиям реализации программы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631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V</a:t>
                      </a:r>
                      <a:r>
                        <a:rPr lang="ru-RU" sz="2000" u="sng" dirty="0">
                          <a:effectLst/>
                        </a:rPr>
                        <a:t> Требования к результатам освоения программы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Приложение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541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VI </a:t>
                      </a:r>
                      <a:r>
                        <a:rPr lang="ru-RU" sz="2000" u="sng" dirty="0">
                          <a:effectLst/>
                        </a:rPr>
                        <a:t>Требования к структуре программы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631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VII</a:t>
                      </a:r>
                      <a:r>
                        <a:rPr lang="ru-RU" sz="2000" u="sng" dirty="0">
                          <a:effectLst/>
                        </a:rPr>
                        <a:t> Требования к условиям реализации программы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актуализированного ФГОС ВО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1313" y="1212850"/>
          <a:ext cx="11560175" cy="5570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5897">
                  <a:extLst>
                    <a:ext uri="{9D8B030D-6E8A-4147-A177-3AD203B41FA5}"/>
                  </a:extLst>
                </a:gridCol>
                <a:gridCol w="8673757">
                  <a:extLst>
                    <a:ext uri="{9D8B030D-6E8A-4147-A177-3AD203B41FA5}"/>
                  </a:extLst>
                </a:gridCol>
              </a:tblGrid>
              <a:tr h="371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Структура актуализированного ФГОС ВО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Содержание разделов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/>
                </a:extLst>
              </a:tr>
              <a:tr h="924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 </a:t>
                      </a:r>
                      <a:r>
                        <a:rPr lang="ru-RU" sz="1300" dirty="0">
                          <a:effectLst/>
                        </a:rPr>
                        <a:t>Общие положения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Формы обучения, порядок разработки программы, язык образования, сроки получения образования, объем образовательной программы, области профессиональной деятельности  и </a:t>
                      </a:r>
                      <a:r>
                        <a:rPr lang="ru-RU" sz="1300" b="1" dirty="0">
                          <a:effectLst/>
                        </a:rPr>
                        <a:t>сферы профессиональной деятельности</a:t>
                      </a:r>
                      <a:r>
                        <a:rPr lang="ru-RU" sz="1300" dirty="0">
                          <a:effectLst/>
                        </a:rPr>
                        <a:t>,  в которых выпускник может осуществлять профессиональную деятельность; типы профессиональных задач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/>
                </a:extLst>
              </a:tr>
              <a:tr h="1175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 </a:t>
                      </a:r>
                      <a:r>
                        <a:rPr lang="ru-RU" sz="1300" dirty="0">
                          <a:effectLst/>
                        </a:rPr>
                        <a:t>Требования к структуре программы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Структура и объем программы и ее блоков в </a:t>
                      </a:r>
                      <a:r>
                        <a:rPr lang="ru-RU" sz="1300" dirty="0" err="1">
                          <a:effectLst/>
                        </a:rPr>
                        <a:t>з.е</a:t>
                      </a:r>
                      <a:r>
                        <a:rPr lang="ru-RU" sz="13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Структура программы: </a:t>
                      </a:r>
                      <a:r>
                        <a:rPr lang="ru-RU" sz="1300" dirty="0">
                          <a:effectLst/>
                        </a:rPr>
                        <a:t>обязательная часть (дисциплины и практики, обеспечивающие формирование ОПК, а также ПК, установленных ПООП в качестве обязательных) и часть, формируемая участниками образовательных отношений (дисциплины и практики, обеспечивающие формирование УК, могут включаться как в обязательную часть, так и в часть, формируемую участниками образовательных отношений)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/>
                </a:extLst>
              </a:tr>
              <a:tr h="1175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III </a:t>
                      </a:r>
                      <a:r>
                        <a:rPr lang="ru-RU" sz="1300" dirty="0">
                          <a:effectLst/>
                        </a:rPr>
                        <a:t>Требования к результатам освоения программ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УК </a:t>
                      </a:r>
                      <a:r>
                        <a:rPr lang="ru-RU" sz="1300" dirty="0">
                          <a:effectLst/>
                        </a:rPr>
                        <a:t>– универсальные компетенции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ОПК – общепрофессиональные компетенции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ПК (</a:t>
                      </a:r>
                      <a:r>
                        <a:rPr lang="ru-RU" sz="1300" dirty="0">
                          <a:effectLst/>
                        </a:rPr>
                        <a:t>источники формирования ПК, порядок определения образовательной организацией профессиональных компетенций)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/>
                </a:extLst>
              </a:tr>
              <a:tr h="164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IV</a:t>
                      </a:r>
                      <a:r>
                        <a:rPr lang="ru-RU" sz="1300" dirty="0">
                          <a:effectLst/>
                        </a:rPr>
                        <a:t> Требования к условиям реализации программы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Общесистемные требования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Требования к материально-техническому  и учебно-методическому обеспечению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Требования к кадровым и финансовым  условиям реализации программы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Требования к финансовым  условиям реализации программы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Требования к применяемым механизмам оценки качества образовательной деятельности и подготовки обучающихся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/>
                </a:extLst>
              </a:tr>
              <a:tr h="223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Приложение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Перечень профессиональных стандартов, сопряженных с ФГОС ВО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положения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7350" y="1371600"/>
          <a:ext cx="11380788" cy="5075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9544">
                  <a:extLst>
                    <a:ext uri="{9D8B030D-6E8A-4147-A177-3AD203B41FA5}"/>
                  </a:extLst>
                </a:gridCol>
                <a:gridCol w="5690760">
                  <a:extLst>
                    <a:ext uri="{9D8B030D-6E8A-4147-A177-3AD203B41FA5}"/>
                  </a:extLst>
                </a:gridCol>
              </a:tblGrid>
              <a:tr h="264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Магистратура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extLst>
                  <a:ext uri="{0D108BD9-81ED-4DB2-BD59-A6C34878D82A}"/>
                </a:extLst>
              </a:tr>
              <a:tr h="1882464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1.4. Содержание высшего образования по направлению подготовки определяется программой бакалавриата, разрабатываемой и утверждаемой Организацией самостоятельно. При разработке программы бакалавриата Организация формирует требования к результатам ее освоения в виде универсальных, общепрофессиональных и профессиональных компетенций выпускников (далее вместе - компетенции).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разрабатывает программу бакалавриата в соответствии с ФГОС ВО, с учетом соответствующей примерной основной образовательной программы, включенной в реестр примерных основных образовательных программ (далее - ПООП).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1.4. Содержание высшего образования по направлению подготовки определяется программой магистратуры, разрабатываемой и утверждаемой Организацией самостоятельно. При разработке программы магистратуры Организация формирует требования к результатам ее освоения в виде универсальных, общепрофессиональных и профессиональных компетенций выпускников (далее вместе - компетенции).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разрабатывает программу магистратуры в соответствии с ФГОС ВО, с учетом соответствующей примерной основной образовательной программы, включенной в реестр примерных основных образовательных программ (далее - ПООП).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extLst>
                  <a:ext uri="{0D108BD9-81ED-4DB2-BD59-A6C34878D82A}"/>
                </a:extLst>
              </a:tr>
              <a:tr h="1094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1.11. Области профессиональной деятельности и сферы профессиональной деятельности, в которых выпускники, освоившие программу бакалавриата (далее - выпускники), могут осуществлять профессиональную деятельность: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1.11. Области профессиональной деятельности &lt;2&gt; и сферы профессиональной деятельности, в которых выпускники, освоившие программу магистратуры (далее - выпускники), могут осуществлять профессиональную деятельность: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extLst>
                  <a:ext uri="{0D108BD9-81ED-4DB2-BD59-A6C34878D82A}"/>
                </a:extLst>
              </a:tr>
              <a:tr h="10941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приказ Министерства труда и социальной защиты Российской Федерации от 29 сентября 2014 г. N 667н "О реестре профессиональных стандартов (перечне видов профессиональной деятельности)" (зарегистрирован Министерством юстиции Российской Федерации 19 ноября 2014 г., регистрационный N 34779) с изменением, внесенным приказом Министерства труда и социальной защиты Российской Федерации от 9 марта 2017 г. N 254н (зарегистрирован Министерством юстиции Российской Федерации 29 марта 2017 г., регистрационный N 46168).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положения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12925"/>
          <a:ext cx="10582275" cy="494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0938">
                  <a:extLst>
                    <a:ext uri="{9D8B030D-6E8A-4147-A177-3AD203B41FA5}"/>
                  </a:extLst>
                </a:gridCol>
                <a:gridCol w="5292070">
                  <a:extLst>
                    <a:ext uri="{9D8B030D-6E8A-4147-A177-3AD203B41FA5}"/>
                  </a:extLst>
                </a:gridCol>
              </a:tblGrid>
              <a:tr h="207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Бакалавриат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Магистратура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extLst>
                  <a:ext uri="{0D108BD9-81ED-4DB2-BD59-A6C34878D82A}"/>
                </a:extLst>
              </a:tr>
              <a:tr h="1019700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1.12. В рамках освоения программы бакалавриата выпускники могут готовиться к решению задач профессиональной деятельности следующих типов: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1.12. В рамках освоения программы магистратуры выпускники могут готовиться к решению задач профессиональной деятельности следующих типов: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extLst>
                  <a:ext uri="{0D108BD9-81ED-4DB2-BD59-A6C34878D82A}"/>
                </a:extLst>
              </a:tr>
              <a:tr h="365892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1.13. При разработке программы бакалавриата Организация устанавливает направленность (профиль) программы бакалавриата, которая соответствует направлению подготовки в целом или конкретизирует содержание программы бакалавриата в рамках направления подготовки путем ориентации ее на: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область (области) и сферу (сферы) профессиональной деятельности выпускников;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тип (типы) задач и задачи профессиональной деятельности выпускников;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необходимости - на объекты профессиональной деятельности выпускников или область (области) знания.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1.13. При разработке программы магистратуры Организация устанавливает направленность (профиль) программы магистратуры, которая конкретизирует содержание программы магистратуры в рамках направления подготовки путем ориентации ее на: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область (области) профессиональной деятельности и (или) сферу (сферы) профессиональной деятельности выпускников;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тип (типы) задач и задачи профессиональной деятельности выпускников;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необходимости - на объекты профессиональной деятельности выпускников или область (области) знания.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20" marR="3242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положения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307013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форме обучения (осуществление образовательной деятельности в рамках форм обучения, установленных ФГОС ВО)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Выполнения требований к сроку получения образования (выполнение требований ФГОС ВО о сроках получения высшего образования по образовательной программе, осуществление учебной деятельности и проведение каникул в периоды, установленные в соответствии с требованиями ФГОС ВО)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к объему образовательной программы (реализация образовательной программы в объеме, установленном ФГОС ВО)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требований в части областей профессиональной деятельности и сферы профессиональной деятельности,  в которых выпускник может осуществлять профессиональную деятельность, установленных ФГОС ВО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Выполнение в ОП требований подготовки к решению типов задач профессиональной деятельности, определяемых ФГОС ВО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 Соответствие образовательной программы характеристике профессиональной деятельности выпускника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37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структуре программы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8450" y="1054100"/>
          <a:ext cx="11658600" cy="6219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1431">
                  <a:extLst>
                    <a:ext uri="{9D8B030D-6E8A-4147-A177-3AD203B41FA5}"/>
                  </a:extLst>
                </a:gridCol>
                <a:gridCol w="4517169">
                  <a:extLst>
                    <a:ext uri="{9D8B030D-6E8A-4147-A177-3AD203B41FA5}"/>
                  </a:extLst>
                </a:gridCol>
              </a:tblGrid>
              <a:tr h="195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Бакалавриат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Магистратура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27" marR="44427" marT="0" marB="0"/>
                </a:tc>
                <a:extLst>
                  <a:ext uri="{0D108BD9-81ED-4DB2-BD59-A6C34878D82A}"/>
                </a:extLst>
              </a:tr>
              <a:tr h="1022558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2.1. Структура программы бакалавриата включает следующие блоки: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effectLst/>
                        </a:rPr>
                        <a:t>Блок 1 </a:t>
                      </a:r>
                      <a:r>
                        <a:rPr lang="ru-RU" sz="1500" dirty="0">
                          <a:effectLst/>
                        </a:rPr>
                        <a:t>"Дисциплины (модули)";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effectLst/>
                        </a:rPr>
                        <a:t>Блок 2 </a:t>
                      </a:r>
                      <a:r>
                        <a:rPr lang="ru-RU" sz="1500" dirty="0">
                          <a:effectLst/>
                        </a:rPr>
                        <a:t>"Практика";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effectLst/>
                        </a:rPr>
                        <a:t>Блок 3 </a:t>
                      </a:r>
                      <a:r>
                        <a:rPr lang="ru-RU" sz="1500" dirty="0">
                          <a:effectLst/>
                        </a:rPr>
                        <a:t>"Государственная итоговая аттестация".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2.1. Структура программы магистратуры включает следующие блоки: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effectLst/>
                        </a:rPr>
                        <a:t>Блок 1 </a:t>
                      </a:r>
                      <a:r>
                        <a:rPr lang="ru-RU" sz="1500" dirty="0">
                          <a:effectLst/>
                        </a:rPr>
                        <a:t>"Дисциплины (модули)";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effectLst/>
                        </a:rPr>
                        <a:t>Блок 2 </a:t>
                      </a:r>
                      <a:r>
                        <a:rPr lang="ru-RU" sz="1500" dirty="0">
                          <a:effectLst/>
                        </a:rPr>
                        <a:t>"Практика";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effectLst/>
                        </a:rPr>
                        <a:t>Блок 3 </a:t>
                      </a:r>
                      <a:r>
                        <a:rPr lang="ru-RU" sz="1500" dirty="0">
                          <a:effectLst/>
                        </a:rPr>
                        <a:t>"Государственная итоговая аттестация".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27" marR="44427" marT="0" marB="0"/>
                </a:tc>
                <a:extLst>
                  <a:ext uri="{0D108BD9-81ED-4DB2-BD59-A6C34878D82A}"/>
                </a:extLst>
              </a:tr>
              <a:tr h="3502908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2.9. В рамках программы бакалавриата выделяются обязательная часть и часть, формируемая участниками образовательных отношений.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 обязательной части программы бакалавриата относятся дисциплины (модули) и практики, обеспечивающие формирование общепрофессиональных компетенций, а также профессиональных компетенций, установленных ПООП в качестве обязательных (при наличии).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 обязательную часть программы бакалавриата включаются, в том числе: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дисциплины (модули), указанные в </a:t>
                      </a:r>
                      <a:r>
                        <a:rPr lang="ru-RU" sz="1500" u="none" strike="noStrike" dirty="0">
                          <a:effectLst/>
                        </a:rPr>
                        <a:t>пункте 2.2 </a:t>
                      </a:r>
                      <a:r>
                        <a:rPr lang="ru-RU" sz="1500" dirty="0">
                          <a:effectLst/>
                        </a:rPr>
                        <a:t>ФГОС ВО (философия, история (история России, всеобщая история), иностранный язык, безопасность жизнедеятельности;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дисциплины (модули) по физической культуре и спорту, реализуемые в рамках </a:t>
                      </a:r>
                      <a:r>
                        <a:rPr lang="ru-RU" sz="1500" u="none" strike="noStrike" dirty="0">
                          <a:effectLst/>
                        </a:rPr>
                        <a:t>Блока 1</a:t>
                      </a:r>
                      <a:r>
                        <a:rPr lang="ru-RU" sz="1500" dirty="0">
                          <a:effectLst/>
                        </a:rPr>
                        <a:t>"Дисциплины (модули)".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Дисциплины (модули) и практики, обеспечивающие формирование универсальных компетенций, могут включаться в обязательную часть программы бакалавриата и в часть, формируемую участниками образовательных отношений.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Объем обязательной части, без учета объема государственной итоговой аттестации, должен составлять не менее 40 процентов общего объема программы бакалавриата.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27" marR="44427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2.7. В рамках программы магистратуры выделяются обязательная часть и часть, формируемая участниками образовательных отношений.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 обязательной части программы магистратуры относятся дисциплины (модули) и практики, обеспечивающие формирование общепрофессиональных компетенций, а также профессиональных компетенций, установленных ПООП в качестве обязательных (при наличии).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Дисциплины (модули) и практики, обеспечивающие формирование универсальных компетенций, могут включаться в обязательную часть программы магистратуры и в часть, формируемую участниками образовательных отношений.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Объем обязательной части, без учета объема государственной итоговой аттестации, должен составлять не менее 55 процентов общего объема программы магистратуры.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27" marR="44427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структуре программы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150"/>
            <a:ext cx="10515600" cy="557688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Структура и объем программы и ее блоков в </a:t>
            </a:r>
            <a:r>
              <a:rPr lang="ru-RU" dirty="0" err="1"/>
              <a:t>з.е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обязательной части и части, формируемой участниками образовательных отношений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предусмотренных ФГОС ВО блоков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ФГОС ВО объема блоков и частей ООП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ООП дисциплин (модулей) обязательной части, предусмотренных ФГОС ВО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обязательной части ОП дисциплин и практик, обеспечивающие формирование ОПК, а также ПК, установленных ПООП в качестве обязательных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 части, формируемой участниками образовательных отношений, и/или  в обязательной части ОП дисциплин и практик, обеспечивающих формирование УК, могут включаться как, так и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требованиям ФГОС ВО способов проведения и типов практик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возможности выбора мест прохождения практик для лиц с ограниченными возможностями здоровья с учетом состояния их здоровья и требований по доступности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блока «Научные исследования»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структуре ООП блока «Государственная итоговая аттестация»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Обеспечение обучающимся возможности освоения элективных дисциплин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требованиям ФГОС ВО объема обязательной части ОП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8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результатам освоения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063" y="1006475"/>
          <a:ext cx="11852275" cy="607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3808">
                  <a:extLst>
                    <a:ext uri="{9D8B030D-6E8A-4147-A177-3AD203B41FA5}"/>
                  </a:extLst>
                </a:gridCol>
                <a:gridCol w="5978340">
                  <a:extLst>
                    <a:ext uri="{9D8B030D-6E8A-4147-A177-3AD203B41FA5}"/>
                  </a:extLst>
                </a:gridCol>
              </a:tblGrid>
              <a:tr h="220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Бакалавриат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Магистратура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1943433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3.1. В результате освоения программы бакалавриата у выпускника должны быть сформированы компетенции, установленные программой бакалавриата.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3.2. Программа бакалавриата должна устанавливать следующие универсальные компетенции: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(категории (группы) универсальных компетенций: системное и критическое мышление, разработка и реализация проектов, командная работа и лидерство, коммуникация, межкультурное взаимодействие, самоорганизация и саморазвитие (в том числе </a:t>
                      </a:r>
                      <a:r>
                        <a:rPr lang="ru-RU" sz="1300" dirty="0" err="1">
                          <a:effectLst/>
                        </a:rPr>
                        <a:t>здоровьесбережение</a:t>
                      </a:r>
                      <a:r>
                        <a:rPr lang="ru-RU" sz="1300" dirty="0">
                          <a:effectLst/>
                        </a:rPr>
                        <a:t>), безопасность жизнедеятельности)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3.1. В результате освоения программы магистратуры у выпускника должны быть сформированы компетенции, установленные программой магистратуры.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3.2. Программа магистратуры должна устанавливать следующие универсальные компетенции: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(категории (группы) универсальных компетенций: системное и критическое мышление, разработка и реализация проектов, командная работа и лидерство, коммуникация, межкультурное взаимодействие, самоорганизация и саморазвитие (в том числе здоровьесбережение))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652656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3.3. Программа бакалавриата должна устанавливать следующие общепрофессиональные компетенции: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3.3. Программа магистратуры должна устанавливать следующие общепрофессиональные компетенции: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3254143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3.4. Профессиональные компетенции, устанавливаемые программой бакалавриата, формируются на основе профессиональных стандартов, соответствующих профессиональной деятельности выпускников (при наличии), а также, при необходимости, на основе анализа требований к профессиональным компетенциям, предъявляемых к выпускникам на рынке труда, обобщения отечественного и зарубежного опыта, проведения консультаций с ведущими работодателями, объединениями работодателей отрасли, в которой востребованы выпускники, иных источников (далее - иные требования, предъявляемые к выпускникам).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Профессиональные компетенции могут быть установлены ПООП в качестве обязательных и (или) рекомендуемых (далее соответственно - обязательные профессиональные компетенции, рекомендуемые профессиональные компетенции).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3.4. Профессиональные компетенции, устанавливаемые программой магистратуры, формируются на основе профессиональных стандартов, соответствующих профессиональной деятельности выпускников (при наличии), а также, при необходимости, на основе анализа требований к профессиональным компетенциям, предъявляемых к выпускникам на рынке труда, обобщения отечественного и зарубежного опыта, проведения консультаций с ведущими работодателями, объединениями работодателей отрасли, в которой востребованы выпускники, иных источников (далее - иные требования, предъявляемые к выпускникам).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Профессиональные компетенции могут быть установлены ПООП в качестве обязательных и (или) рекомендуемых (далее соответственно - обязательные профессиональные компетенции, рекомендуемые профессиональные компетенции).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9107" name="Rectangle 1"/>
          <p:cNvSpPr>
            <a:spLocks noChangeArrowheads="1"/>
          </p:cNvSpPr>
          <p:nvPr/>
        </p:nvSpPr>
        <p:spPr bwMode="auto">
          <a:xfrm>
            <a:off x="-5100638" y="0"/>
            <a:ext cx="1729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Общая характеристика  систем качества образования в вузах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000" b="1" dirty="0"/>
              <a:t>Задачи в области оценки качества образования: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разработка и внедрение эффективной системы контроля, анализа и оценки качества подготовки обучающихся;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обеспечение доступности качественного образования;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анализ качества предоставляемых образовательных услуг;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оценка условий организации образовательного процесса;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оценка эффективности используемых образовательных программ, методик и технологий;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определение степени соответствия условий осуществления образовательного процесса федеральным государственным образовательным стандартам и образовательным программам с учетом запросов основных потребителей образовательных услуг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13"/>
            <a:ext cx="10515600" cy="395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результатам освоения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850" y="598488"/>
          <a:ext cx="11879263" cy="6294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3070">
                  <a:extLst>
                    <a:ext uri="{9D8B030D-6E8A-4147-A177-3AD203B41FA5}"/>
                  </a:extLst>
                </a:gridCol>
                <a:gridCol w="5785338">
                  <a:extLst>
                    <a:ext uri="{9D8B030D-6E8A-4147-A177-3AD203B41FA5}"/>
                  </a:extLst>
                </a:gridCol>
              </a:tblGrid>
              <a:tr h="18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Бакалавриат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Магистратура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475989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3.5. При определении профессиональных компетенций, устанавливаемых программой бакалавриата, Организация: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включает в программу бакалавриата все обязательные профессиональные компетенции (при наличии);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вправе включить в программу бакалавриата одну или несколько рекомендуемых профессиональных компетенций (при наличии);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включает определяемые самостоятельно одну или несколько профессиональных компетенций, исходя из направленности (профиля) программы бакалавриата, на основе профессиональных стандартов, соответствующих профессиональной деятельности выпускников (при наличии), а также, при необходимости, на основе анализа иных требований, предъявляемых к выпускникам (Организация вправе не включать профессиональные компетенции, определяемые самостоятельно, при наличии обязательных профессиональных компетенций, а также в случае включения в программу бакалавриата рекомендуемых профессиональных компетенций).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 определении профессиональных компетенций на основе профессиональных стандартов Организация осуществляет выбор профессиональных стандартов, соответствующих профессиональной деятельности выпускников, из числа указанных в приложении к ФГОС ВО и (или) иных профессиональных стандартов, соответствующих профессиональной деятельности выпускников, из реестра профессиональных стандартов (перечня видов профессиональной деятельности), размещенного на специализированном сайте Министерства труда и социальной защиты Российской Федерации "Профессиональные стандарты" (http://profstandart.rosmintrud.ru) (при наличии соответствующих профессиональных стандартов)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 каждого выбранного профессионального стандарта Организация выделяет одну или несколько обобщенных трудовых функций (далее - ОТФ), соответствующих профессиональной деятельности выпускников, на основе установленных профессиональным стандартом для ОТФ уровня квалификации  и требований раздела "Требования к образованию и обучению". ОТФ может быть выделена полностью или частично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3.5. При определении профессиональных компетенций, устанавливаемых программой магистратуры, Организация: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включает в программу магистратуры все обязательные профессиональные компетенции (при наличии);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вправе включить в программу магистратуры одну или несколько рекомендуемых профессиональных компетенций (при наличии);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включает определяемые самостоятельно одну или несколько профессиональных компетенций, исходя из направленности (профиля) программы магистратуры, на основе профессиональных стандартов, соответствующих профессиональной деятельности выпускников (при наличии), а также, при необходимости, на основе анализа иных требований, предъявляемых к выпускникам (Организация вправе не включать профессиональные компетенции, определяемые самостоятельно, при наличии обязательных профессиональных компетенций, а также в случае включения в программу магистратуры рекомендуемых профессиональных компетенций).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 определении профессиональных компетенций на основе профессиональных стандартов Организация осуществляет выбор профессиональных стандартов, соответствующих профессиональной деятельности выпускников, из числа указанных в приложении к ФГОС ВО и (или) иных профессиональных стандартов, соответствующих профессиональной деятельности выпускников, из реестра профессиональных стандартов (перечня видов профессиональной деятельности), размещенного на специализированном сайте Министерства труда и социальной защиты Российской Федерации "Профессиональные стандарты" (http://profstandart.rosmintrud.ru) (при наличии соответствующих профессиональных стандартов).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 каждого выбранного профессионального стандарта Организация выделяет одну или несколько обобщенных трудовых функций (далее - ОТФ), соответствующих профессиональной деятельности выпускников, на основе установленных профессиональным стандартом для ОТФ уровня квалификации  и требований раздела "Требования к образованию и обучению". ОТФ может быть выделена полностью или частично.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1157525">
                <a:tc gridSpan="2"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приказ Министерства труда и социальной защиты Российской Федерации от 29 сентября 2014 г. N 667н "О реестре профессиональных стандартов (перечне видов профессиональной деятельности)" (зарегистрирован Министерством юстиции Российской Федерации 19 ноября 2014 г., регистрационный N 34779) с изменением, внесенным приказом Министерства труда и социальной защиты Российской Федерации от 9 марта 2017 г. N 254н (зарегистрирован Министерством юстиции Российской Федерации 29 марта 2017 г., регистрационный N 46168).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Приказ Министерства труда и социальной защиты Российской Федерации от 12 апреля 2013 г. N 148н "Об утверждении уровней квалификации в целях разработки проектов профессиональных стандартов" (зарегистрирован Министерством юстиции Российской Федерации 27 мая 2013 г., регистрационный N 28534)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012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6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результатам освоения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9738" y="822325"/>
          <a:ext cx="11517312" cy="598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34596">
                  <a:extLst>
                    <a:ext uri="{9D8B030D-6E8A-4147-A177-3AD203B41FA5}"/>
                  </a:extLst>
                </a:gridCol>
                <a:gridCol w="5583327">
                  <a:extLst>
                    <a:ext uri="{9D8B030D-6E8A-4147-A177-3AD203B41FA5}"/>
                  </a:extLst>
                </a:gridCol>
              </a:tblGrid>
              <a:tr h="153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1771129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3.6. Совокупность компетенций, установленных программой бакалавриата, должна обеспечивать выпускнику способность осуществлять профессиональную деятельность не менее чем в одной области профессиональной деятельности и сфере профессиональной деятельности, установленных в соответствии с пунктом 1.11 ФГОС ВО, и решать задачи профессиональной деятельности не менее, чем одного типа, установленного в соответствии с пунктом 1.12 ФГОС ВО.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3.6. Совокупность компетенций, установленных программой магистратуры, должна обеспечивать выпускнику способность осуществлять профессиональную деятельность не менее чем в одной области профессиональной деятельности и сфере профессиональной деятельности, установленных в соответствии с пунктом 1.11 ФГОС ВО, и решать задачи профессиональной деятельности не менее чем одного типа, установленного в соответствии с пунктом 1.12 ФГОС ВО.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2046705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3.7. Организация устанавливает в программе бакалавриата индикаторы достижения компетенций: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универсальных, общепрофессиональных и, при наличии, обязательных профессиональных компетенций - в соответствии с индикаторами достижения компетенций, установленными ПООП;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рекомендуемых профессиональных компетенций и самостоятельно установленных профессиональных компетенций (при наличии) - самостоятельно.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3.7. Организация устанавливает в программе магистратуры индикаторы достижения компетенций: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универсальных, общепрофессиональных и, при наличии, обязательных профессиональных компетенций - в соответствии с индикаторами достижения компетенций, установленными ПООП;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рекомендуемых профессиональных компетенций и самостоятельно установленных профессиональных компетенций (при наличии) - самостоятельно.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  <a:tr h="1774226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3.8. Организация самостоятельно планирует результаты обучения по дисциплинам (модулям) и практикам, которые должны быть соотнесены с установленными в программе бакалавриата индикаторами достижения компетенций.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Совокупность запланированных результатов обучения по дисциплинам (модулям) и практикам должна обеспечивать формирование у выпускника всех компетенций, установленных программой бакалавриата.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3.8. Организация самостоятельно планирует результаты обучения по дисциплинам (модулям) и практикам, которые должны быть соотнесены с установленными в программе магистратуры индикаторами достижения компетенций.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Совокупность запланированных результатов обучения по дисциплинам (модулям) и практикам должна обеспечивать формирование у выпускника всех компетенций, установленных программой магистратуры.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3" marR="11323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115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результатам освоения программ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288"/>
            <a:ext cx="10515600" cy="47656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Критерии: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ООП необходимого в соответствии с требованиями ФГОС ВО перечня формируемых компетенций (УК, ОПК)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Соответствие источников формирования ПК и порядка определения образовательной организацией профессиональных компетенций требованиям ФГОС ВО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Обеспечение возможности осуществлять профессиональную деятельность не менее, чем в одной области профессиональной деятельности и сфере профессиональной деятельности, установленных ФГОС ВО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Наличие в ОП индикаторов достижения компетенций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Осуществление промежуточной аттестации и государственной итоговой аттестации обучающихся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условиям реализации программы:</a:t>
            </a:r>
          </a:p>
        </p:txBody>
      </p:sp>
      <p:sp>
        <p:nvSpPr>
          <p:cNvPr id="931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общесистемные требования, </a:t>
            </a:r>
          </a:p>
          <a:p>
            <a:r>
              <a:rPr lang="ru-RU" smtClean="0"/>
              <a:t>требования к материально-техническому и учебно-методическому обеспечению, </a:t>
            </a:r>
          </a:p>
          <a:p>
            <a:r>
              <a:rPr lang="ru-RU" smtClean="0"/>
              <a:t>требования к кадровым и финансовым условиям реализации программы</a:t>
            </a:r>
          </a:p>
          <a:p>
            <a:r>
              <a:rPr lang="ru-RU" smtClean="0"/>
              <a:t>требования к применяемым механизмам оценки качества образовательной деятельности и подготовки обучающихся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>
            <a:spLocks noGrp="1"/>
          </p:cNvSpPr>
          <p:nvPr>
            <p:ph type="title"/>
          </p:nvPr>
        </p:nvSpPr>
        <p:spPr>
          <a:xfrm>
            <a:off x="935038" y="0"/>
            <a:ext cx="10515600" cy="1593850"/>
          </a:xfrm>
        </p:spPr>
        <p:txBody>
          <a:bodyPr/>
          <a:lstStyle/>
          <a:p>
            <a:r>
              <a:rPr lang="ru-RU" sz="4000" smtClean="0"/>
              <a:t>Общесистемные требования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6388" y="869950"/>
          <a:ext cx="11579225" cy="3940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1861">
                  <a:extLst>
                    <a:ext uri="{9D8B030D-6E8A-4147-A177-3AD203B41FA5}"/>
                  </a:extLst>
                </a:gridCol>
                <a:gridCol w="5477608">
                  <a:extLst>
                    <a:ext uri="{9D8B030D-6E8A-4147-A177-3AD203B41FA5}"/>
                  </a:extLst>
                </a:gridCol>
              </a:tblGrid>
              <a:tr h="571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Бакалавриат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87" marR="17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Магистратура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87" marR="17387" marT="0" marB="0"/>
                </a:tc>
                <a:extLst>
                  <a:ext uri="{0D108BD9-81ED-4DB2-BD59-A6C34878D82A}"/>
                </a:extLst>
              </a:tr>
              <a:tr h="3367171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4.2.1. Организация должна располагать на праве собственности или ином законном основании материально-техническим обеспечением образовательной деятельности (помещениями и оборудованием) для реализации программы бакалавриата по </a:t>
                      </a:r>
                      <a:r>
                        <a:rPr lang="ru-RU" sz="1600" u="none" strike="noStrike" dirty="0">
                          <a:effectLst/>
                          <a:hlinkClick r:id=""/>
                        </a:rPr>
                        <a:t>Блоку 1</a:t>
                      </a:r>
                      <a:r>
                        <a:rPr lang="ru-RU" sz="1600" dirty="0">
                          <a:effectLst/>
                        </a:rPr>
                        <a:t> "Дисциплины (модули)" и </a:t>
                      </a:r>
                      <a:r>
                        <a:rPr lang="ru-RU" sz="1600" u="none" strike="noStrike" dirty="0">
                          <a:effectLst/>
                          <a:hlinkClick r:id=""/>
                        </a:rPr>
                        <a:t>Блоку 3</a:t>
                      </a:r>
                      <a:r>
                        <a:rPr lang="ru-RU" sz="1600" dirty="0">
                          <a:effectLst/>
                        </a:rPr>
                        <a:t> "Государственная итоговая аттестация" в соответствии с учебным планом.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87" marR="17387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4.2.1. Организация должна располагать на праве собственности или ином законном основании материально-техническим обеспечением образовательной деятельности (помещениями и оборудованием) для реализации программы магистратуры по </a:t>
                      </a:r>
                      <a:r>
                        <a:rPr lang="ru-RU" sz="1600" u="none" strike="noStrike" dirty="0">
                          <a:effectLst/>
                          <a:hlinkClick r:id=""/>
                        </a:rPr>
                        <a:t>Блоку 1</a:t>
                      </a:r>
                      <a:r>
                        <a:rPr lang="ru-RU" sz="1600" dirty="0">
                          <a:effectLst/>
                        </a:rPr>
                        <a:t> "Дисциплины (модули)" и </a:t>
                      </a:r>
                      <a:r>
                        <a:rPr lang="ru-RU" sz="1600" u="none" strike="noStrike" dirty="0">
                          <a:effectLst/>
                          <a:hlinkClick r:id=""/>
                        </a:rPr>
                        <a:t>Блоку 3</a:t>
                      </a:r>
                      <a:r>
                        <a:rPr lang="ru-RU" sz="1600" dirty="0">
                          <a:effectLst/>
                        </a:rPr>
                        <a:t> "Государственная итоговая аттестация" в соответствии с учебным планом.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387" marR="17387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Общесистемные требования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850" y="1319213"/>
          <a:ext cx="12122150" cy="561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4878">
                  <a:extLst>
                    <a:ext uri="{9D8B030D-6E8A-4147-A177-3AD203B41FA5}"/>
                  </a:extLst>
                </a:gridCol>
                <a:gridCol w="5806784">
                  <a:extLst>
                    <a:ext uri="{9D8B030D-6E8A-4147-A177-3AD203B41FA5}"/>
                  </a:extLst>
                </a:gridCol>
              </a:tblGrid>
              <a:tr h="182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Бакалавриат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49" marR="202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Магистратура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49" marR="20249" marT="0" marB="0"/>
                </a:tc>
                <a:extLst>
                  <a:ext uri="{0D108BD9-81ED-4DB2-BD59-A6C34878D82A}"/>
                </a:extLst>
              </a:tr>
              <a:tr h="5417817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4.2.2. Каждый обучающийся в течение всего периода обучения должен быть обеспечен индивидуальным неограниченным доступом к электронной информационно-образовательной среде Организации из любой точки, в которой имеется доступ к информационно-телекоммуникационной сети "Интернет" (далее - сеть "Интернет"), как на территории Организации, так и вне ее. Условия для функционирования электронной информационно-образовательной среды могут быть созданы с использованием ресурсов иных организаций.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Электронная информационно-образовательная среда Организации должна обеспечивать: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доступ к учебным планам, рабочим программам дисциплин (модулей), практик, </a:t>
                      </a:r>
                      <a:r>
                        <a:rPr lang="ru-RU" sz="1200" b="0" u="sng" dirty="0">
                          <a:effectLst/>
                        </a:rPr>
                        <a:t>электронным учебным изданиям </a:t>
                      </a:r>
                      <a:r>
                        <a:rPr lang="ru-RU" sz="1200" dirty="0">
                          <a:effectLst/>
                        </a:rPr>
                        <a:t>и электронным образовательным ресурсам, указанным в рабочих программах </a:t>
                      </a:r>
                      <a:r>
                        <a:rPr lang="ru-RU" sz="1200" u="sng" dirty="0">
                          <a:effectLst/>
                        </a:rPr>
                        <a:t>дисциплин (модулей), практик;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формирование электронного портфолио обучающегося, в том числе сохранение его работ и оценок за эти работы.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случае реализации программы бакалавриата с применением электронного обучения, дистанционных образовательных технологий электронная информационно-образовательная среда Организации должна дополнительно обеспечивать: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фиксацию хода образовательного процесса, результатов промежуточной аттестации и результатов освоения программы бакалавриата;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</a:t>
                      </a:r>
                      <a:r>
                        <a:rPr lang="ru-RU" sz="1200" u="sng" dirty="0">
                          <a:effectLst/>
                        </a:rPr>
                        <a:t>учебных занятий, </a:t>
                      </a:r>
                      <a:r>
                        <a:rPr lang="ru-RU" sz="1200" dirty="0">
                          <a:effectLst/>
                        </a:rPr>
                        <a:t>процедур оценки результатов обучения, реализация которых предусмотрена с применением электронного обучения, дистанционных образовательных технологий;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взаимодействие между участниками образовательного процесса, в том числе синхронное и (или) асинхронное взаимодействия посредством сети "Интернет".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электронной информационно-образовательной среды обеспечивается соответствующими средствами информационно-коммуникационных технологий и квалификацией работников, ее использующих и поддерживающих. Функционирование электронной информационно-образовательной среды должно соответствовать законодательству Российской Федерации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49" marR="20249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4.2.2. Каждый обучающийся в течение всего периода обучения должен быть обеспечен индивидуальным неограниченным доступом к электронной информационно-образовательной среде Организации из любой точки, в которой имеется доступ к информационно-телекоммуникационной сети "Интернет" (далее - сеть "Интернет"), как на территории Организации, так и вне ее. Условия для функционирования электронной информационно-образовательной среды могут быть созданы с использованием ресурсов иных организаций.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Электронная информационно-образовательная среда Организации должна обеспечивать: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доступ к учебным планам, рабочим программам дисциплин (модулей), практик, </a:t>
                      </a:r>
                      <a:r>
                        <a:rPr lang="ru-RU" sz="1200" u="sng" dirty="0">
                          <a:effectLst/>
                        </a:rPr>
                        <a:t>электронным учебным изданиям </a:t>
                      </a:r>
                      <a:r>
                        <a:rPr lang="ru-RU" sz="1200" dirty="0">
                          <a:effectLst/>
                        </a:rPr>
                        <a:t>и электронным образовательным ресурсам, указанным в рабочих программах </a:t>
                      </a:r>
                      <a:r>
                        <a:rPr lang="ru-RU" sz="1200" u="sng" dirty="0">
                          <a:effectLst/>
                        </a:rPr>
                        <a:t>дисциплин (модулей), практик;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формирование электронного портфолио обучающегося, в том числе сохранение его работ и оценок за эти работы.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случае реализации программы магистратуры с применением электронного обучения, дистанционных образовательных технологий электронная информационно-образовательная среда Организации должна дополнительно обеспечивать: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фиксацию хода образовательного процесса, результатов промежуточной аттестации и результатов освоения программы магистратуры;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</a:t>
                      </a:r>
                      <a:r>
                        <a:rPr lang="ru-RU" sz="1200" u="sng" dirty="0">
                          <a:effectLst/>
                        </a:rPr>
                        <a:t>учебных занятий, </a:t>
                      </a:r>
                      <a:r>
                        <a:rPr lang="ru-RU" sz="1200" dirty="0">
                          <a:effectLst/>
                        </a:rPr>
                        <a:t>процедур оценки результатов обучения, реализация которых предусмотрена с применением электронного обучения, дистанционных образовательных технологий;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взаимодействие между участниками образовательного процесса, в том числе синхронное и (или) асинхронное взаимодействия посредством сети "Интернет".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электронной информационно-образовательной среды обеспечивается соответствующими средствами информационно-коммуникационных технологий и квалификацией работников, ее использующих и поддерживающих. Функционирование электронной информационно-образовательной среды должно соответствовать законодательству Российской Федерации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49" marR="20249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Общесистемные требования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9588" y="1354138"/>
          <a:ext cx="11368087" cy="5043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6061">
                  <a:extLst>
                    <a:ext uri="{9D8B030D-6E8A-4147-A177-3AD203B41FA5}"/>
                  </a:extLst>
                </a:gridCol>
                <a:gridCol w="5952393">
                  <a:extLst>
                    <a:ext uri="{9D8B030D-6E8A-4147-A177-3AD203B41FA5}"/>
                  </a:extLst>
                </a:gridCol>
              </a:tblGrid>
              <a:tr h="238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Бакалавриат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2" marR="14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Магистратура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2" marR="14402" marT="0" marB="0"/>
                </a:tc>
                <a:extLst>
                  <a:ext uri="{0D108BD9-81ED-4DB2-BD59-A6C34878D82A}"/>
                </a:extLst>
              </a:tr>
              <a:tr h="2078660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4.2.3. При реализации программы бакалавриата в сетевой форме требования к реализации программы бакалавриата должны обеспечиваться совокупностью ресурсов материально-технического и учебно-методического обеспечения, предоставляемого организациями, участвующими в реализации программы бакалавриата в сетевой форме.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2" marR="1440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4.2.3. При реализации программы магистратуры в сетевой форме требования к реализации программы магистратуры должны обеспечиваться совокупностью ресурсов материально-технического и учебно-методического обеспечения, предоставляемого организациями, участвующими в реализации программы магистратуры в сетевой форме.</a:t>
                      </a:r>
                    </a:p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2" marR="14402" marT="0" marB="0"/>
                </a:tc>
                <a:extLst>
                  <a:ext uri="{0D108BD9-81ED-4DB2-BD59-A6C34878D82A}"/>
                </a:extLst>
              </a:tr>
              <a:tr h="2571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2" marR="14402" marT="0" marB="0"/>
                </a:tc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4.2.4. Среднегодовое число публикаций научно-педагогических работников Организации за период реализации программы магистратуры в расчете на 100 научно-педагогических работников (исходя из количества замещаемых ставок, приведенного к целочисленным значениям) должно составлять не менее 2 в журналах, индексируемых в базах данных </a:t>
                      </a:r>
                      <a:r>
                        <a:rPr lang="ru-RU" sz="1600" dirty="0" err="1">
                          <a:effectLst/>
                        </a:rPr>
                        <a:t>Web</a:t>
                      </a:r>
                      <a:r>
                        <a:rPr lang="ru-RU" sz="1600" dirty="0">
                          <a:effectLst/>
                        </a:rPr>
                        <a:t> of </a:t>
                      </a:r>
                      <a:r>
                        <a:rPr lang="ru-RU" sz="1600" dirty="0" err="1">
                          <a:effectLst/>
                        </a:rPr>
                        <a:t>Science</a:t>
                      </a:r>
                      <a:r>
                        <a:rPr lang="ru-RU" sz="1600" dirty="0">
                          <a:effectLst/>
                        </a:rPr>
                        <a:t> или </a:t>
                      </a:r>
                      <a:r>
                        <a:rPr lang="ru-RU" sz="1600" dirty="0" err="1">
                          <a:effectLst/>
                        </a:rPr>
                        <a:t>Scopus</a:t>
                      </a:r>
                      <a:r>
                        <a:rPr lang="ru-RU" sz="1600" dirty="0">
                          <a:effectLst/>
                        </a:rPr>
                        <a:t>, или не менее 20 в журналах, индексируемых в Российском индексе научного цитирования.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2" marR="14402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350" y="193675"/>
            <a:ext cx="10515600" cy="1631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Требования к материально-техническому и учебно-методическому обеспечению программы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2350" y="1344613"/>
          <a:ext cx="10663238" cy="531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0499">
                  <a:extLst>
                    <a:ext uri="{9D8B030D-6E8A-4147-A177-3AD203B41FA5}"/>
                  </a:extLst>
                </a:gridCol>
                <a:gridCol w="5331640">
                  <a:extLst>
                    <a:ext uri="{9D8B030D-6E8A-4147-A177-3AD203B41FA5}"/>
                  </a:extLst>
                </a:gridCol>
              </a:tblGrid>
              <a:tr h="139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Бакалавриат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Магистратура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  <a:tr h="116510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4.3.1. </a:t>
                      </a:r>
                      <a:r>
                        <a:rPr lang="ru-RU" sz="1600" u="sng" dirty="0">
                          <a:effectLst/>
                        </a:rPr>
                        <a:t>Помещения</a:t>
                      </a:r>
                      <a:r>
                        <a:rPr lang="ru-RU" sz="1600" dirty="0">
                          <a:effectLst/>
                        </a:rPr>
                        <a:t> должны представлять собой учебные аудитории </a:t>
                      </a:r>
                      <a:r>
                        <a:rPr lang="ru-RU" sz="1600" u="sng" dirty="0">
                          <a:effectLst/>
                        </a:rPr>
                        <a:t>для проведения учебных занятий</a:t>
                      </a:r>
                      <a:r>
                        <a:rPr lang="ru-RU" sz="1600" dirty="0">
                          <a:effectLst/>
                        </a:rPr>
                        <a:t>, предусмотренных программой бакалавриата, оснащенные оборудованием и техническими средствами обучения, состав которых определяется в рабочих программах дисциплин (модулей).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Помещения для самостоятельной работы обучающихся должны быть оснащены компьютерной техникой с возможностью подключения к сети "Интернет" и обеспечением доступа в электронную информационно-образовательную среду Организации.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Допускается замена оборудования его виртуальными аналогами.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4.3.1. </a:t>
                      </a:r>
                      <a:r>
                        <a:rPr lang="ru-RU" sz="1600" u="sng" dirty="0">
                          <a:effectLst/>
                        </a:rPr>
                        <a:t>Помещения </a:t>
                      </a:r>
                      <a:r>
                        <a:rPr lang="ru-RU" sz="1600" dirty="0">
                          <a:effectLst/>
                        </a:rPr>
                        <a:t>должны представлять собой учебные аудитории </a:t>
                      </a:r>
                      <a:r>
                        <a:rPr lang="ru-RU" sz="1600" u="sng" dirty="0">
                          <a:effectLst/>
                        </a:rPr>
                        <a:t>для проведения учебных занятий</a:t>
                      </a:r>
                      <a:r>
                        <a:rPr lang="ru-RU" sz="1600" dirty="0">
                          <a:effectLst/>
                        </a:rPr>
                        <a:t>, предусмотренных программой магистратуры, оснащенные оборудованием и техническими средствами обучения, состав которых определяется в рабочих программах дисциплин (модулей).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Помещения для самостоятельной работы обучающихся должны быть оснащены компьютерной техникой с возможностью подключения к сети "Интернет" и обеспечением доступа в электронную информационно-образовательную среду Организации.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Допускается замена оборудования его виртуальными аналогами.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 </a:t>
                      </a:r>
                      <a:endParaRPr lang="ru-RU" sz="1600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  <a:tr h="1641318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4.3.2. Организация должна быть обеспечена необходимым комплектом лицензионного </a:t>
                      </a:r>
                      <a:r>
                        <a:rPr lang="ru-RU" sz="1600" u="sng" dirty="0">
                          <a:effectLst/>
                        </a:rPr>
                        <a:t>и свободно распространяемого программного обеспечения, в том числе отечественного производства (состав определяется в рабочих программах дисциплин (модулей) и подлежит обновлению при необходимости) </a:t>
                      </a:r>
                      <a:endParaRPr lang="ru-RU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4.3.2. Организация должна быть обеспечена необходимым комплектом лицензионного </a:t>
                      </a:r>
                      <a:r>
                        <a:rPr lang="ru-RU" sz="1600" u="sng" dirty="0">
                          <a:effectLst/>
                        </a:rPr>
                        <a:t>и свободно распространяемого программного обеспечения, в том числе отечественного производства (состав определяется в рабочих программах дисциплин (модулей) и подлежит обновлению при необходимости)</a:t>
                      </a:r>
                      <a:endParaRPr lang="ru-RU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Требования к материально-техническому и учебно-методическому обеспечению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944225" cy="507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1162">
                  <a:extLst>
                    <a:ext uri="{9D8B030D-6E8A-4147-A177-3AD203B41FA5}"/>
                  </a:extLst>
                </a:gridCol>
                <a:gridCol w="5472330">
                  <a:extLst>
                    <a:ext uri="{9D8B030D-6E8A-4147-A177-3AD203B41FA5}"/>
                  </a:extLst>
                </a:gridCol>
              </a:tblGrid>
              <a:tr h="226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Бакалавриат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Магистратура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  <a:tr h="2000015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4.3.3. </a:t>
                      </a:r>
                      <a:r>
                        <a:rPr lang="ru-RU" sz="1500" u="sng" dirty="0">
                          <a:effectLst/>
                        </a:rPr>
                        <a:t>При использовании в образовательном процессе печатных изданий библиотечный фонд должен быть укомплектован печатными изданиями из расчета не менее 0,25 экземпляра каждого из изданий, указанных в рабочих программах дисциплин (модулей), практик, на одного обучающегося из числа лиц, одновременно осваивающих соответствующую дисциплину (модуль), проходящих соответствующую практику.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u="sng" dirty="0">
                          <a:effectLst/>
                        </a:rPr>
                        <a:t>4.3.3. При использовании в образовательном процессе печатных изданий библиотечный фонд должен быть укомплектован печатными изданиями из расчета не менее 0,25 экземпляра каждого из изданий, указанных в рабочих программах дисциплин (модулей), практик, на одного обучающегося из числа лиц, одновременно осваивающих соответствующую дисциплину (модуль), проходящих соответствующую практику.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u="sng" dirty="0">
                          <a:effectLst/>
                        </a:rPr>
                        <a:t> </a:t>
                      </a:r>
                      <a:endParaRPr lang="ru-RU" sz="15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  <a:tr h="1551687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4.3.4. Обучающимся должен быть обеспечен доступ (удаленный доступ), в том числе в случае применения электронного обучения, дистанционных образовательных технологий, к современным профессиональным базам данных и информационным справочным системам, состав которых определяется в рабочих программах дисциплин (модулей) и подлежит обновлению (при необходимости).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4.3.4. Обучающимся должен быть обеспечен доступ (удаленный доступ), в том числе в случае применения электронного обучения, дистанционных образовательных технологий, к современным профессиональным базам данных и информационным справочным системам, состав которых определяется в рабочих программах дисциплин (модулей) и подлежит обновлению (при необходимости).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  <a:tr h="1113336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4.3.5. Обучающиеся из числа инвалидов и лиц с ОВЗ должны быть обеспечены печатными и (или) электронными образовательными ресурсами в формах, адаптированных к ограничениям их здоровья.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4.3.5. Обучающиеся из числа инвалидов и лиц с ОВЗ должны быть обеспечены печатными и (или) электронными образовательными ресурсами в формах, адаптированных к ограничениям их здоровья.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2" marR="32312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кадровым условиям реализации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700" y="1825625"/>
          <a:ext cx="10325100" cy="5021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997">
                  <a:extLst>
                    <a:ext uri="{9D8B030D-6E8A-4147-A177-3AD203B41FA5}"/>
                  </a:extLst>
                </a:gridCol>
                <a:gridCol w="5163103">
                  <a:extLst>
                    <a:ext uri="{9D8B030D-6E8A-4147-A177-3AD203B41FA5}"/>
                  </a:extLst>
                </a:gridCol>
              </a:tblGrid>
              <a:tr h="15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  <a:tr h="120111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4.4.1. Реализация программы бакалавриата обеспечивается педагогическими работниками Организации, </a:t>
                      </a:r>
                      <a:r>
                        <a:rPr lang="ru-RU" sz="1400" u="sng" dirty="0">
                          <a:effectLst/>
                        </a:rPr>
                        <a:t>а также лицами, привлекаемыми Организацией к реализации программы бакалавриата на иных условиях.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 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4.4.1. Реализация программы магистратуры обеспечивается педагогическими работниками Организации, </a:t>
                      </a:r>
                      <a:r>
                        <a:rPr lang="ru-RU" sz="1400" u="sng" dirty="0">
                          <a:effectLst/>
                        </a:rPr>
                        <a:t>а также лицами, привлекаемыми Организацией к реализации программы магистратуры на иных условиях.</a:t>
                      </a:r>
                    </a:p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 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  <a:tr h="923485"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4.4.2. Квалификация </a:t>
                      </a:r>
                      <a:r>
                        <a:rPr lang="ru-RU" sz="1400" u="sng" dirty="0">
                          <a:effectLst/>
                        </a:rPr>
                        <a:t>педагогических работников </a:t>
                      </a:r>
                      <a:r>
                        <a:rPr lang="ru-RU" sz="1400" dirty="0">
                          <a:effectLst/>
                        </a:rPr>
                        <a:t>Организации должна отвечать квалификационным требованиям, указанным в квалификационных справочниках и (или) профессиональных стандартах (при наличии).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4.4.2. Квалификация </a:t>
                      </a:r>
                      <a:r>
                        <a:rPr lang="ru-RU" sz="1400" u="sng" dirty="0">
                          <a:effectLst/>
                        </a:rPr>
                        <a:t>педагогических работников </a:t>
                      </a:r>
                      <a:r>
                        <a:rPr lang="ru-RU" sz="1400" dirty="0">
                          <a:effectLst/>
                        </a:rPr>
                        <a:t>Организации должна отвечать квалификационным требованиям, указанным в квалификационных справочниках и (или) профессиональных стандартах (при наличии).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  <a:tr h="2505058"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4.4.3. Не менее 60 процентов численности педагогических работников Организации, участвующих в реализации программы бакалавриата, и лиц, привлекаемых Организацией к реализации программы бакалавриата на иных условиях (исходя из количества замещаемых ставок, приведенного к целочисленным значениям), </a:t>
                      </a:r>
                      <a:r>
                        <a:rPr lang="ru-RU" sz="1400" u="sng" dirty="0">
                          <a:effectLst/>
                        </a:rPr>
                        <a:t>должны вести научную, учебно-методическую и (или) практическую работу, соответствующую профилю преподаваемой дисциплины (модуля).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 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tc>
                  <a:txBody>
                    <a:bodyPr/>
                    <a:lstStyle/>
                    <a:p>
                      <a:pPr indent="342900" algn="just"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4.4.3. Не менее 70 процентов численности педагогических работников Организации, участвующих в реализации программы магистратуры, и лиц, привлекаемых Организацией к реализации программы магистратуры на иных условиях (исходя из количества замещаемых ставок, приведенного к целочисленным значениям), </a:t>
                      </a:r>
                      <a:r>
                        <a:rPr lang="ru-RU" sz="1400" u="sng" dirty="0">
                          <a:effectLst/>
                        </a:rPr>
                        <a:t>должны вести научную, учебно-методическую и (или) практическую работу, соответствующую профилю преподаваемой дисциплины (модуля).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 </a:t>
                      </a:r>
                      <a:endParaRPr lang="ru-R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92" marR="21592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12362</Words>
  <Application>Microsoft Office PowerPoint</Application>
  <PresentationFormat>Custom</PresentationFormat>
  <Paragraphs>745</Paragraphs>
  <Slides>105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105</vt:i4>
      </vt:variant>
    </vt:vector>
  </HeadingPairs>
  <TitlesOfParts>
    <vt:vector size="111" baseType="lpstr">
      <vt:lpstr>Calibri</vt:lpstr>
      <vt:lpstr>Arial</vt:lpstr>
      <vt:lpstr>Calibri Light</vt:lpstr>
      <vt:lpstr>Times New Roman</vt:lpstr>
      <vt:lpstr>Wingdings</vt:lpstr>
      <vt:lpstr>Тема Office</vt:lpstr>
      <vt:lpstr>   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Общая характеристика  систем качества образования в вузах</vt:lpstr>
      <vt:lpstr>Слайд 14</vt:lpstr>
      <vt:lpstr>Слайд 15</vt:lpstr>
      <vt:lpstr>Лицензионные требования: Положение о лицензировании образовательной деятельности, утвержденного постановлением Правительства Российской Федерации от 28.10.2013 № 966</vt:lpstr>
      <vt:lpstr>Лицензионные требования: Положение о лицензировании образовательной деятельности, утвержденного постановлением Правительства Российской Федерации от 28.10.2013 № 966</vt:lpstr>
      <vt:lpstr>Лицензионные требования: Положение о лицензировании образовательной деятельности, утвержденного постановлением Правительства Российской Федерации от 28.10.2013 № 966</vt:lpstr>
      <vt:lpstr>Лицензионные требования: Положение о лицензировании образовательной деятельности, утвержденного постановлением Правительства Российской Федерации от 28.10.2013 № 966</vt:lpstr>
      <vt:lpstr>Типичные нарушения лицензионных требований:</vt:lpstr>
      <vt:lpstr>Слайд 21</vt:lpstr>
      <vt:lpstr>Федеральный государственный надзор в сфере образования</vt:lpstr>
      <vt:lpstr>Типичные нарушения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утвержденного приказом Минобрнауки России от 14.10.2015 № 1147:</vt:lpstr>
      <vt:lpstr>Типовые нарушения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утвержденного приказом Минобрнауки России от 14.10.2015 № 1147:</vt:lpstr>
      <vt:lpstr>Типовые нарушения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утвержденного приказом Минобрнауки России от 14.10.2015 № 1147:</vt:lpstr>
      <vt:lpstr>Типичные нарушения Порядка приема на обучение по образовательным программам высшего образования - программам подготовки научно-педагогических кадров в аспирантуре, утвержденного приказом Минобрнауки России от 12.01.2017   № 13: </vt:lpstr>
      <vt:lpstr>Типичные нарушения Порядка приема на обучение по образовательным программам высшего образования - программам подготовки научно-педагогических кадров в аспирантуре, утвержденного приказом Минобрнауки России от 12.01.2017   № 13: </vt:lpstr>
      <vt:lpstr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 </vt:lpstr>
      <vt:lpstr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</vt:lpstr>
      <vt:lpstr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 </vt:lpstr>
      <vt:lpstr>Типичные нарушения Порядка организации и осуществления образовательной деятельности по образовательным программам высшего образования - программам бакалавариата, программам специалитета, программам магистратуры, утвержденного приказом Минобрнауки России от 05.04.2017 № 301</vt:lpstr>
      <vt:lpstr>Типичные нарушения Порядка организации и осуществления образовательной деятельности по образовательным программам высшего образования – программам подготовки научно-педагогических кадров в аспирантуре (адъюнктуре), утвержденного приказом Минобрнауки России от 19.11.2013 № 1259</vt:lpstr>
      <vt:lpstr>Типичные нарушения Порядка организации и осуществления образовательной деятельности по дополнительным профессиональным программам, утвержденного приказом Минобрнауки России от 01.07.2013 № 499</vt:lpstr>
      <vt:lpstr>Типичные нарушения Порядка организации и осуществления образовательной деятельности по дополнительным профессиональным программам, утвержденного приказом Минобрнауки России от 01.07.2013 № 499</vt:lpstr>
      <vt:lpstr>Типичные нарушения Порядка создания профессиональными образовательными организациями и образовательными организациями высшего образования кафедр и иных структурных подразделений, обеспечивающих практическую подготовку обучающихся, на базе иных организаций, осуществляющих деятельность по профилю соответствующей образовательной программы, утвержденного приказом Минобрнауки России от 14.08.2013 № 958</vt:lpstr>
      <vt:lpstr>Особенности реализации образовательных программ в сетевой форме</vt:lpstr>
      <vt:lpstr> </vt:lpstr>
      <vt:lpstr>Варианты реализации образовательных программ в сетевой форме </vt:lpstr>
      <vt:lpstr>1. Реализация образовательных программ в сетевой форме с использованием ресурсов нескольких организаций, осуществляющих образовательную деятельность </vt:lpstr>
      <vt:lpstr>1. Реализация образовательных программ в сетевой форме с использованием ресурсов нескольких организаций, осуществляющих образовательную деятельность</vt:lpstr>
      <vt:lpstr>2. Реализация образовательных программ в сетевой форме с использованием ресурсов иных организаций </vt:lpstr>
      <vt:lpstr>Письмо&gt; Минобрнауки России от 28.08.2015 N АК-2563/05 "О методических рекомендациях" (вместе с "Методическими рекомендациями по организации образовательной деятельности с использованием сетевых форм реализации образовательных программ") </vt:lpstr>
      <vt:lpstr>В договоре о сетевой форме реализации образовательных программ указываются: </vt:lpstr>
      <vt:lpstr>При проведении аккредитационной экспертизы ООП, реализуемой с использованием сетевой формы, проверяется: </vt:lpstr>
      <vt:lpstr>Слайд 45</vt:lpstr>
      <vt:lpstr>Критерии оценки </vt:lpstr>
      <vt:lpstr>Особенности реализации образовательных программ с применением дистанционных технологий</vt:lpstr>
      <vt:lpstr>Реализация образовательных программ с применением дистанционных технологий определена:</vt:lpstr>
      <vt:lpstr>Слайд 49</vt:lpstr>
      <vt:lpstr>Особенности  реализации образовательных программ или их частей с применением электронного обучения, дистанционных образовательных технологий:</vt:lpstr>
      <vt:lpstr>Особенности  реализации образовательных программ или их частей с применением электронного обучения, дистанционных образовательных технологий:</vt:lpstr>
      <vt:lpstr>При проведении экспертизы ООП, реализуемых с применением (исключительно с применением) электронного обучения, дистанционных образовательных технологий:</vt:lpstr>
      <vt:lpstr>При проведении экспертизы ООП, реализуемых с применением (исключительно с применением) электронного обучения, дистанционных образовательных технологий:</vt:lpstr>
      <vt:lpstr>Критерии оценки </vt:lpstr>
      <vt:lpstr>Типичные нарушения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утвержденного Приказом Министерством образования и науки российской федерации от 23.08.2017  № 816</vt:lpstr>
      <vt:lpstr>Типовые нарушения Положения о практике обучающихся, осваивающих основные профессиональные образовательные программы высшего образования, утвержденного приказом Минобрнауки России от 27.11.2015 № 1383</vt:lpstr>
      <vt:lpstr>Типовые нарушения Положения о практике обучающихся, осваивающих основные профессиональные образовательные программы высшего образования, утвержденного приказом Минобрнауки России от 27.11.2015 № 1383</vt:lpstr>
      <vt:lpstr>Типовые нарушения Порядка проведения государственной итоговой аттестации по образовательным программам высшего образования – программам бакалавриата, программам специалитета и программам магистратуры, утвержденного приказом Минобрнауки России от 29.06.2015 № 636</vt:lpstr>
      <vt:lpstr>Типовые нарушения Порядка проведения государственной итоговой аттестации по образовательным программам высшего образования – программам бакалавриата, программам специалитета и программам магистратуры, утвержденного приказом Минобрнауки России от 29.06.2015 № 636</vt:lpstr>
      <vt:lpstr>Типовые нарушения Порядка проведения государственной итоговой аттестации по образовательным программам высшего образования - программам подготовки научно-педагогических кадров в аспирантуре (адъюнктуре), программам ординатуры, программам ассистентуры-стажировки, утвержденного приказом Минобрнауки России от 18.03.2016 № 227</vt:lpstr>
      <vt:lpstr>Типовые нарушения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утвержденных постановлением Правительства Российской Федерации от 10.07.2013 № 582: </vt:lpstr>
      <vt:lpstr>Типичные нарушения Правил оказания платных образовательных услуг, утвержденных постановлением Правительства Российской Федерации от 15.08.2013 № 706</vt:lpstr>
      <vt:lpstr>Типичные нарушения Правил оказания платных образовательных услуг, утвержденных постановлением Правительства Российской Федерации от 15.08.2013 № 706</vt:lpstr>
      <vt:lpstr>Типичные нарушения Порядка проведения конкурса на замещение должностей научных работников, утвержденного приказом Минобрнауки России от 02.09.2015   № 937</vt:lpstr>
      <vt:lpstr>Типичные нарушения Положения о порядке замещения должностей педагогических работников, относящихся к профессорско-преподавательскому составу, утвержденного  приказом Минобрнауки России от 23.07.2015№ 749: </vt:lpstr>
      <vt:lpstr>Типичные нарушения Положения о порядке проведения аттестации работников, занимающих должности педагогических работников, относящихся к профессорско-преподавательскому составу, утвержденного приказом Минобрнауки России от 30.03.2015 № 293:  </vt:lpstr>
      <vt:lpstr>Типичные нарушения Порядка перевода обучающихся в другую организацию, осуществляющую образовательную деятельность по образовательным программам среднего профессионального и (или) высшего образования, утвержденного приказом Минобрнауки России от 10.02.2017 № 124:</vt:lpstr>
      <vt:lpstr>Типичные нарушения Порядка и случаев перехода лиц, обучающихся по образовательным программам среднего профессионального и высшего образования, с платного обучения на бесплатное, утвержденного приказом Минобрнауки России от 06.06.2013 № 443:  </vt:lpstr>
      <vt:lpstr>Типичные нарушения Порядка применения к обучающимся и снятия с обучающихся мер дисциплинарного взыскания, утвержденного приказом Минобрнауки России от 15.03.2013 № 185: </vt:lpstr>
      <vt:lpstr>Типичные нарушения Порядка и оснований предоставления академического отпуска обучающимся, утвержденных приказ Минобрнауки России от 13.06.2013  № 455: </vt:lpstr>
      <vt:lpstr>Слайд 71</vt:lpstr>
      <vt:lpstr>Слайд 72</vt:lpstr>
      <vt:lpstr>Характеристика направления подготовки (специальности) в основной образовательной программе </vt:lpstr>
      <vt:lpstr>Характеристика профессиональной деятельности выпускника, освоившего образовательную программу </vt:lpstr>
      <vt:lpstr>Соответствие результатов освоения образовательной программы требованиям ФГОС ВО  </vt:lpstr>
      <vt:lpstr>Соответствие структуры основных образовательных программ требованиям ФГОС ВО   </vt:lpstr>
      <vt:lpstr>Условия реализации ООП  </vt:lpstr>
      <vt:lpstr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 </vt:lpstr>
      <vt:lpstr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vt:lpstr>
      <vt:lpstr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vt:lpstr>
      <vt:lpstr>Типичные несоответствия федеральным государственным образовательным стандартам при проведении федерального государственного контроля качества образования:</vt:lpstr>
      <vt:lpstr>Сравнительная характеристика ФГОС ВО   актуализированного ФГОС ВО </vt:lpstr>
      <vt:lpstr>Структура актуализированного ФГОС ВО</vt:lpstr>
      <vt:lpstr>Общие положения</vt:lpstr>
      <vt:lpstr>Общие положения</vt:lpstr>
      <vt:lpstr>Общие положения </vt:lpstr>
      <vt:lpstr>Требования к структуре программы </vt:lpstr>
      <vt:lpstr>Требования к структуре программы </vt:lpstr>
      <vt:lpstr>Требования к результатам освоения программ</vt:lpstr>
      <vt:lpstr>Требования к результатам освоения программ</vt:lpstr>
      <vt:lpstr>Требования к результатам освоения программ</vt:lpstr>
      <vt:lpstr>Требования к результатам освоения программ </vt:lpstr>
      <vt:lpstr>Требования к условиям реализации программы:</vt:lpstr>
      <vt:lpstr>Общесистемные требования </vt:lpstr>
      <vt:lpstr>Общесистемные требования</vt:lpstr>
      <vt:lpstr>Общесистемные требования</vt:lpstr>
      <vt:lpstr>Требования к материально-техническому и учебно-методическому обеспечению программы  </vt:lpstr>
      <vt:lpstr>Требования к материально-техническому и учебно-методическому обеспечению программы</vt:lpstr>
      <vt:lpstr>Требования к кадровым условиям реализации программы</vt:lpstr>
      <vt:lpstr>Требования к кадровым условиям реализации программы</vt:lpstr>
      <vt:lpstr>Требования к кадровым условиям реализации программы</vt:lpstr>
      <vt:lpstr> Требования к финансовым условиям реализации программ</vt:lpstr>
      <vt:lpstr>Требования к применяемым механизмам оценки качества образовательной деятельности и подготовки обучающихся  </vt:lpstr>
      <vt:lpstr>Требования к применяемым механизмам оценки качества образовательной деятельности и подготовки обучающихся</vt:lpstr>
      <vt:lpstr>Требования к условиям реализации программы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Innopolis University77</dc:creator>
  <cp:lastModifiedBy>User</cp:lastModifiedBy>
  <cp:revision>55</cp:revision>
  <cp:lastPrinted>2018-11-22T13:55:47Z</cp:lastPrinted>
  <dcterms:created xsi:type="dcterms:W3CDTF">2018-11-21T14:37:18Z</dcterms:created>
  <dcterms:modified xsi:type="dcterms:W3CDTF">2018-11-23T05:54:30Z</dcterms:modified>
</cp:coreProperties>
</file>