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8"/>
  </p:notesMasterIdLst>
  <p:sldIdLst>
    <p:sldId id="861" r:id="rId2"/>
    <p:sldId id="1117" r:id="rId3"/>
    <p:sldId id="1057" r:id="rId4"/>
    <p:sldId id="1101" r:id="rId5"/>
    <p:sldId id="1103" r:id="rId6"/>
    <p:sldId id="1118" r:id="rId7"/>
    <p:sldId id="1119" r:id="rId8"/>
    <p:sldId id="1122" r:id="rId9"/>
    <p:sldId id="1123" r:id="rId10"/>
    <p:sldId id="1079" r:id="rId11"/>
    <p:sldId id="1124" r:id="rId12"/>
    <p:sldId id="1105" r:id="rId13"/>
    <p:sldId id="1094" r:id="rId14"/>
    <p:sldId id="1049" r:id="rId15"/>
    <p:sldId id="1112" r:id="rId16"/>
    <p:sldId id="1074" r:id="rId17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2">
          <p15:clr>
            <a:srgbClr val="A4A3A4"/>
          </p15:clr>
        </p15:guide>
        <p15:guide id="2" pos="285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704" autoAdjust="0"/>
    <p:restoredTop sz="94660"/>
  </p:normalViewPr>
  <p:slideViewPr>
    <p:cSldViewPr>
      <p:cViewPr varScale="1">
        <p:scale>
          <a:sx n="116" d="100"/>
          <a:sy n="116" d="100"/>
        </p:scale>
        <p:origin x="1290" y="138"/>
      </p:cViewPr>
      <p:guideLst>
        <p:guide orient="horz" pos="2182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Верхний колонтитул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3075" name="Дата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1C87D6F-86E4-4F48-BDE1-CADEF4AEBF2A}" type="datetimeFigureOut">
              <a:rPr lang="ru-RU" altLang="ru-RU"/>
              <a:pPr>
                <a:defRPr/>
              </a:pPr>
              <a:t>16.09.2024</a:t>
            </a:fld>
            <a:endParaRPr lang="ru-RU" altLang="ru-RU"/>
          </a:p>
        </p:txBody>
      </p:sp>
      <p:sp>
        <p:nvSpPr>
          <p:cNvPr id="2052" name="Образ слайда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3077" name="Заметки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 smtClean="0"/>
              <a:t>Образец текста</a:t>
            </a:r>
          </a:p>
          <a:p>
            <a:pPr lvl="1"/>
            <a:r>
              <a:rPr lang="ru-RU" altLang="ru-RU" noProof="0" smtClean="0"/>
              <a:t>Второй уровень</a:t>
            </a:r>
          </a:p>
          <a:p>
            <a:pPr lvl="2"/>
            <a:r>
              <a:rPr lang="ru-RU" altLang="ru-RU" noProof="0" smtClean="0"/>
              <a:t>Третий уровень</a:t>
            </a:r>
          </a:p>
          <a:p>
            <a:pPr lvl="3"/>
            <a:r>
              <a:rPr lang="ru-RU" altLang="ru-RU" noProof="0" smtClean="0"/>
              <a:t>Четвертый уровень</a:t>
            </a:r>
          </a:p>
          <a:p>
            <a:pPr lvl="4"/>
            <a:r>
              <a:rPr lang="ru-RU" altLang="ru-RU" noProof="0" smtClean="0"/>
              <a:t>Пятый уровень</a:t>
            </a:r>
          </a:p>
        </p:txBody>
      </p:sp>
      <p:sp>
        <p:nvSpPr>
          <p:cNvPr id="3078" name="Нижний колонтитул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3079" name="Номер слайда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charset="0"/>
              <a:buNone/>
              <a:defRPr sz="1200"/>
            </a:lvl1pPr>
          </a:lstStyle>
          <a:p>
            <a:fld id="{20D6A793-6265-4DBD-AD4F-6CE3AB4632FB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7018118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69D7E7A6-CC07-47F2-8DD3-A173F27A18B5}" type="slidenum">
              <a:rPr lang="ru-RU" altLang="en-US" sz="1200"/>
              <a:pPr algn="r" eaLnBrk="1" hangingPunct="1"/>
              <a:t>7</a:t>
            </a:fld>
            <a:endParaRPr lang="ru-RU" altLang="en-US" sz="120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anchor="t"/>
          <a:lstStyle/>
          <a:p>
            <a:pPr eaLnBrk="1" hangingPunct="1"/>
            <a:r>
              <a:rPr lang="ru-RU" altLang="en-US">
                <a:latin typeface="Arial" panose="020B0604020202020204" pitchFamily="34" charset="0"/>
              </a:rPr>
              <a:t>Народное ополчение Ф. Толстой. 1834. Россия Недаром помнит вся Россия: Отечественная война 1812 года. М., 1986</a:t>
            </a:r>
          </a:p>
        </p:txBody>
      </p:sp>
    </p:spTree>
    <p:extLst>
      <p:ext uri="{BB962C8B-B14F-4D97-AF65-F5344CB8AC3E}">
        <p14:creationId xmlns:p14="http://schemas.microsoft.com/office/powerpoint/2010/main" val="27434629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D5B882-C281-4EA9-82FD-9E47A337B35D}" type="datetimeFigureOut">
              <a:rPr lang="ru-RU" altLang="ru-RU"/>
              <a:pPr>
                <a:defRPr/>
              </a:pPr>
              <a:t>16.09.2024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Номер слайда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81C8CD-E3DC-49D6-99FD-1F105BA24AF1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A226AF-4EB9-426B-8F2F-3C45F73E2DF2}" type="datetimeFigureOut">
              <a:rPr lang="ru-RU" altLang="ru-RU"/>
              <a:pPr>
                <a:defRPr/>
              </a:pPr>
              <a:t>16.09.2024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Номер слайда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9C5399-3DC8-490D-9609-0B2572CF70CE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79E3A7-C6C9-4647-81FA-145F8FC4EDDC}" type="datetimeFigureOut">
              <a:rPr lang="ru-RU" altLang="ru-RU"/>
              <a:pPr>
                <a:defRPr/>
              </a:pPr>
              <a:t>16.09.2024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Номер слайда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C6D22F-9C17-4830-947D-C65E07D91611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D3CB11-7F96-4005-B880-D1FFBE326748}" type="datetimeFigureOut">
              <a:rPr lang="ru-RU" altLang="ru-RU"/>
              <a:pPr>
                <a:defRPr/>
              </a:pPr>
              <a:t>16.09.2024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Номер слайда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951518-6487-4566-83DC-9CE20FD613CC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73A489-8FE1-41A1-AF68-F7B9FE2D6E94}" type="datetimeFigureOut">
              <a:rPr lang="ru-RU" altLang="ru-RU"/>
              <a:pPr>
                <a:defRPr/>
              </a:pPr>
              <a:t>16.09.2024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Номер слайда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E51662-F136-4ACA-80F4-6C65BC55CD36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2855BD-F324-4479-8247-9A055ECA431F}" type="datetimeFigureOut">
              <a:rPr lang="ru-RU" altLang="ru-RU"/>
              <a:pPr>
                <a:defRPr/>
              </a:pPr>
              <a:t>16.09.2024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7" name="Номер слайда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610BE1-B81E-4F1A-9EB1-E25A8CAFBB8D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C24D68-44D9-4148-9643-CDEA94C2965D}" type="datetimeFigureOut">
              <a:rPr lang="ru-RU" altLang="ru-RU"/>
              <a:pPr>
                <a:defRPr/>
              </a:pPr>
              <a:t>16.09.2024</a:t>
            </a:fld>
            <a:endParaRPr lang="ru-RU" altLang="ru-RU"/>
          </a:p>
        </p:txBody>
      </p:sp>
      <p:sp>
        <p:nvSpPr>
          <p:cNvPr id="8" name="Нижний колонтитул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9" name="Номер слайда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B3D183-E85D-4769-9A70-FF9EC5FC3389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E334E-F9C8-491D-9344-4C7C7B7F840C}" type="datetimeFigureOut">
              <a:rPr lang="ru-RU" altLang="ru-RU"/>
              <a:pPr>
                <a:defRPr/>
              </a:pPr>
              <a:t>16.09.2024</a:t>
            </a:fld>
            <a:endParaRPr lang="ru-RU" altLang="ru-RU"/>
          </a:p>
        </p:txBody>
      </p:sp>
      <p:sp>
        <p:nvSpPr>
          <p:cNvPr id="4" name="Нижний колонтитул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5" name="Номер слайда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A59814-E941-4280-8F5F-28FABE96465A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C49D19-BCC7-4722-BAD1-AD43D0AE9300}" type="datetimeFigureOut">
              <a:rPr lang="ru-RU" altLang="ru-RU"/>
              <a:pPr>
                <a:defRPr/>
              </a:pPr>
              <a:t>16.09.2024</a:t>
            </a:fld>
            <a:endParaRPr lang="ru-RU" altLang="ru-RU"/>
          </a:p>
        </p:txBody>
      </p:sp>
      <p:sp>
        <p:nvSpPr>
          <p:cNvPr id="3" name="Нижний колонтитул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4" name="Номер слайда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DD02E6-D3D9-419F-8B05-B21D4CB01829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08085E-2BC4-4608-9483-B0C61BAB44FD}" type="datetimeFigureOut">
              <a:rPr lang="ru-RU" altLang="ru-RU"/>
              <a:pPr>
                <a:defRPr/>
              </a:pPr>
              <a:t>16.09.2024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7" name="Номер слайда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CA5C27-E824-4342-9F59-66EC6CBA1867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B94C0-FAC5-4244-B47C-833D6EF76C6D}" type="datetimeFigureOut">
              <a:rPr lang="ru-RU" altLang="ru-RU"/>
              <a:pPr>
                <a:defRPr/>
              </a:pPr>
              <a:t>16.09.2024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7" name="Номер слайда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4949B6-5997-4470-B660-6880BA3C3B37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Дата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9FEE2F76-EA40-424E-8FAE-00D148C10B5E}" type="datetimeFigureOut">
              <a:rPr lang="ru-RU" altLang="ru-RU"/>
              <a:pPr>
                <a:defRPr/>
              </a:pPr>
              <a:t>16.09.2024</a:t>
            </a:fld>
            <a:endParaRPr lang="ru-RU" altLang="ru-RU"/>
          </a:p>
        </p:txBody>
      </p:sp>
      <p:sp>
        <p:nvSpPr>
          <p:cNvPr id="1029" name="Нижний колонтитул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1030" name="Номер слайда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charset="0"/>
              <a:buNone/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99FB8CCD-0681-4829-A4FD-70BB3B7E82AD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857250"/>
            <a:ext cx="7602538" cy="1785938"/>
          </a:xfrm>
        </p:spPr>
        <p:txBody>
          <a:bodyPr/>
          <a:lstStyle/>
          <a:p>
            <a:pPr eaLnBrk="1" hangingPunct="1"/>
            <a:r>
              <a:rPr lang="ru-RU" altLang="ru-RU" sz="5300" dirty="0" smtClean="0"/>
              <a:t/>
            </a:r>
            <a:br>
              <a:rPr lang="ru-RU" altLang="ru-RU" sz="5300" dirty="0" smtClean="0"/>
            </a:br>
            <a:endParaRPr lang="ru-RU" altLang="ru-RU" sz="5300" dirty="0" smtClean="0"/>
          </a:p>
        </p:txBody>
      </p:sp>
      <p:sp>
        <p:nvSpPr>
          <p:cNvPr id="4099" name="Rectangle 6"/>
          <p:cNvSpPr>
            <a:spLocks noRot="1" noChangeArrowheads="1"/>
          </p:cNvSpPr>
          <p:nvPr/>
        </p:nvSpPr>
        <p:spPr bwMode="auto">
          <a:xfrm>
            <a:off x="0" y="0"/>
            <a:ext cx="91440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en-US" sz="1400" b="1" dirty="0" smtClean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Олег Вячеславович РЯБОВ  </a:t>
            </a:r>
          </a:p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</a:t>
            </a:r>
            <a:r>
              <a:rPr lang="ru-RU" sz="1400" dirty="0" err="1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д.филос.н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., профессор, </a:t>
            </a:r>
            <a:r>
              <a:rPr lang="ru-RU" sz="1400" dirty="0" err="1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в.н.с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., </a:t>
            </a:r>
            <a:r>
              <a:rPr lang="ru-RU" altLang="ru-RU" sz="1400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РГПУ </a:t>
            </a:r>
            <a:r>
              <a:rPr lang="ru-RU" altLang="ru-RU" sz="1400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им. А.И. </a:t>
            </a:r>
            <a:r>
              <a:rPr lang="ru-RU" altLang="ru-RU" sz="1400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Герцена</a:t>
            </a:r>
            <a:endParaRPr lang="ru-RU" altLang="ru-RU" sz="1400" dirty="0">
              <a:solidFill>
                <a:schemeClr val="tx2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Татьяна Борисовна РЯБОВА</a:t>
            </a:r>
          </a:p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ru-RU" sz="1400" dirty="0" err="1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д.соц.н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.,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профессор, </a:t>
            </a:r>
            <a:r>
              <a:rPr lang="ru-RU" sz="1400" dirty="0" err="1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в.н.с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., </a:t>
            </a:r>
            <a:r>
              <a:rPr lang="ru-RU" altLang="ru-RU" sz="1400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РГПУ им. А.</a:t>
            </a:r>
            <a:r>
              <a:rPr lang="ru-RU" altLang="ru-RU" sz="1400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И</a:t>
            </a:r>
            <a:r>
              <a:rPr lang="ru-RU" altLang="ru-RU" sz="1400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. Герцена </a:t>
            </a:r>
            <a:r>
              <a:rPr lang="en-US" altLang="ru-RU" sz="1400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/ </a:t>
            </a:r>
            <a:r>
              <a:rPr lang="ru-RU" altLang="ru-RU" sz="1400" dirty="0" err="1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СПбГЭУ</a:t>
            </a:r>
            <a:endParaRPr lang="ru-RU" altLang="ru-RU" sz="1400" dirty="0">
              <a:solidFill>
                <a:schemeClr val="tx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4100" name="Прямоугольник 6"/>
          <p:cNvSpPr>
            <a:spLocks noChangeArrowheads="1"/>
          </p:cNvSpPr>
          <p:nvPr/>
        </p:nvSpPr>
        <p:spPr bwMode="auto">
          <a:xfrm>
            <a:off x="179388" y="6308725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lang="ru-RU" altLang="ru-RU" sz="1600" dirty="0">
              <a:solidFill>
                <a:schemeClr val="tx2">
                  <a:lumMod val="50000"/>
                </a:schemeClr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7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-54876" y="1064326"/>
            <a:ext cx="9144000" cy="1815882"/>
          </a:xfrm>
        </p:spPr>
        <p:txBody>
          <a:bodyPr anchor="ctr">
            <a:spAutoFit/>
          </a:bodyPr>
          <a:lstStyle/>
          <a:p>
            <a:pPr>
              <a:defRPr/>
            </a:pPr>
            <a:endParaRPr lang="en-US" sz="2800" b="1" dirty="0" smtClean="0">
              <a:solidFill>
                <a:schemeClr val="tx2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pPr>
              <a:defRPr/>
            </a:pPr>
            <a:r>
              <a:rPr lang="ru-RU" sz="2600" b="1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ТРУД СОВЕТСКИХ ЖЕНЩИН </a:t>
            </a:r>
            <a:endParaRPr lang="en-US" sz="2600" b="1" dirty="0" smtClean="0">
              <a:solidFill>
                <a:schemeClr val="tx2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pPr>
              <a:defRPr/>
            </a:pP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В ДИСКУРСЕ АМЕРИКАНСКОГО АНТИКОММУНИЗМА ПЕРИОДА ХОЛОДНОЙ ВОЙНЫ</a:t>
            </a:r>
            <a:endParaRPr lang="ru-RU" sz="2200" b="1" dirty="0">
              <a:solidFill>
                <a:schemeClr val="tx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3078" name="Picture 8" descr="https://cdn3.zp.ru/job/attaches/2021/01/21/87/2187bac7addf8498f9f3a67b0f91998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78349" y="42017"/>
            <a:ext cx="869430" cy="8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Прямоугольник 1"/>
          <p:cNvSpPr>
            <a:spLocks noChangeArrowheads="1"/>
          </p:cNvSpPr>
          <p:nvPr/>
        </p:nvSpPr>
        <p:spPr bwMode="auto">
          <a:xfrm>
            <a:off x="179388" y="6308725"/>
            <a:ext cx="9093200" cy="464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  <a:defRPr/>
            </a:pPr>
            <a:r>
              <a:rPr lang="ru-RU" sz="1100" dirty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</a:rPr>
              <a:t>Международная научно-практическая конференция «Семья и </a:t>
            </a:r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</a:rPr>
              <a:t>работа» </a:t>
            </a:r>
          </a:p>
          <a:p>
            <a:pPr algn="ctr">
              <a:buNone/>
              <a:defRPr/>
            </a:pPr>
            <a:r>
              <a:rPr lang="ru-RU" altLang="ru-RU" sz="1100" dirty="0" smtClean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(ННГУ им. </a:t>
            </a:r>
            <a:r>
              <a:rPr lang="ru-RU" altLang="ru-RU" sz="1100" dirty="0" err="1" smtClean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Н.И.Лобачевского</a:t>
            </a:r>
            <a:r>
              <a:rPr lang="ru-RU" altLang="ru-RU" sz="1100" dirty="0" smtClean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</a:rPr>
              <a:t>, Нижний Новгород,</a:t>
            </a:r>
            <a:r>
              <a:rPr lang="en-US" altLang="ru-RU" sz="1100" dirty="0" smtClean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altLang="ru-RU" sz="1100" dirty="0" smtClean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</a:rPr>
              <a:t>19 – </a:t>
            </a:r>
            <a:r>
              <a:rPr lang="ru-RU" altLang="ru-RU" sz="1100" dirty="0" smtClean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</a:rPr>
              <a:t>21 сентября </a:t>
            </a:r>
            <a:r>
              <a:rPr lang="ru-RU" altLang="ru-RU" sz="1100" dirty="0" smtClean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</a:rPr>
              <a:t>2024)</a:t>
            </a:r>
            <a:endParaRPr lang="ru-RU" altLang="ru-RU" sz="1100" dirty="0" smtClean="0">
              <a:solidFill>
                <a:schemeClr val="tx2">
                  <a:lumMod val="75000"/>
                </a:schemeClr>
              </a:solidFill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302" y="2917770"/>
            <a:ext cx="3008171" cy="3347464"/>
          </a:xfrm>
          <a:prstGeom prst="rect">
            <a:avLst/>
          </a:prstGeom>
        </p:spPr>
      </p:pic>
      <p:pic>
        <p:nvPicPr>
          <p:cNvPr id="1026" name="Picture 2" descr="Изображение логотип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017"/>
            <a:ext cx="3126630" cy="653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0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5900" y="0"/>
            <a:ext cx="8785225" cy="549275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/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Book Antiqua" panose="02040602050305030304" pitchFamily="18" charset="0"/>
              </a:rPr>
              <a:t>ГОСУДАРСТВО ВОВЛЕКАЕТ ЖЕНЩИН В ПРОИЗВОДСТВО С ЦЕЛЬЮ УНИЧТОЖЕНИЯ СЕМЬИ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4099" name="AutoShape 4" descr="Картинки по запросу родина мать и навальный"/>
          <p:cNvSpPr>
            <a:spLocks noGrp="1" noChangeAspect="1" noChangeArrowheads="1"/>
          </p:cNvSpPr>
          <p:nvPr>
            <p:ph type="body" sz="half" idx="4294967295"/>
          </p:nvPr>
        </p:nvSpPr>
        <p:spPr>
          <a:xfrm>
            <a:off x="684213" y="6107113"/>
            <a:ext cx="7254875" cy="549275"/>
          </a:xfrm>
        </p:spPr>
        <p:txBody>
          <a:bodyPr/>
          <a:lstStyle/>
          <a:p>
            <a:pPr marL="1828800" lvl="4" indent="0" algn="ctr" eaLnBrk="1" hangingPunct="1">
              <a:buFontTx/>
              <a:buNone/>
            </a:pPr>
            <a:endParaRPr lang="ru-RU" altLang="ru-RU" sz="1800" i="1" smtClean="0">
              <a:latin typeface="Bookman Old Style" pitchFamily="18" charset="0"/>
            </a:endParaRPr>
          </a:p>
          <a:p>
            <a:endParaRPr lang="ru-RU" altLang="ru-RU" sz="2400" smtClean="0">
              <a:latin typeface="Bookman Old Style" pitchFamily="18" charset="0"/>
            </a:endParaRPr>
          </a:p>
        </p:txBody>
      </p:sp>
      <p:sp>
        <p:nvSpPr>
          <p:cNvPr id="4100" name="AutoShape 6" descr="Картинки по запросу родина мать и навальный"/>
          <p:cNvSpPr>
            <a:spLocks noChangeAspect="1" noChangeArrowheads="1"/>
          </p:cNvSpPr>
          <p:nvPr/>
        </p:nvSpPr>
        <p:spPr bwMode="auto">
          <a:xfrm>
            <a:off x="16351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>
              <a:latin typeface="Tahoma" pitchFamily="34" charset="0"/>
            </a:endParaRPr>
          </a:p>
        </p:txBody>
      </p:sp>
      <p:sp>
        <p:nvSpPr>
          <p:cNvPr id="4101" name="AutoShape 8" descr="Картинки по запросу родина мать и навальный"/>
          <p:cNvSpPr>
            <a:spLocks noChangeAspect="1" noChangeArrowheads="1"/>
          </p:cNvSpPr>
          <p:nvPr/>
        </p:nvSpPr>
        <p:spPr bwMode="auto">
          <a:xfrm>
            <a:off x="16351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>
              <a:latin typeface="Tahoma" pitchFamily="34" charset="0"/>
            </a:endParaRPr>
          </a:p>
        </p:txBody>
      </p:sp>
      <p:sp>
        <p:nvSpPr>
          <p:cNvPr id="6150" name="Прямоугольник 2"/>
          <p:cNvSpPr>
            <a:spLocks noChangeArrowheads="1"/>
          </p:cNvSpPr>
          <p:nvPr/>
        </p:nvSpPr>
        <p:spPr bwMode="auto">
          <a:xfrm>
            <a:off x="468313" y="1196974"/>
            <a:ext cx="4751759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fontAlgn="t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ru-RU" sz="2000" dirty="0">
                <a:latin typeface="Book Antiqua" panose="02040602050305030304" pitchFamily="18" charset="0"/>
              </a:rPr>
              <a:t>«Государство вынуждает матерей работать весь день, чтобы занять их место. Никакой конкуренции со стороны семьи или дома не терпят; ребенок должен быть воспитан таким образом, чтобы без колебаний отрекаться от своей семьи» </a:t>
            </a:r>
            <a:endParaRPr lang="ru-RU" sz="2000" dirty="0" smtClean="0">
              <a:latin typeface="Book Antiqua" panose="02040602050305030304" pitchFamily="18" charset="0"/>
            </a:endParaRPr>
          </a:p>
          <a:p>
            <a:pPr fontAlgn="t">
              <a:lnSpc>
                <a:spcPct val="150000"/>
              </a:lnSpc>
              <a:spcBef>
                <a:spcPts val="0"/>
              </a:spcBef>
              <a:defRPr/>
            </a:pPr>
            <a:endParaRPr lang="ru-RU" altLang="ru-RU" sz="2000" dirty="0">
              <a:solidFill>
                <a:schemeClr val="tx2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marL="0" indent="0" fontAlgn="t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Ketchum R.M. What is communism? N. Y.: Dutton, 1955. </a:t>
            </a:r>
            <a:endParaRPr lang="ru-RU" altLang="ru-RU" sz="2000" dirty="0" smtClean="0">
              <a:solidFill>
                <a:schemeClr val="accent2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484784"/>
            <a:ext cx="2448272" cy="337861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649288"/>
            <a:ext cx="7848600" cy="5618162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endParaRPr lang="ru-RU" altLang="ru-RU" sz="2400" dirty="0">
              <a:latin typeface="Bookman Old Style" panose="02050604050505020204" pitchFamily="18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ru-RU" altLang="ru-RU" sz="2800" dirty="0" smtClean="0">
              <a:latin typeface="Bookman Old Style" panose="02050604050505020204" pitchFamily="18" charset="0"/>
            </a:endParaRPr>
          </a:p>
        </p:txBody>
      </p:sp>
      <p:sp>
        <p:nvSpPr>
          <p:cNvPr id="12291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457200" y="260350"/>
            <a:ext cx="8507413" cy="777875"/>
          </a:xfrm>
        </p:spPr>
        <p:txBody>
          <a:bodyPr/>
          <a:lstStyle/>
          <a:p>
            <a:pPr lvl="0">
              <a:lnSpc>
                <a:spcPct val="150000"/>
              </a:lnSpc>
              <a:buFontTx/>
              <a:buChar char="•"/>
            </a:pPr>
            <a:r>
              <a:rPr lang="ru-RU" altLang="ru-RU" sz="2800" dirty="0" smtClean="0">
                <a:solidFill>
                  <a:srgbClr val="0D0D0D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ru-RU" altLang="ru-RU" sz="2800" dirty="0" smtClean="0">
                <a:solidFill>
                  <a:srgbClr val="0D0D0D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altLang="ru-RU" sz="2800" dirty="0">
                <a:solidFill>
                  <a:srgbClr val="0D0D0D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ru-RU" altLang="ru-RU" sz="2800" dirty="0">
                <a:solidFill>
                  <a:srgbClr val="0D0D0D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altLang="ru-RU" sz="2800" dirty="0" smtClean="0">
                <a:solidFill>
                  <a:srgbClr val="0D0D0D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ru-RU" altLang="ru-RU" sz="2800" dirty="0" smtClean="0">
                <a:solidFill>
                  <a:srgbClr val="0D0D0D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altLang="ru-RU" sz="2800" dirty="0">
                <a:solidFill>
                  <a:srgbClr val="0D0D0D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ru-RU" altLang="ru-RU" sz="2800" dirty="0">
                <a:solidFill>
                  <a:srgbClr val="0D0D0D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altLang="ru-RU" sz="2800" dirty="0">
                <a:solidFill>
                  <a:srgbClr val="0D0D0D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ru-RU" altLang="ru-RU" sz="2800" dirty="0">
                <a:solidFill>
                  <a:srgbClr val="0D0D0D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en-US" altLang="ru-RU" sz="3200" dirty="0" smtClean="0">
              <a:latin typeface="Bookman Old Style" panose="02050604050505020204" pitchFamily="18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84336" y="3631211"/>
            <a:ext cx="7821463" cy="53168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1072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57111" y="908720"/>
            <a:ext cx="8188306" cy="337015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Право женщины на труд в советском стиле в действительности означает усиление неравенства полов. 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rgbClr val="0D0D0D"/>
              </a:solidFill>
              <a:effectLst/>
              <a:latin typeface="Book Antiqua" panose="0204060205030503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Неравенство усугубляется 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«двойным бременем» женщин СССР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rgbClr val="0D0D0D"/>
              </a:solidFill>
              <a:effectLst/>
              <a:latin typeface="Book Antiqua" panose="0204060205030503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Труд по причине деспотизма политической системы является не правом женщин, а повинностью.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4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649288"/>
            <a:ext cx="7848600" cy="5618162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endParaRPr lang="ru-RU" altLang="ru-RU" sz="2400" dirty="0">
              <a:latin typeface="Bookman Old Style" panose="02050604050505020204" pitchFamily="18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ru-RU" altLang="ru-RU" sz="2800" dirty="0" smtClean="0">
              <a:latin typeface="Bookman Old Style" panose="02050604050505020204" pitchFamily="18" charset="0"/>
            </a:endParaRPr>
          </a:p>
        </p:txBody>
      </p:sp>
      <p:sp>
        <p:nvSpPr>
          <p:cNvPr id="12291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636587" y="260350"/>
            <a:ext cx="8507413" cy="777875"/>
          </a:xfrm>
        </p:spPr>
        <p:txBody>
          <a:bodyPr/>
          <a:lstStyle/>
          <a:p>
            <a:pPr lvl="0">
              <a:lnSpc>
                <a:spcPct val="150000"/>
              </a:lnSpc>
              <a:buFontTx/>
              <a:buChar char="•"/>
            </a:pPr>
            <a:r>
              <a:rPr lang="ru-RU" altLang="ru-RU" sz="2800" dirty="0" smtClean="0">
                <a:solidFill>
                  <a:srgbClr val="0D0D0D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ru-RU" altLang="ru-RU" sz="2800" dirty="0" smtClean="0">
                <a:solidFill>
                  <a:srgbClr val="0D0D0D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altLang="ru-RU" sz="2800" dirty="0">
                <a:solidFill>
                  <a:srgbClr val="0D0D0D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ru-RU" altLang="ru-RU" sz="2800" dirty="0">
                <a:solidFill>
                  <a:srgbClr val="0D0D0D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altLang="ru-RU" sz="2800" dirty="0" smtClean="0">
                <a:solidFill>
                  <a:srgbClr val="0D0D0D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ru-RU" altLang="ru-RU" sz="2800" dirty="0" smtClean="0">
                <a:solidFill>
                  <a:srgbClr val="0D0D0D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altLang="ru-RU" sz="2800" dirty="0">
                <a:solidFill>
                  <a:srgbClr val="0D0D0D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ru-RU" altLang="ru-RU" sz="2800" dirty="0">
                <a:solidFill>
                  <a:srgbClr val="0D0D0D"/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altLang="ru-RU" sz="2400" b="1" dirty="0" smtClean="0">
                <a:solidFill>
                  <a:schemeClr val="tx2">
                    <a:lumMod val="50000"/>
                  </a:schemeClr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ЖЕНСКИЙ ТРУД </a:t>
            </a:r>
            <a:br>
              <a:rPr lang="ru-RU" altLang="ru-RU" sz="2400" b="1" dirty="0" smtClean="0">
                <a:solidFill>
                  <a:schemeClr val="tx2">
                    <a:lumMod val="50000"/>
                  </a:schemeClr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altLang="ru-RU" sz="2400" b="1" dirty="0" smtClean="0">
                <a:solidFill>
                  <a:schemeClr val="tx2">
                    <a:lumMod val="50000"/>
                  </a:schemeClr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И АМЕРИКАНСКИЕ РЕПРЕЗЕНТАЦИИ СССР</a:t>
            </a:r>
            <a:r>
              <a:rPr lang="ru-RU" altLang="ru-RU" sz="2400" dirty="0">
                <a:solidFill>
                  <a:schemeClr val="tx2">
                    <a:lumMod val="50000"/>
                  </a:schemeClr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ru-RU" altLang="ru-RU" sz="2400" dirty="0">
                <a:solidFill>
                  <a:schemeClr val="tx2">
                    <a:lumMod val="50000"/>
                  </a:schemeClr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altLang="ru-RU" sz="2400" dirty="0">
                <a:solidFill>
                  <a:schemeClr val="tx2">
                    <a:lumMod val="50000"/>
                  </a:schemeClr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ru-RU" altLang="ru-RU" sz="2400" dirty="0">
                <a:solidFill>
                  <a:schemeClr val="tx2">
                    <a:lumMod val="50000"/>
                  </a:schemeClr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en-US" altLang="ru-RU" sz="3200" dirty="0" smtClean="0">
              <a:latin typeface="Bookman Old Style" panose="02050604050505020204" pitchFamily="18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84336" y="1934978"/>
            <a:ext cx="7821463" cy="392415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1072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отсутствие свободы, 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утопизм, 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несправедливость, 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лживость пропаганды, </a:t>
            </a: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цивилизационная чуждость коммунистических идей Западу и отсталость России. 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049481" y="229871"/>
            <a:ext cx="5142755" cy="41549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84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ФУНКЦИИ ОБРАЗА ВРАГА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Book Antiqua" panose="02040602050305030304" pitchFamily="18" charset="0"/>
              </a:rPr>
              <a:t> 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539552" y="1124744"/>
            <a:ext cx="6506430" cy="447814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1072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400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политическая мобилизация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400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укрепление коллективной идентичности и конструирование «Америки» 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400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легитимация власти и социально-политического порядка</a:t>
            </a:r>
            <a:r>
              <a:rPr kumimoji="0" lang="ru-RU" altLang="ru-RU" sz="2400" i="0" u="none" strike="noStrike" cap="none" normalizeH="0" dirty="0" smtClean="0">
                <a:ln>
                  <a:noFill/>
                </a:ln>
                <a:solidFill>
                  <a:srgbClr val="0D0D0D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в США</a:t>
            </a:r>
            <a:endParaRPr kumimoji="0" lang="ru-RU" altLang="ru-RU" sz="2400" i="0" u="none" strike="noStrike" cap="none" normalizeH="0" baseline="0" dirty="0" smtClean="0">
              <a:ln>
                <a:noFill/>
              </a:ln>
              <a:solidFill>
                <a:srgbClr val="0D0D0D"/>
              </a:solidFill>
              <a:effectLst/>
              <a:latin typeface="Book Antiqua" panose="0204060205030503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400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легитимация насилия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400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предсказание победы</a:t>
            </a:r>
            <a:r>
              <a:rPr kumimoji="0" lang="ru-RU" alt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anose="0204060205030503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138113" y="44450"/>
            <a:ext cx="9036050" cy="360363"/>
          </a:xfrm>
        </p:spPr>
        <p:txBody>
          <a:bodyPr/>
          <a:lstStyle/>
          <a:p>
            <a:pPr>
              <a:defRPr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Заключение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2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611560" y="605880"/>
            <a:ext cx="7704856" cy="466281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>
            <a:lvl1pPr indent="584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-342900" algn="just">
              <a:lnSpc>
                <a:spcPct val="150000"/>
              </a:lnSpc>
              <a:spcBef>
                <a:spcPct val="0"/>
              </a:spcBef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Образ женского труда в СССР подвергался политизации и идеологизации, что позволяло трактовать негативные стороны положения женщины как показатель порочности самой советской системы. 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indent="-342900" algn="just">
              <a:lnSpc>
                <a:spcPct val="150000"/>
              </a:lnSpc>
              <a:spcBef>
                <a:spcPct val="0"/>
              </a:spcBef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Репрезентации женского труда выступали одним из приемов создания образа «врага номер один», способствуя реализации его функций. </a:t>
            </a:r>
            <a:endParaRPr kumimoji="0" lang="en-US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indent="-342900" algn="just">
              <a:lnSpc>
                <a:spcPct val="150000"/>
              </a:lnSpc>
              <a:spcBef>
                <a:spcPct val="0"/>
              </a:spcBef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Аналогичные репрезентации использовались для делегитимации советской системы в дискурсе перестройки 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/ 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ru-RU" altLang="ru-RU" sz="2000" b="0" i="0" u="none" strike="noStrike" cap="none" normalizeH="0" baseline="0" dirty="0" err="1" smtClean="0">
                <a:ln>
                  <a:noFill/>
                </a:ln>
                <a:solidFill>
                  <a:srgbClr val="0D0D0D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постперестройки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107950" y="188640"/>
            <a:ext cx="9036050" cy="360363"/>
          </a:xfrm>
        </p:spPr>
        <p:txBody>
          <a:bodyPr/>
          <a:lstStyle/>
          <a:p>
            <a:pPr>
              <a:defRPr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«Железнодорожницы», 1995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668862"/>
            <a:ext cx="5674999" cy="3192186"/>
          </a:xfrm>
        </p:spPr>
      </p:pic>
      <p:pic>
        <p:nvPicPr>
          <p:cNvPr id="5" name="Picture 6" descr="https://avatars.mds.yandex.net/i?id=32bbbf9104b21e43314a4acf4ff95f79_l-12805659-images-thumbs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861048"/>
            <a:ext cx="4457056" cy="29249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138113" y="44450"/>
            <a:ext cx="9036050" cy="360363"/>
          </a:xfrm>
        </p:spPr>
        <p:txBody>
          <a:bodyPr/>
          <a:lstStyle/>
          <a:p>
            <a:pPr>
              <a:defRPr/>
            </a:pPr>
            <a:endParaRPr lang="ru-RU" sz="2800" dirty="0">
              <a:solidFill>
                <a:schemeClr val="tx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22531" name="Содержимое 3"/>
          <p:cNvSpPr>
            <a:spLocks noGrp="1"/>
          </p:cNvSpPr>
          <p:nvPr>
            <p:ph idx="1"/>
          </p:nvPr>
        </p:nvSpPr>
        <p:spPr>
          <a:xfrm>
            <a:off x="0" y="404813"/>
            <a:ext cx="9036050" cy="6121400"/>
          </a:xfrm>
        </p:spPr>
        <p:txBody>
          <a:bodyPr/>
          <a:lstStyle/>
          <a:p>
            <a:pPr marL="0" indent="0" algn="just" eaLnBrk="1" hangingPunct="1">
              <a:buFont typeface="Arial" charset="0"/>
              <a:buNone/>
            </a:pPr>
            <a:endParaRPr lang="ru-RU" altLang="ru-RU" dirty="0" smtClean="0">
              <a:latin typeface="Bookman Old Style" pitchFamily="18" charset="0"/>
            </a:endParaRPr>
          </a:p>
          <a:p>
            <a:pPr marL="0" indent="0" algn="ctr" eaLnBrk="1" hangingPunct="1">
              <a:buFont typeface="Arial" charset="0"/>
              <a:buNone/>
            </a:pPr>
            <a:r>
              <a:rPr lang="ru-RU" altLang="ru-RU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Благодарим за </a:t>
            </a:r>
            <a:r>
              <a:rPr lang="ru-RU" altLang="ru-RU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98425" y="260350"/>
            <a:ext cx="9036050" cy="360363"/>
          </a:xfrm>
        </p:spPr>
        <p:txBody>
          <a:bodyPr/>
          <a:lstStyle/>
          <a:p>
            <a:pPr>
              <a:defRPr/>
            </a:pPr>
            <a:endParaRPr lang="ru-RU" sz="2800" b="1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11267" name="Содержимое 3"/>
          <p:cNvSpPr>
            <a:spLocks noGrp="1"/>
          </p:cNvSpPr>
          <p:nvPr>
            <p:ph idx="1"/>
          </p:nvPr>
        </p:nvSpPr>
        <p:spPr>
          <a:xfrm>
            <a:off x="4716463" y="908050"/>
            <a:ext cx="4303712" cy="5949950"/>
          </a:xfrm>
        </p:spPr>
        <p:txBody>
          <a:bodyPr/>
          <a:lstStyle/>
          <a:p>
            <a:pPr marL="0" indent="0" algn="just" eaLnBrk="1" hangingPunct="1">
              <a:buFont typeface="Arial" panose="020B0604020202020204" pitchFamily="34" charset="0"/>
              <a:buNone/>
              <a:defRPr/>
            </a:pPr>
            <a:r>
              <a:rPr lang="ru-RU" sz="2200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 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«Враг номер один» в символической политике кинематографий СССР и США периода холодной 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войны </a:t>
            </a:r>
          </a:p>
          <a:p>
            <a:pPr marL="0" indent="0" algn="just" eaLnBrk="1" hangingPunct="1">
              <a:buFont typeface="Arial" panose="020B0604020202020204" pitchFamily="34" charset="0"/>
              <a:buNone/>
              <a:defRPr/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/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Под ред. О.В. Рябова.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 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М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.: Аспект Пресс, 2023. 400 с.</a:t>
            </a:r>
            <a:endParaRPr lang="en-US" sz="2000" b="1" dirty="0">
              <a:solidFill>
                <a:schemeClr val="tx2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pPr marL="0" indent="0" algn="just" eaLnBrk="1" hangingPunct="1">
              <a:buFont typeface="Arial" panose="020B0604020202020204" pitchFamily="34" charset="0"/>
              <a:buNone/>
              <a:defRPr/>
            </a:pPr>
            <a:endParaRPr lang="ru-RU" sz="2400" dirty="0">
              <a:latin typeface="Bookman Old Style" panose="02050604050505020204" pitchFamily="18" charset="0"/>
            </a:endParaRPr>
          </a:p>
          <a:p>
            <a:pPr marL="0" indent="0" algn="just" eaLnBrk="1" hangingPunct="1">
              <a:buFont typeface="Arial" panose="020B0604020202020204" pitchFamily="34" charset="0"/>
              <a:buNone/>
              <a:defRPr/>
            </a:pPr>
            <a:endParaRPr lang="ru-RU" dirty="0" smtClean="0">
              <a:latin typeface="Bookman Old Style" pitchFamily="18" charset="0"/>
            </a:endParaRPr>
          </a:p>
          <a:p>
            <a:pPr marL="514350" indent="-514350" algn="just" eaLnBrk="1" hangingPunct="1">
              <a:buFont typeface="+mj-lt"/>
              <a:buAutoNum type="arabicPeriod"/>
              <a:defRPr/>
            </a:pPr>
            <a:endParaRPr lang="ru-RU" dirty="0" smtClean="0">
              <a:latin typeface="Bookman Old Style" pitchFamily="18" charset="0"/>
            </a:endParaRPr>
          </a:p>
        </p:txBody>
      </p:sp>
      <p:pic>
        <p:nvPicPr>
          <p:cNvPr id="23556" name="Picture 5" descr="http://coldwarenemy.ru/wp-content/uploads/2022/11/VRAG-NOMER-ODIN-Cov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793750"/>
            <a:ext cx="4310062" cy="604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3529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0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125413"/>
            <a:ext cx="8785225" cy="549275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ПЛАН</a:t>
            </a:r>
            <a:endParaRPr lang="en-US" sz="2800" b="1" dirty="0">
              <a:solidFill>
                <a:schemeClr val="tx2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6147" name="AutoShape 4" descr="Картинки по запросу родина мать и навальный"/>
          <p:cNvSpPr>
            <a:spLocks noGrp="1" noChangeAspect="1" noChangeArrowheads="1"/>
          </p:cNvSpPr>
          <p:nvPr>
            <p:ph type="body" sz="half" idx="4294967295"/>
          </p:nvPr>
        </p:nvSpPr>
        <p:spPr>
          <a:xfrm>
            <a:off x="684213" y="6107113"/>
            <a:ext cx="7254875" cy="549275"/>
          </a:xfrm>
        </p:spPr>
        <p:txBody>
          <a:bodyPr/>
          <a:lstStyle/>
          <a:p>
            <a:pPr marL="1828800" lvl="4" indent="0" algn="ctr" eaLnBrk="1" hangingPunct="1">
              <a:buFontTx/>
              <a:buNone/>
            </a:pPr>
            <a:endParaRPr lang="ru-RU" altLang="ru-RU" sz="1800" i="1" smtClean="0">
              <a:latin typeface="Bookman Old Style" pitchFamily="18" charset="0"/>
            </a:endParaRPr>
          </a:p>
          <a:p>
            <a:endParaRPr lang="ru-RU" altLang="ru-RU" sz="2400" smtClean="0">
              <a:latin typeface="Bookman Old Style" pitchFamily="18" charset="0"/>
            </a:endParaRPr>
          </a:p>
        </p:txBody>
      </p:sp>
      <p:sp>
        <p:nvSpPr>
          <p:cNvPr id="6148" name="AutoShape 6" descr="Картинки по запросу родина мать и навальный"/>
          <p:cNvSpPr>
            <a:spLocks noChangeAspect="1" noChangeArrowheads="1"/>
          </p:cNvSpPr>
          <p:nvPr/>
        </p:nvSpPr>
        <p:spPr bwMode="auto">
          <a:xfrm>
            <a:off x="16351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>
              <a:latin typeface="Tahoma" pitchFamily="34" charset="0"/>
            </a:endParaRPr>
          </a:p>
        </p:txBody>
      </p:sp>
      <p:sp>
        <p:nvSpPr>
          <p:cNvPr id="6149" name="AutoShape 8" descr="Картинки по запросу родина мать и навальный"/>
          <p:cNvSpPr>
            <a:spLocks noChangeAspect="1" noChangeArrowheads="1"/>
          </p:cNvSpPr>
          <p:nvPr/>
        </p:nvSpPr>
        <p:spPr bwMode="auto">
          <a:xfrm>
            <a:off x="16351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>
              <a:latin typeface="Tahoma" pitchFamily="34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55576" y="1268760"/>
            <a:ext cx="7268559" cy="337015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1072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Пороки эмансипации по-советски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anose="0204060205030503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Женский труд и репрезентации СССР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rgbClr val="0D0D0D"/>
              </a:solidFill>
              <a:effectLst/>
              <a:latin typeface="Book Antiqua" panose="0204060205030503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Женский труд и 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образ «врага номер один»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0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3513" y="0"/>
            <a:ext cx="8785225" cy="549275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Источники</a:t>
            </a:r>
            <a:endParaRPr lang="en-US" sz="2800" b="1" dirty="0">
              <a:solidFill>
                <a:schemeClr val="tx2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7171" name="AutoShape 4" descr="Картинки по запросу родина мать и навальный"/>
          <p:cNvSpPr>
            <a:spLocks noGrp="1" noChangeAspect="1" noChangeArrowheads="1"/>
          </p:cNvSpPr>
          <p:nvPr>
            <p:ph type="body" sz="half" idx="4294967295"/>
          </p:nvPr>
        </p:nvSpPr>
        <p:spPr>
          <a:xfrm>
            <a:off x="684213" y="6107113"/>
            <a:ext cx="7254875" cy="549275"/>
          </a:xfrm>
        </p:spPr>
        <p:txBody>
          <a:bodyPr/>
          <a:lstStyle/>
          <a:p>
            <a:pPr marL="1828800" lvl="4" indent="0" algn="ctr" eaLnBrk="1" hangingPunct="1">
              <a:buFontTx/>
              <a:buNone/>
            </a:pPr>
            <a:endParaRPr lang="ru-RU" altLang="ru-RU" sz="1800" i="1" smtClean="0">
              <a:latin typeface="Bookman Old Style" pitchFamily="18" charset="0"/>
            </a:endParaRPr>
          </a:p>
          <a:p>
            <a:endParaRPr lang="ru-RU" altLang="ru-RU" sz="2400" smtClean="0">
              <a:latin typeface="Bookman Old Style" pitchFamily="18" charset="0"/>
            </a:endParaRPr>
          </a:p>
        </p:txBody>
      </p:sp>
      <p:sp>
        <p:nvSpPr>
          <p:cNvPr id="7172" name="AutoShape 6" descr="Картинки по запросу родина мать и навальный"/>
          <p:cNvSpPr>
            <a:spLocks noChangeAspect="1" noChangeArrowheads="1"/>
          </p:cNvSpPr>
          <p:nvPr/>
        </p:nvSpPr>
        <p:spPr bwMode="auto">
          <a:xfrm>
            <a:off x="16351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>
              <a:latin typeface="Tahoma" pitchFamily="34" charset="0"/>
            </a:endParaRPr>
          </a:p>
        </p:txBody>
      </p:sp>
      <p:sp>
        <p:nvSpPr>
          <p:cNvPr id="7173" name="AutoShape 8" descr="Картинки по запросу родина мать и навальный"/>
          <p:cNvSpPr>
            <a:spLocks noChangeAspect="1" noChangeArrowheads="1"/>
          </p:cNvSpPr>
          <p:nvPr/>
        </p:nvSpPr>
        <p:spPr bwMode="auto">
          <a:xfrm>
            <a:off x="16351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>
              <a:latin typeface="Tahoma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979712" y="685571"/>
            <a:ext cx="6744941" cy="597081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ru-RU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Bealle</a:t>
            </a:r>
            <a:r>
              <a:rPr kumimoji="0" lang="en-US" altLang="ru-RU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M. Red rat race.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1953</a:t>
            </a:r>
            <a:r>
              <a:rPr kumimoji="0" lang="en-US" altLang="ru-RU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Book Antiqua" panose="0204060205030503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ru-RU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Beaty</a:t>
            </a:r>
            <a:r>
              <a:rPr kumimoji="0" lang="en-US" altLang="ru-RU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J. The Iron curtain over America. 1951.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Book Antiqua" panose="020406020503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ru-RU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Carr</a:t>
            </a:r>
            <a:r>
              <a:rPr kumimoji="0" lang="en-US" altLang="ru-RU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W.G. The Red Fog over America. 1955.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ru-RU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Book Antiqua" panose="0204060205030503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ru-RU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Chamberlin  W.H. America’s Second Crusade. 1950.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Book Antiqua" panose="02040602050305030304" pitchFamily="18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ru-RU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Dallin D. Forced labor in Soviet Russia. 1947</a:t>
            </a: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Book Antiqua" panose="0204060205030503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ru-RU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Hoover E. Masters of deceit: The story of communism in America and how to fight it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kumimoji="0" lang="en-US" altLang="ru-RU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1958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ru-RU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Book Antiqua" panose="0204060205030503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ru-RU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Ketchum R.M. What is communism? 1955.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Book Antiqua" panose="0204060205030503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ru-RU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Lamont C. Soviet civilization. 1952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Book Antiqua" panose="0204060205030503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ru-RU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McClosky</a:t>
            </a:r>
            <a:r>
              <a:rPr kumimoji="0" lang="en-US" altLang="ru-RU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H., Turner J. The Soviet dictatorship. 1960.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Book Antiqua" panose="0204060205030503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ru-RU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Strohm</a:t>
            </a:r>
            <a:r>
              <a:rPr kumimoji="0" lang="en-US" altLang="ru-RU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J. L. Just tell the truth: The Uncensored Story of how the Common People Live Behind the Russian Iron Curtain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r>
              <a:rPr kumimoji="0" lang="en-US" altLang="ru-RU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 1947. </a:t>
            </a:r>
            <a:endParaRPr lang="ru-RU" altLang="ru-RU" dirty="0">
              <a:solidFill>
                <a:schemeClr val="tx1">
                  <a:lumMod val="95000"/>
                  <a:lumOff val="5000"/>
                </a:schemeClr>
              </a:solidFill>
              <a:latin typeface="Book Antiqua" panose="02040602050305030304" pitchFamily="18" charset="0"/>
              <a:cs typeface="Calibri" panose="020F0502020204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400" y="160338"/>
            <a:ext cx="1744318" cy="24048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08720"/>
            <a:ext cx="1872208" cy="255902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4" y="3664994"/>
            <a:ext cx="1960087" cy="244211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AutoShape 4" descr="Картинки по запросу родина мать и навальный"/>
          <p:cNvSpPr>
            <a:spLocks noGrp="1" noChangeAspect="1" noChangeArrowheads="1"/>
          </p:cNvSpPr>
          <p:nvPr>
            <p:ph type="body" sz="half" idx="4294967295"/>
          </p:nvPr>
        </p:nvSpPr>
        <p:spPr>
          <a:xfrm>
            <a:off x="684213" y="6107113"/>
            <a:ext cx="7254875" cy="549275"/>
          </a:xfrm>
        </p:spPr>
        <p:txBody>
          <a:bodyPr/>
          <a:lstStyle/>
          <a:p>
            <a:pPr marL="1828800" lvl="4" indent="0" algn="ctr" eaLnBrk="1" hangingPunct="1">
              <a:buFontTx/>
              <a:buNone/>
            </a:pPr>
            <a:endParaRPr lang="ru-RU" altLang="ru-RU" sz="1800" i="1" smtClean="0">
              <a:latin typeface="Bookman Old Style" pitchFamily="18" charset="0"/>
            </a:endParaRPr>
          </a:p>
          <a:p>
            <a:endParaRPr lang="ru-RU" altLang="ru-RU" sz="2400" smtClean="0">
              <a:latin typeface="Bookman Old Style" pitchFamily="18" charset="0"/>
            </a:endParaRPr>
          </a:p>
        </p:txBody>
      </p:sp>
      <p:sp>
        <p:nvSpPr>
          <p:cNvPr id="9220" name="AutoShape 6" descr="Картинки по запросу родина мать и навальный"/>
          <p:cNvSpPr>
            <a:spLocks noChangeAspect="1" noChangeArrowheads="1"/>
          </p:cNvSpPr>
          <p:nvPr/>
        </p:nvSpPr>
        <p:spPr bwMode="auto">
          <a:xfrm>
            <a:off x="16351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>
              <a:latin typeface="Tahoma" pitchFamily="34" charset="0"/>
            </a:endParaRPr>
          </a:p>
        </p:txBody>
      </p:sp>
      <p:sp>
        <p:nvSpPr>
          <p:cNvPr id="9221" name="AutoShape 8" descr="Картинки по запросу родина мать и навальный"/>
          <p:cNvSpPr>
            <a:spLocks noChangeAspect="1" noChangeArrowheads="1"/>
          </p:cNvSpPr>
          <p:nvPr/>
        </p:nvSpPr>
        <p:spPr bwMode="auto">
          <a:xfrm>
            <a:off x="16351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>
              <a:latin typeface="Tahoma" pitchFamily="34" charset="0"/>
            </a:endParaRPr>
          </a:p>
        </p:txBody>
      </p:sp>
      <p:sp>
        <p:nvSpPr>
          <p:cNvPr id="9222" name="Прямоугольник 2"/>
          <p:cNvSpPr>
            <a:spLocks noChangeArrowheads="1"/>
          </p:cNvSpPr>
          <p:nvPr/>
        </p:nvSpPr>
        <p:spPr bwMode="auto">
          <a:xfrm>
            <a:off x="163513" y="669925"/>
            <a:ext cx="88011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endParaRPr lang="ru-RU" altLang="ru-RU"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11854" y="234285"/>
            <a:ext cx="8352928" cy="41549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584200"/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ДЕФЕМИНИЗАЦИЯ СОВЕТСКИХ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ЖЕНЩИН</a:t>
            </a:r>
            <a:endParaRPr kumimoji="0" lang="ru-RU" altLang="ru-RU" sz="28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3" name="Picture 2" descr="https://i.pinimg.com/originals/e0/83/8c/e0838c3e2b43b35de77c5fdf895ef19f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85700"/>
            <a:ext cx="4032448" cy="547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5580112" y="1916832"/>
            <a:ext cx="2808312" cy="1440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We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 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!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defRPr/>
            </a:pP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J. Howard Miller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,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 1943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)</a:t>
            </a:r>
            <a:endParaRPr lang="en-US" sz="1600" dirty="0">
              <a:solidFill>
                <a:schemeClr val="accent2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483768" y="5877272"/>
            <a:ext cx="2880320" cy="648072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ru-RU" sz="2400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Life. 18</a:t>
            </a:r>
            <a:r>
              <a:rPr lang="ru-RU" altLang="ru-RU" sz="2400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.09.1950</a:t>
            </a:r>
            <a:endParaRPr lang="ru-RU" altLang="ru-RU" sz="2400" dirty="0">
              <a:solidFill>
                <a:schemeClr val="accent2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ru-RU" altLang="ru-RU" sz="2800" dirty="0" smtClean="0">
              <a:solidFill>
                <a:schemeClr val="accent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12291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449263" y="333375"/>
            <a:ext cx="8507412" cy="777875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ДЕФЕМИНИЗАЦИЯ СОВЕТСКИХ ЖЕНЩИН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3200" dirty="0"/>
              <a:t/>
            </a:r>
            <a:br>
              <a:rPr lang="ru-RU" sz="3200" dirty="0"/>
            </a:br>
            <a:endParaRPr lang="en-US" altLang="ru-RU" sz="3200" dirty="0" smtClean="0">
              <a:latin typeface="Bookman Old Style" panose="020506040505050202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512" y="548680"/>
            <a:ext cx="2364741" cy="62373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2365" y="664627"/>
            <a:ext cx="4104456" cy="521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62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Rectangle 3"/>
          <p:cNvSpPr>
            <a:spLocks noGrp="1" noRot="1" noChangeArrowheads="1"/>
          </p:cNvSpPr>
          <p:nvPr>
            <p:ph sz="half" idx="4294967295"/>
          </p:nvPr>
        </p:nvSpPr>
        <p:spPr>
          <a:xfrm>
            <a:off x="4645025" y="1981200"/>
            <a:ext cx="4041775" cy="4114800"/>
          </a:xfrm>
        </p:spPr>
        <p:txBody>
          <a:bodyPr/>
          <a:lstStyle/>
          <a:p>
            <a:pPr eaLnBrk="1" hangingPunct="1"/>
            <a:endParaRPr lang="pl-PL" altLang="en-US" sz="2800"/>
          </a:p>
        </p:txBody>
      </p:sp>
      <p:sp>
        <p:nvSpPr>
          <p:cNvPr id="103428" name="Rectangle 5"/>
          <p:cNvSpPr>
            <a:spLocks noChangeArrowheads="1"/>
          </p:cNvSpPr>
          <p:nvPr/>
        </p:nvSpPr>
        <p:spPr bwMode="auto">
          <a:xfrm>
            <a:off x="1187450" y="3289300"/>
            <a:ext cx="74882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en-US" sz="2000"/>
          </a:p>
          <a:p>
            <a:pPr eaLnBrk="1" hangingPunct="1"/>
            <a:endParaRPr lang="en-US" altLang="ru-RU" sz="2000"/>
          </a:p>
        </p:txBody>
      </p:sp>
      <p:sp>
        <p:nvSpPr>
          <p:cNvPr id="103429" name="Rectangle 7"/>
          <p:cNvSpPr>
            <a:spLocks noChangeArrowheads="1"/>
          </p:cNvSpPr>
          <p:nvPr/>
        </p:nvSpPr>
        <p:spPr bwMode="auto">
          <a:xfrm flipH="1">
            <a:off x="74503" y="662178"/>
            <a:ext cx="403244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sz="1600" b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“Железная юбка”</a:t>
            </a:r>
            <a:r>
              <a:rPr lang="en-US" altLang="ru-RU" sz="1600" b="1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en-US" altLang="ru-RU" sz="1600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(</a:t>
            </a:r>
            <a:r>
              <a:rPr lang="ru-RU" altLang="ru-RU" sz="1600" dirty="0" err="1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реж</a:t>
            </a:r>
            <a:r>
              <a:rPr lang="ru-RU" altLang="ru-RU" sz="1600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. </a:t>
            </a:r>
            <a:r>
              <a:rPr lang="en-US" altLang="ru-RU" sz="1600" dirty="0" smtClean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Ralph </a:t>
            </a:r>
            <a:r>
              <a:rPr lang="en-US" altLang="ru-RU" sz="1600" dirty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Thomas, 1956)</a:t>
            </a:r>
            <a:endParaRPr lang="ru-RU" altLang="en-US" sz="1600" dirty="0">
              <a:solidFill>
                <a:schemeClr val="accent2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pic>
        <p:nvPicPr>
          <p:cNvPr id="103431" name="Picture 16" descr="bscap007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437" y="3628216"/>
            <a:ext cx="4078566" cy="321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32" name="Picture 17" descr="bscap007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196" y="921276"/>
            <a:ext cx="2016125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33" name="Picture 18" descr="bscap006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766" y="1033249"/>
            <a:ext cx="2962796" cy="237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5"/>
          <p:cNvSpPr txBox="1">
            <a:spLocks noChangeArrowheads="1"/>
          </p:cNvSpPr>
          <p:nvPr/>
        </p:nvSpPr>
        <p:spPr bwMode="auto">
          <a:xfrm>
            <a:off x="179512" y="40841"/>
            <a:ext cx="8352928" cy="41549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indent="584200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ДЕФЕМИНИЗАЦИЯ СОВЕТСКИХ ЖЕНЩИН</a:t>
            </a:r>
            <a:endParaRPr lang="ru-RU" altLang="ru-RU" sz="28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11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99" y="1452792"/>
            <a:ext cx="3031945" cy="2497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541" y="4226699"/>
            <a:ext cx="3384426" cy="251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52061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2964488"/>
            <a:ext cx="3671888" cy="431800"/>
          </a:xfrm>
        </p:spPr>
        <p:txBody>
          <a:bodyPr/>
          <a:lstStyle/>
          <a:p>
            <a:r>
              <a:rPr lang="en-US" altLang="ru-RU" sz="2800" dirty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Barbie doll. </a:t>
            </a:r>
            <a:r>
              <a:rPr lang="en-US" altLang="ru-RU" sz="2800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19</a:t>
            </a:r>
            <a:r>
              <a:rPr lang="ru-RU" altLang="ru-RU" sz="2800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59</a:t>
            </a:r>
            <a:r>
              <a:rPr lang="en-US" altLang="ru-RU" sz="2800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en-US" altLang="ru-RU" sz="28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altLang="ru-RU" sz="2800" dirty="0">
                <a:solidFill>
                  <a:schemeClr val="accent2">
                    <a:lumMod val="50000"/>
                  </a:schemeClr>
                </a:solidFill>
              </a:rPr>
            </a:br>
            <a:endParaRPr lang="en-US" altLang="ru-RU" sz="2800" dirty="0">
              <a:solidFill>
                <a:schemeClr val="accent2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102403" name="Rectangle 3"/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179512" y="5805264"/>
            <a:ext cx="8591550" cy="4686300"/>
          </a:xfrm>
        </p:spPr>
        <p:txBody>
          <a:bodyPr/>
          <a:lstStyle/>
          <a:p>
            <a:pPr eaLnBrk="1" hangingPunct="1"/>
            <a:endParaRPr lang="en-US" altLang="ru-RU" sz="2400" b="1" dirty="0">
              <a:solidFill>
                <a:schemeClr val="tx2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02404" name="Содержимое 6"/>
          <p:cNvSpPr>
            <a:spLocks noGrp="1"/>
          </p:cNvSpPr>
          <p:nvPr>
            <p:ph sz="half" idx="4294967295"/>
          </p:nvPr>
        </p:nvSpPr>
        <p:spPr>
          <a:xfrm>
            <a:off x="7885113" y="1557338"/>
            <a:ext cx="801687" cy="4462462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endParaRPr lang="en-US" altLang="ru-RU"/>
          </a:p>
          <a:p>
            <a:pPr>
              <a:buFont typeface="Wingdings" panose="05000000000000000000" pitchFamily="2" charset="2"/>
              <a:buNone/>
            </a:pPr>
            <a:endParaRPr lang="en-US" altLang="ru-RU"/>
          </a:p>
          <a:p>
            <a:pPr>
              <a:buFont typeface="Wingdings" panose="05000000000000000000" pitchFamily="2" charset="2"/>
              <a:buNone/>
            </a:pPr>
            <a:endParaRPr lang="en-US" altLang="ru-RU"/>
          </a:p>
        </p:txBody>
      </p:sp>
      <p:pic>
        <p:nvPicPr>
          <p:cNvPr id="102405" name="Picture 2" descr="http://www.fashion-doll-guide.com/images/Vintage-Barbie-Doll-Trun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705" y="708396"/>
            <a:ext cx="3610233" cy="4520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7" name="Rectangle 2"/>
          <p:cNvSpPr txBox="1">
            <a:spLocks noRot="1" noChangeArrowheads="1"/>
          </p:cNvSpPr>
          <p:nvPr/>
        </p:nvSpPr>
        <p:spPr bwMode="auto">
          <a:xfrm>
            <a:off x="457200" y="292100"/>
            <a:ext cx="8435975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ru-RU" sz="28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305434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-54292" y="121790"/>
            <a:ext cx="87852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Book Antiqua" panose="02040602050305030304" pitchFamily="18" charset="0"/>
              </a:rPr>
              <a:t>РАБОТНИЦЫ ЗАНЯТЫ В ОСНОВНОМ ТЯЖЕЛЫМ ФИЗИЧЕСКИМ ТРУДОМ</a:t>
            </a:r>
            <a:endParaRPr lang="ru-RU" sz="2400" b="1" dirty="0" smtClean="0">
              <a:solidFill>
                <a:schemeClr val="tx2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1" y="980728"/>
            <a:ext cx="4573202" cy="5637073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951298"/>
            <a:ext cx="3728885" cy="4152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7"/>
          <p:cNvSpPr>
            <a:spLocks noChangeArrowheads="1"/>
          </p:cNvSpPr>
          <p:nvPr/>
        </p:nvSpPr>
        <p:spPr bwMode="auto">
          <a:xfrm>
            <a:off x="4788025" y="5204485"/>
            <a:ext cx="4355976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dirty="0">
                <a:solidFill>
                  <a:schemeClr val="tx2">
                    <a:lumMod val="50000"/>
                  </a:schemeClr>
                </a:solidFill>
                <a:latin typeface="Book Antiqua" panose="02040602050305030304" pitchFamily="18" charset="0"/>
              </a:rPr>
              <a:t>‘Femininity gets a short shrift in Russia, where women wield pneumatic drills, not lipsticks’  </a:t>
            </a:r>
            <a:r>
              <a:rPr lang="en-US" altLang="ru-RU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(Women. Russia’s second-class citizens // Look. </a:t>
            </a:r>
            <a:r>
              <a:rPr lang="ru-RU" altLang="ru-RU" dirty="0" smtClean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30.11.</a:t>
            </a:r>
            <a:r>
              <a:rPr lang="en-US" altLang="ru-RU" dirty="0" smtClean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1954</a:t>
            </a:r>
            <a:r>
              <a:rPr lang="en-US" altLang="ru-RU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)</a:t>
            </a:r>
            <a:endParaRPr lang="en-US" altLang="ru-RU" sz="2000" dirty="0">
              <a:solidFill>
                <a:schemeClr val="accent2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0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Тема 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10649</TotalTime>
  <Pages>0</Pages>
  <Words>427</Words>
  <Characters>0</Characters>
  <Application>Microsoft Office PowerPoint</Application>
  <DocSecurity>0</DocSecurity>
  <PresentationFormat>Экран (4:3)</PresentationFormat>
  <Lines>0</Lines>
  <Paragraphs>82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Book Antiqua</vt:lpstr>
      <vt:lpstr>Bookman Old Style</vt:lpstr>
      <vt:lpstr>Calibri</vt:lpstr>
      <vt:lpstr>Tahoma</vt:lpstr>
      <vt:lpstr>Times New Roman</vt:lpstr>
      <vt:lpstr>Wingdings</vt:lpstr>
      <vt:lpstr>Тема Office</vt:lpstr>
      <vt:lpstr> </vt:lpstr>
      <vt:lpstr>Презентация PowerPoint</vt:lpstr>
      <vt:lpstr>ПЛАН</vt:lpstr>
      <vt:lpstr>Источники</vt:lpstr>
      <vt:lpstr>ДЕФЕМИНИЗАЦИЯ СОВЕТСКИХ ЖЕНЩИН</vt:lpstr>
      <vt:lpstr>ДЕФЕМИНИЗАЦИЯ СОВЕТСКИХ ЖЕНЩИН  </vt:lpstr>
      <vt:lpstr>Презентация PowerPoint</vt:lpstr>
      <vt:lpstr>Barbie doll. 1959  </vt:lpstr>
      <vt:lpstr>Презентация PowerPoint</vt:lpstr>
      <vt:lpstr> ГОСУДАРСТВО ВОВЛЕКАЕТ ЖЕНЩИН В ПРОИЗВОДСТВО С ЦЕЛЬЮ УНИЧТОЖЕНИЯ СЕМЬИ</vt:lpstr>
      <vt:lpstr>       </vt:lpstr>
      <vt:lpstr>    ЖЕНСКИЙ ТРУД  И АМЕРИКАНСКИЕ РЕПРЕЗЕНТАЦИИ СССР    </vt:lpstr>
      <vt:lpstr>ФУНКЦИИ ОБРАЗА ВРАГА </vt:lpstr>
      <vt:lpstr>Заключение</vt:lpstr>
      <vt:lpstr>«Железнодорожницы», 1995</vt:lpstr>
      <vt:lpstr>Презентация PowerPoint</vt:lpstr>
    </vt:vector>
  </TitlesOfParts>
  <Company>Sunrise</Company>
  <LinksUpToDate>false</LinksUpToDate>
  <CharactersWithSpaces>0</CharactersWithSpaces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Олег Рябов  «Русский медведь» в праздниках современной России: Конструирование нации и легитимация власти?</dc:title>
  <dc:creator>Дмитрий Рябов</dc:creator>
  <cp:lastModifiedBy>Uzer</cp:lastModifiedBy>
  <cp:revision>791</cp:revision>
  <dcterms:created xsi:type="dcterms:W3CDTF">2013-10-07T20:50:52Z</dcterms:created>
  <dcterms:modified xsi:type="dcterms:W3CDTF">2024-09-16T19:29:37Z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1033-9.1.0.4758</vt:lpwstr>
  </property>
</Properties>
</file>