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0.161\&#1083;&#1080;&#1095;&#1085;&#1099;&#1077;\&#1057;&#1077;&#1088;&#1077;&#1073;&#1088;&#1103;&#1082;&#1086;&#1074;&#1072;%20&#1042;&#1072;&#1083;&#1077;&#1088;&#1080;&#1103;%20&#1070;&#1088;&#1100;&#1077;&#1074;&#1085;&#1072;\&#1091;&#1095;&#1077;&#1073;&#1072;\&#1072;&#1089;&#1087;&#1080;&#1088;&#1072;&#1085;&#1090;&#1091;&#1088;&#1072;%20&#1055;&#1043;&#1053;&#1048;&#1059;\&#1053;&#1050;&#1056;\&#1083;&#1080;&#1090;&#1088;&#1072;%20&#1076;&#1083;&#1103;%20&#1085;&#1082;&#1088;\&#1089;&#1090;&#1072;&#1090;&#1080;&#1089;&#1090;&#1090;&#1080;&#1082;&#1072;\&#1095;&#1080;&#1089;&#1083;&#1077;&#1085;&#1085;&#1086;&#1089;&#1090;&#1100;%20&#1076;&#1077;&#1090;&#1077;&#1081;%20&#1080;&#1085;&#1074;&#1072;&#1083;&#1080;&#1076;&#1086;&#107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ysClr val="windowText" lastClr="000000"/>
                </a:solidFill>
              </a:rPr>
              <a:t>Численность детей-инвалидов</a:t>
            </a:r>
            <a:r>
              <a:rPr lang="ru-RU" sz="2400" b="1" baseline="0" dirty="0">
                <a:solidFill>
                  <a:sysClr val="windowText" lastClr="000000"/>
                </a:solidFill>
              </a:rPr>
              <a:t> в разрезе по годам</a:t>
            </a:r>
            <a:endParaRPr lang="ru-RU" sz="2400" b="1" dirty="0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'[численность детей инвалидов.xlsx]Лист1'!$B$1</c:f>
              <c:strCache>
                <c:ptCount val="1"/>
                <c:pt idx="0">
                  <c:v>абсолютный показатель (чел.)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'[численность детей инвалидов.xlsx]Лист1'!$A$2:$A$8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'[численность детей инвалидов.xlsx]Лист1'!$B$2:$B$8</c:f>
              <c:numCache>
                <c:formatCode>General</c:formatCode>
                <c:ptCount val="7"/>
                <c:pt idx="0">
                  <c:v>651122</c:v>
                </c:pt>
                <c:pt idx="1">
                  <c:v>670086</c:v>
                </c:pt>
                <c:pt idx="2">
                  <c:v>688023</c:v>
                </c:pt>
                <c:pt idx="3">
                  <c:v>703969</c:v>
                </c:pt>
                <c:pt idx="4">
                  <c:v>728988</c:v>
                </c:pt>
                <c:pt idx="5">
                  <c:v>729000</c:v>
                </c:pt>
                <c:pt idx="6">
                  <c:v>722000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EA-4E03-B186-F7AE503ECC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8550736"/>
        <c:axId val="378549904"/>
      </c:barChart>
      <c:lineChart>
        <c:grouping val="standard"/>
        <c:varyColors val="0"/>
        <c:ser>
          <c:idx val="1"/>
          <c:order val="1"/>
          <c:tx>
            <c:strRef>
              <c:f>'[численность детей инвалидов.xlsx]Лист1'!$C$1</c:f>
              <c:strCache>
                <c:ptCount val="1"/>
                <c:pt idx="0">
                  <c:v>показатель прироста (%)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1.6812154770395455E-2"/>
                  <c:y val="-5.8272613575880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8EA-4E03-B186-F7AE503ECC9C}"/>
                </c:ext>
              </c:extLst>
            </c:dLbl>
            <c:dLbl>
              <c:idx val="2"/>
              <c:layout>
                <c:manualLayout>
                  <c:x val="-1.5518912095749651E-2"/>
                  <c:y val="-7.2147045379661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8EA-4E03-B186-F7AE503ECC9C}"/>
                </c:ext>
              </c:extLst>
            </c:dLbl>
            <c:dLbl>
              <c:idx val="3"/>
              <c:layout>
                <c:manualLayout>
                  <c:x val="-1.9398640119687064E-2"/>
                  <c:y val="-4.9947954493611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8EA-4E03-B186-F7AE503ECC9C}"/>
                </c:ext>
              </c:extLst>
            </c:dLbl>
            <c:dLbl>
              <c:idx val="4"/>
              <c:layout>
                <c:manualLayout>
                  <c:x val="-1.9398640119687158E-2"/>
                  <c:y val="-2.7748863607562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8EA-4E03-B186-F7AE503ECC9C}"/>
                </c:ext>
              </c:extLst>
            </c:dLbl>
            <c:dLbl>
              <c:idx val="5"/>
              <c:layout>
                <c:manualLayout>
                  <c:x val="-1.6812154770395646E-2"/>
                  <c:y val="-4.1623295411343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8EA-4E03-B186-F7AE503ECC9C}"/>
                </c:ext>
              </c:extLst>
            </c:dLbl>
            <c:spPr>
              <a:solidFill>
                <a:schemeClr val="bg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'[численность детей инвалидов.xlsx]Лист1'!$A$2:$A$7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'[численность детей инвалидов.xlsx]Лист1'!$C$2:$C$8</c:f>
              <c:numCache>
                <c:formatCode>0%</c:formatCode>
                <c:ptCount val="7"/>
                <c:pt idx="1">
                  <c:v>2.9125110194403003E-2</c:v>
                </c:pt>
                <c:pt idx="2">
                  <c:v>5.6672943012215926E-2</c:v>
                </c:pt>
                <c:pt idx="3">
                  <c:v>8.1162977137924974E-2</c:v>
                </c:pt>
                <c:pt idx="4">
                  <c:v>0.11958741986908761</c:v>
                </c:pt>
                <c:pt idx="5">
                  <c:v>0.11960584959500675</c:v>
                </c:pt>
                <c:pt idx="6">
                  <c:v>0.10885517614210549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8EA-4E03-B186-F7AE503ECC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8549488"/>
        <c:axId val="378549072"/>
      </c:lineChart>
      <c:catAx>
        <c:axId val="37855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8549904"/>
        <c:crosses val="autoZero"/>
        <c:auto val="1"/>
        <c:lblAlgn val="ctr"/>
        <c:lblOffset val="100"/>
        <c:noMultiLvlLbl val="0"/>
      </c:catAx>
      <c:valAx>
        <c:axId val="378549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8550736"/>
        <c:crosses val="autoZero"/>
        <c:crossBetween val="between"/>
      </c:valAx>
      <c:valAx>
        <c:axId val="378549072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8549488"/>
        <c:crosses val="max"/>
        <c:crossBetween val="between"/>
      </c:valAx>
      <c:catAx>
        <c:axId val="3785494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85490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0A4011-271B-4F57-8E30-F8FC0AF06780}" type="doc">
      <dgm:prSet loTypeId="urn:microsoft.com/office/officeart/2005/8/layout/hierarchy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4EE5F94-02C1-45A5-BD56-362FFF00E532}">
      <dgm:prSet/>
      <dgm:spPr/>
      <dgm:t>
        <a:bodyPr/>
        <a:lstStyle/>
        <a:p>
          <a:pPr rtl="0"/>
          <a:r>
            <a:rPr lang="ru-RU" dirty="0" smtClean="0"/>
            <a:t>финансовые трудности в связи с дополнительными расходами на реабилитационные мероприятия, медицинские услуги, специальное образование, приобретение технических средств реабилитации </a:t>
          </a:r>
          <a:endParaRPr lang="ru-RU" dirty="0"/>
        </a:p>
      </dgm:t>
    </dgm:pt>
    <dgm:pt modelId="{570B1D5A-5D53-4905-B055-9A448DFAE592}" type="parTrans" cxnId="{92587710-460D-4792-BBB4-0CD82676B259}">
      <dgm:prSet/>
      <dgm:spPr/>
      <dgm:t>
        <a:bodyPr/>
        <a:lstStyle/>
        <a:p>
          <a:endParaRPr lang="ru-RU"/>
        </a:p>
      </dgm:t>
    </dgm:pt>
    <dgm:pt modelId="{5B3BD53B-ADBE-40A7-91E7-30331AC64BC2}" type="sibTrans" cxnId="{92587710-460D-4792-BBB4-0CD82676B259}">
      <dgm:prSet/>
      <dgm:spPr/>
      <dgm:t>
        <a:bodyPr/>
        <a:lstStyle/>
        <a:p>
          <a:endParaRPr lang="ru-RU"/>
        </a:p>
      </dgm:t>
    </dgm:pt>
    <dgm:pt modelId="{99368D22-897C-494A-AE5D-8A73BE431605}">
      <dgm:prSet/>
      <dgm:spPr/>
      <dgm:t>
        <a:bodyPr/>
        <a:lstStyle/>
        <a:p>
          <a:pPr rtl="0"/>
          <a:r>
            <a:rPr lang="ru-RU" dirty="0" smtClean="0"/>
            <a:t>вся финансовая нагрузка в основном ложится на мужчину, в то время как женщина в большей части своего времени вовлечена в процесс воспитания и ухода за ребенком</a:t>
          </a:r>
          <a:endParaRPr lang="ru-RU" dirty="0"/>
        </a:p>
      </dgm:t>
    </dgm:pt>
    <dgm:pt modelId="{F34DBDD7-333D-49A1-9BFF-5097A1B6774A}" type="parTrans" cxnId="{F02135C8-8995-45C5-B3C8-B293B1339426}">
      <dgm:prSet/>
      <dgm:spPr/>
      <dgm:t>
        <a:bodyPr/>
        <a:lstStyle/>
        <a:p>
          <a:endParaRPr lang="ru-RU"/>
        </a:p>
      </dgm:t>
    </dgm:pt>
    <dgm:pt modelId="{09B644E3-A583-49AF-96A2-606EA41D8978}" type="sibTrans" cxnId="{F02135C8-8995-45C5-B3C8-B293B1339426}">
      <dgm:prSet/>
      <dgm:spPr/>
      <dgm:t>
        <a:bodyPr/>
        <a:lstStyle/>
        <a:p>
          <a:endParaRPr lang="ru-RU"/>
        </a:p>
      </dgm:t>
    </dgm:pt>
    <dgm:pt modelId="{B2BC59D0-A758-472F-8A92-DEAE89C076CC}">
      <dgm:prSet/>
      <dgm:spPr/>
      <dgm:t>
        <a:bodyPr/>
        <a:lstStyle/>
        <a:p>
          <a:pPr rtl="0"/>
          <a:r>
            <a:rPr lang="ru-RU" smtClean="0"/>
            <a:t>при рождении ребенка-инвалида не всегда происходит сохранение полной семьи - функции воспитания и содержания ребенка несет на себе один родитель, чаще всего женщина </a:t>
          </a:r>
          <a:endParaRPr lang="ru-RU"/>
        </a:p>
      </dgm:t>
    </dgm:pt>
    <dgm:pt modelId="{D70F85CD-4542-4264-82DE-308B738B6715}" type="parTrans" cxnId="{10547671-B6A8-4EE7-8C7E-B3713C69B6B2}">
      <dgm:prSet/>
      <dgm:spPr/>
      <dgm:t>
        <a:bodyPr/>
        <a:lstStyle/>
        <a:p>
          <a:endParaRPr lang="ru-RU"/>
        </a:p>
      </dgm:t>
    </dgm:pt>
    <dgm:pt modelId="{C6E48EC8-4D79-4140-B4AC-2C788C3E3F20}" type="sibTrans" cxnId="{10547671-B6A8-4EE7-8C7E-B3713C69B6B2}">
      <dgm:prSet/>
      <dgm:spPr/>
      <dgm:t>
        <a:bodyPr/>
        <a:lstStyle/>
        <a:p>
          <a:endParaRPr lang="ru-RU"/>
        </a:p>
      </dgm:t>
    </dgm:pt>
    <dgm:pt modelId="{51A0ECF5-5FA8-4576-914B-05181E2D947F}" type="pres">
      <dgm:prSet presAssocID="{D70A4011-271B-4F57-8E30-F8FC0AF0678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B03CF8B-C6D7-4BB5-ACFF-9066DD332F6C}" type="pres">
      <dgm:prSet presAssocID="{B4EE5F94-02C1-45A5-BD56-362FFF00E532}" presName="vertOne" presStyleCnt="0"/>
      <dgm:spPr/>
    </dgm:pt>
    <dgm:pt modelId="{58E1B35C-C97B-4ECD-8663-271C4A72D7A4}" type="pres">
      <dgm:prSet presAssocID="{B4EE5F94-02C1-45A5-BD56-362FFF00E532}" presName="txOne" presStyleLbl="node0" presStyleIdx="0" presStyleCnt="3">
        <dgm:presLayoutVars>
          <dgm:chPref val="3"/>
        </dgm:presLayoutVars>
      </dgm:prSet>
      <dgm:spPr/>
    </dgm:pt>
    <dgm:pt modelId="{801B1D9F-ED0B-4E04-84C3-BD2B0F975412}" type="pres">
      <dgm:prSet presAssocID="{B4EE5F94-02C1-45A5-BD56-362FFF00E532}" presName="horzOne" presStyleCnt="0"/>
      <dgm:spPr/>
    </dgm:pt>
    <dgm:pt modelId="{43FEBAAD-A62B-4398-B480-2138080ABA5E}" type="pres">
      <dgm:prSet presAssocID="{5B3BD53B-ADBE-40A7-91E7-30331AC64BC2}" presName="sibSpaceOne" presStyleCnt="0"/>
      <dgm:spPr/>
    </dgm:pt>
    <dgm:pt modelId="{D7030B43-47C4-440F-AD62-FE1C3BA40BCE}" type="pres">
      <dgm:prSet presAssocID="{99368D22-897C-494A-AE5D-8A73BE431605}" presName="vertOne" presStyleCnt="0"/>
      <dgm:spPr/>
    </dgm:pt>
    <dgm:pt modelId="{AA0EFE10-1480-4137-933C-7BF321DE7C65}" type="pres">
      <dgm:prSet presAssocID="{99368D22-897C-494A-AE5D-8A73BE431605}" presName="txOne" presStyleLbl="node0" presStyleIdx="1" presStyleCnt="3">
        <dgm:presLayoutVars>
          <dgm:chPref val="3"/>
        </dgm:presLayoutVars>
      </dgm:prSet>
      <dgm:spPr/>
    </dgm:pt>
    <dgm:pt modelId="{76416444-93C3-43B2-84CD-3CF1DD3C7A74}" type="pres">
      <dgm:prSet presAssocID="{99368D22-897C-494A-AE5D-8A73BE431605}" presName="horzOne" presStyleCnt="0"/>
      <dgm:spPr/>
    </dgm:pt>
    <dgm:pt modelId="{6FB0620A-2361-4369-8EE4-0E15F129C405}" type="pres">
      <dgm:prSet presAssocID="{09B644E3-A583-49AF-96A2-606EA41D8978}" presName="sibSpaceOne" presStyleCnt="0"/>
      <dgm:spPr/>
    </dgm:pt>
    <dgm:pt modelId="{63F90744-0500-4A2F-9106-31A366B32798}" type="pres">
      <dgm:prSet presAssocID="{B2BC59D0-A758-472F-8A92-DEAE89C076CC}" presName="vertOne" presStyleCnt="0"/>
      <dgm:spPr/>
    </dgm:pt>
    <dgm:pt modelId="{1CC95239-F784-480E-9D1B-76AA7BE8BC6A}" type="pres">
      <dgm:prSet presAssocID="{B2BC59D0-A758-472F-8A92-DEAE89C076CC}" presName="txOne" presStyleLbl="node0" presStyleIdx="2" presStyleCnt="3">
        <dgm:presLayoutVars>
          <dgm:chPref val="3"/>
        </dgm:presLayoutVars>
      </dgm:prSet>
      <dgm:spPr/>
    </dgm:pt>
    <dgm:pt modelId="{CF7177C4-831C-404A-9C0F-21EDFF3E8E46}" type="pres">
      <dgm:prSet presAssocID="{B2BC59D0-A758-472F-8A92-DEAE89C076CC}" presName="horzOne" presStyleCnt="0"/>
      <dgm:spPr/>
    </dgm:pt>
  </dgm:ptLst>
  <dgm:cxnLst>
    <dgm:cxn modelId="{10547671-B6A8-4EE7-8C7E-B3713C69B6B2}" srcId="{D70A4011-271B-4F57-8E30-F8FC0AF06780}" destId="{B2BC59D0-A758-472F-8A92-DEAE89C076CC}" srcOrd="2" destOrd="0" parTransId="{D70F85CD-4542-4264-82DE-308B738B6715}" sibTransId="{C6E48EC8-4D79-4140-B4AC-2C788C3E3F20}"/>
    <dgm:cxn modelId="{5C370CFC-EFE7-4A82-A0E4-7412C4DE3AED}" type="presOf" srcId="{B2BC59D0-A758-472F-8A92-DEAE89C076CC}" destId="{1CC95239-F784-480E-9D1B-76AA7BE8BC6A}" srcOrd="0" destOrd="0" presId="urn:microsoft.com/office/officeart/2005/8/layout/hierarchy4"/>
    <dgm:cxn modelId="{0ABC2FFB-83D3-4736-BB81-2B3813C61EA6}" type="presOf" srcId="{99368D22-897C-494A-AE5D-8A73BE431605}" destId="{AA0EFE10-1480-4137-933C-7BF321DE7C65}" srcOrd="0" destOrd="0" presId="urn:microsoft.com/office/officeart/2005/8/layout/hierarchy4"/>
    <dgm:cxn modelId="{92587710-460D-4792-BBB4-0CD82676B259}" srcId="{D70A4011-271B-4F57-8E30-F8FC0AF06780}" destId="{B4EE5F94-02C1-45A5-BD56-362FFF00E532}" srcOrd="0" destOrd="0" parTransId="{570B1D5A-5D53-4905-B055-9A448DFAE592}" sibTransId="{5B3BD53B-ADBE-40A7-91E7-30331AC64BC2}"/>
    <dgm:cxn modelId="{8C148589-DB35-4E55-B677-D611FA57133F}" type="presOf" srcId="{D70A4011-271B-4F57-8E30-F8FC0AF06780}" destId="{51A0ECF5-5FA8-4576-914B-05181E2D947F}" srcOrd="0" destOrd="0" presId="urn:microsoft.com/office/officeart/2005/8/layout/hierarchy4"/>
    <dgm:cxn modelId="{F02135C8-8995-45C5-B3C8-B293B1339426}" srcId="{D70A4011-271B-4F57-8E30-F8FC0AF06780}" destId="{99368D22-897C-494A-AE5D-8A73BE431605}" srcOrd="1" destOrd="0" parTransId="{F34DBDD7-333D-49A1-9BFF-5097A1B6774A}" sibTransId="{09B644E3-A583-49AF-96A2-606EA41D8978}"/>
    <dgm:cxn modelId="{54DA6A43-CDC7-4DB3-AF46-244C5A9A0AC7}" type="presOf" srcId="{B4EE5F94-02C1-45A5-BD56-362FFF00E532}" destId="{58E1B35C-C97B-4ECD-8663-271C4A72D7A4}" srcOrd="0" destOrd="0" presId="urn:microsoft.com/office/officeart/2005/8/layout/hierarchy4"/>
    <dgm:cxn modelId="{601B6C65-ECCC-4F31-99BF-238167200EA8}" type="presParOf" srcId="{51A0ECF5-5FA8-4576-914B-05181E2D947F}" destId="{BB03CF8B-C6D7-4BB5-ACFF-9066DD332F6C}" srcOrd="0" destOrd="0" presId="urn:microsoft.com/office/officeart/2005/8/layout/hierarchy4"/>
    <dgm:cxn modelId="{E5E794C6-266B-4B32-9B29-A0A0937562DC}" type="presParOf" srcId="{BB03CF8B-C6D7-4BB5-ACFF-9066DD332F6C}" destId="{58E1B35C-C97B-4ECD-8663-271C4A72D7A4}" srcOrd="0" destOrd="0" presId="urn:microsoft.com/office/officeart/2005/8/layout/hierarchy4"/>
    <dgm:cxn modelId="{1E19B60E-CF4D-4A1D-8DD3-D7A4394EE00B}" type="presParOf" srcId="{BB03CF8B-C6D7-4BB5-ACFF-9066DD332F6C}" destId="{801B1D9F-ED0B-4E04-84C3-BD2B0F975412}" srcOrd="1" destOrd="0" presId="urn:microsoft.com/office/officeart/2005/8/layout/hierarchy4"/>
    <dgm:cxn modelId="{C44356A5-CC6E-4346-9013-CE6DF2684F31}" type="presParOf" srcId="{51A0ECF5-5FA8-4576-914B-05181E2D947F}" destId="{43FEBAAD-A62B-4398-B480-2138080ABA5E}" srcOrd="1" destOrd="0" presId="urn:microsoft.com/office/officeart/2005/8/layout/hierarchy4"/>
    <dgm:cxn modelId="{89005402-AF65-43F6-8615-0D572C50F35E}" type="presParOf" srcId="{51A0ECF5-5FA8-4576-914B-05181E2D947F}" destId="{D7030B43-47C4-440F-AD62-FE1C3BA40BCE}" srcOrd="2" destOrd="0" presId="urn:microsoft.com/office/officeart/2005/8/layout/hierarchy4"/>
    <dgm:cxn modelId="{BB1BB258-228E-4159-9FA8-4CEC7EAE421F}" type="presParOf" srcId="{D7030B43-47C4-440F-AD62-FE1C3BA40BCE}" destId="{AA0EFE10-1480-4137-933C-7BF321DE7C65}" srcOrd="0" destOrd="0" presId="urn:microsoft.com/office/officeart/2005/8/layout/hierarchy4"/>
    <dgm:cxn modelId="{5AE07048-2BC7-4DCD-85EC-3A3F48E089C4}" type="presParOf" srcId="{D7030B43-47C4-440F-AD62-FE1C3BA40BCE}" destId="{76416444-93C3-43B2-84CD-3CF1DD3C7A74}" srcOrd="1" destOrd="0" presId="urn:microsoft.com/office/officeart/2005/8/layout/hierarchy4"/>
    <dgm:cxn modelId="{5D0C7C84-F876-4CB1-8506-6D18726F5014}" type="presParOf" srcId="{51A0ECF5-5FA8-4576-914B-05181E2D947F}" destId="{6FB0620A-2361-4369-8EE4-0E15F129C405}" srcOrd="3" destOrd="0" presId="urn:microsoft.com/office/officeart/2005/8/layout/hierarchy4"/>
    <dgm:cxn modelId="{CECC07CB-81B4-4DB3-9545-7394C6924DE7}" type="presParOf" srcId="{51A0ECF5-5FA8-4576-914B-05181E2D947F}" destId="{63F90744-0500-4A2F-9106-31A366B32798}" srcOrd="4" destOrd="0" presId="urn:microsoft.com/office/officeart/2005/8/layout/hierarchy4"/>
    <dgm:cxn modelId="{25040E40-606A-4451-97F5-41382E9172DA}" type="presParOf" srcId="{63F90744-0500-4A2F-9106-31A366B32798}" destId="{1CC95239-F784-480E-9D1B-76AA7BE8BC6A}" srcOrd="0" destOrd="0" presId="urn:microsoft.com/office/officeart/2005/8/layout/hierarchy4"/>
    <dgm:cxn modelId="{2C95D47E-A6E7-4CBF-B09B-89691A362FA7}" type="presParOf" srcId="{63F90744-0500-4A2F-9106-31A366B32798}" destId="{CF7177C4-831C-404A-9C0F-21EDFF3E8E4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F9EF05-2F2D-4DD5-9711-47509469A17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ru-RU"/>
        </a:p>
      </dgm:t>
    </dgm:pt>
    <dgm:pt modelId="{CF1966A5-5182-4191-BE31-9B3269E884FB}">
      <dgm:prSet/>
      <dgm:spPr/>
      <dgm:t>
        <a:bodyPr/>
        <a:lstStyle/>
        <a:p>
          <a:pPr rtl="0"/>
          <a:r>
            <a:rPr lang="ru-RU" smtClean="0"/>
            <a:t>необходимость постоянного ухода за ребенком с инвалидностью, его реабилитации и обучения </a:t>
          </a:r>
          <a:endParaRPr lang="ru-RU"/>
        </a:p>
      </dgm:t>
    </dgm:pt>
    <dgm:pt modelId="{882EB95D-5BB8-403D-BDDF-547C7579F60E}" type="parTrans" cxnId="{4A6CBEAB-BC14-4B43-A1F1-43513A7FD8AA}">
      <dgm:prSet/>
      <dgm:spPr/>
      <dgm:t>
        <a:bodyPr/>
        <a:lstStyle/>
        <a:p>
          <a:endParaRPr lang="ru-RU"/>
        </a:p>
      </dgm:t>
    </dgm:pt>
    <dgm:pt modelId="{672CFF99-B4FF-4B83-9007-C81081ADEDFA}" type="sibTrans" cxnId="{4A6CBEAB-BC14-4B43-A1F1-43513A7FD8AA}">
      <dgm:prSet/>
      <dgm:spPr/>
      <dgm:t>
        <a:bodyPr/>
        <a:lstStyle/>
        <a:p>
          <a:endParaRPr lang="ru-RU"/>
        </a:p>
      </dgm:t>
    </dgm:pt>
    <dgm:pt modelId="{B5527161-FA45-41B9-A6C0-8A0A226914F3}">
      <dgm:prSet/>
      <dgm:spPr/>
      <dgm:t>
        <a:bodyPr/>
        <a:lstStyle/>
        <a:p>
          <a:pPr rtl="0"/>
          <a:r>
            <a:rPr lang="ru-RU" smtClean="0"/>
            <a:t>высокая дискриминация женщин, воспитывающих детей с инвалидностью на рынке труда</a:t>
          </a:r>
          <a:endParaRPr lang="ru-RU"/>
        </a:p>
      </dgm:t>
    </dgm:pt>
    <dgm:pt modelId="{85A286DE-47C3-4C51-9F63-2170F42851D4}" type="parTrans" cxnId="{EDA434B1-4031-4848-8F46-9EFF0B8A1824}">
      <dgm:prSet/>
      <dgm:spPr/>
      <dgm:t>
        <a:bodyPr/>
        <a:lstStyle/>
        <a:p>
          <a:endParaRPr lang="ru-RU"/>
        </a:p>
      </dgm:t>
    </dgm:pt>
    <dgm:pt modelId="{DCEB1A68-3A2A-45D8-AE4F-2BF09FB789BD}" type="sibTrans" cxnId="{EDA434B1-4031-4848-8F46-9EFF0B8A1824}">
      <dgm:prSet/>
      <dgm:spPr/>
      <dgm:t>
        <a:bodyPr/>
        <a:lstStyle/>
        <a:p>
          <a:endParaRPr lang="ru-RU"/>
        </a:p>
      </dgm:t>
    </dgm:pt>
    <dgm:pt modelId="{331876F2-A4F8-4AA1-8D9A-C8A1CE02E63B}">
      <dgm:prSet/>
      <dgm:spPr/>
      <dgm:t>
        <a:bodyPr/>
        <a:lstStyle/>
        <a:p>
          <a:pPr rtl="0"/>
          <a:r>
            <a:rPr lang="ru-RU" smtClean="0"/>
            <a:t>необходимость в прохождении дополнительного обучения и переквалификации для реализации себя в новой профессиональной сфере</a:t>
          </a:r>
          <a:endParaRPr lang="ru-RU"/>
        </a:p>
      </dgm:t>
    </dgm:pt>
    <dgm:pt modelId="{396897B7-7599-402E-8A8B-DB1BF53353A9}" type="parTrans" cxnId="{980AFB2A-C595-4DBC-A228-82CA52DBF7FC}">
      <dgm:prSet/>
      <dgm:spPr/>
      <dgm:t>
        <a:bodyPr/>
        <a:lstStyle/>
        <a:p>
          <a:endParaRPr lang="ru-RU"/>
        </a:p>
      </dgm:t>
    </dgm:pt>
    <dgm:pt modelId="{505BC64E-291A-43E3-878B-A971BC9B00B8}" type="sibTrans" cxnId="{980AFB2A-C595-4DBC-A228-82CA52DBF7FC}">
      <dgm:prSet/>
      <dgm:spPr/>
      <dgm:t>
        <a:bodyPr/>
        <a:lstStyle/>
        <a:p>
          <a:endParaRPr lang="ru-RU"/>
        </a:p>
      </dgm:t>
    </dgm:pt>
    <dgm:pt modelId="{50BAA075-DB4D-4451-BE29-46F90E3A8673}">
      <dgm:prSet/>
      <dgm:spPr/>
      <dgm:t>
        <a:bodyPr/>
        <a:lstStyle/>
        <a:p>
          <a:pPr rtl="0"/>
          <a:r>
            <a:rPr lang="ru-RU" smtClean="0"/>
            <a:t>вынужденный поиск альтернативных форм занятости, предполагающие более гибкий график работы</a:t>
          </a:r>
          <a:endParaRPr lang="ru-RU"/>
        </a:p>
      </dgm:t>
    </dgm:pt>
    <dgm:pt modelId="{BAB5BD87-4535-4C97-8639-FA86ABEC0E67}" type="parTrans" cxnId="{7420AC47-7728-412D-9F1B-E05C6979E677}">
      <dgm:prSet/>
      <dgm:spPr/>
      <dgm:t>
        <a:bodyPr/>
        <a:lstStyle/>
        <a:p>
          <a:endParaRPr lang="ru-RU"/>
        </a:p>
      </dgm:t>
    </dgm:pt>
    <dgm:pt modelId="{2EFD4488-B9E8-4CE2-93B2-F1D5C5DDDC15}" type="sibTrans" cxnId="{7420AC47-7728-412D-9F1B-E05C6979E677}">
      <dgm:prSet/>
      <dgm:spPr/>
      <dgm:t>
        <a:bodyPr/>
        <a:lstStyle/>
        <a:p>
          <a:endParaRPr lang="ru-RU"/>
        </a:p>
      </dgm:t>
    </dgm:pt>
    <dgm:pt modelId="{97D77FC7-AB95-4230-8006-E2A08B32162D}">
      <dgm:prSet/>
      <dgm:spPr/>
      <dgm:t>
        <a:bodyPr/>
        <a:lstStyle/>
        <a:p>
          <a:pPr rtl="0"/>
          <a:r>
            <a:rPr lang="ru-RU" smtClean="0"/>
            <a:t>проживание в сельской местности</a:t>
          </a:r>
          <a:endParaRPr lang="ru-RU"/>
        </a:p>
      </dgm:t>
    </dgm:pt>
    <dgm:pt modelId="{B73AFF7D-13D8-4E77-A5C8-D49453197BDA}" type="parTrans" cxnId="{51E23ADF-B31C-4D4B-93B2-A1C08DE6B7B9}">
      <dgm:prSet/>
      <dgm:spPr/>
      <dgm:t>
        <a:bodyPr/>
        <a:lstStyle/>
        <a:p>
          <a:endParaRPr lang="ru-RU"/>
        </a:p>
      </dgm:t>
    </dgm:pt>
    <dgm:pt modelId="{6766807F-7191-467F-84AA-29BADA995217}" type="sibTrans" cxnId="{51E23ADF-B31C-4D4B-93B2-A1C08DE6B7B9}">
      <dgm:prSet/>
      <dgm:spPr/>
      <dgm:t>
        <a:bodyPr/>
        <a:lstStyle/>
        <a:p>
          <a:endParaRPr lang="ru-RU"/>
        </a:p>
      </dgm:t>
    </dgm:pt>
    <dgm:pt modelId="{8FB8A1BF-FEE3-4A4E-9696-1ED3610AAAA1}">
      <dgm:prSet/>
      <dgm:spPr/>
      <dgm:t>
        <a:bodyPr/>
        <a:lstStyle/>
        <a:p>
          <a:pPr rtl="0"/>
          <a:r>
            <a:rPr lang="ru-RU" smtClean="0"/>
            <a:t>психологическая напряженность в семье, нахождение в стрессовой ситуации, развитие синдрома «родительского выгорания» у матерей</a:t>
          </a:r>
          <a:endParaRPr lang="ru-RU"/>
        </a:p>
      </dgm:t>
    </dgm:pt>
    <dgm:pt modelId="{ECC14ADF-B647-4F5B-9CCC-AB8F53B60DA1}" type="parTrans" cxnId="{2C6C8DAE-40B2-40CE-995F-5DCF33A0463C}">
      <dgm:prSet/>
      <dgm:spPr/>
      <dgm:t>
        <a:bodyPr/>
        <a:lstStyle/>
        <a:p>
          <a:endParaRPr lang="ru-RU"/>
        </a:p>
      </dgm:t>
    </dgm:pt>
    <dgm:pt modelId="{C3C421A9-7797-4E1E-9AD2-36993DC83967}" type="sibTrans" cxnId="{2C6C8DAE-40B2-40CE-995F-5DCF33A0463C}">
      <dgm:prSet/>
      <dgm:spPr/>
      <dgm:t>
        <a:bodyPr/>
        <a:lstStyle/>
        <a:p>
          <a:endParaRPr lang="ru-RU"/>
        </a:p>
      </dgm:t>
    </dgm:pt>
    <dgm:pt modelId="{38FD35AC-8367-4B9A-AA5A-A2BFCFB400A3}" type="pres">
      <dgm:prSet presAssocID="{F4F9EF05-2F2D-4DD5-9711-47509469A17B}" presName="Name0" presStyleCnt="0">
        <dgm:presLayoutVars>
          <dgm:chMax val="7"/>
          <dgm:chPref val="7"/>
          <dgm:dir/>
        </dgm:presLayoutVars>
      </dgm:prSet>
      <dgm:spPr/>
    </dgm:pt>
    <dgm:pt modelId="{74F8C289-A1E5-4C08-B0A0-66D293D3B5B5}" type="pres">
      <dgm:prSet presAssocID="{F4F9EF05-2F2D-4DD5-9711-47509469A17B}" presName="Name1" presStyleCnt="0"/>
      <dgm:spPr/>
    </dgm:pt>
    <dgm:pt modelId="{256E1217-07D8-4323-BFB9-961FAA40ABB9}" type="pres">
      <dgm:prSet presAssocID="{F4F9EF05-2F2D-4DD5-9711-47509469A17B}" presName="cycle" presStyleCnt="0"/>
      <dgm:spPr/>
    </dgm:pt>
    <dgm:pt modelId="{92D92A05-96FA-4DEB-9E02-966CE3C4FD3B}" type="pres">
      <dgm:prSet presAssocID="{F4F9EF05-2F2D-4DD5-9711-47509469A17B}" presName="srcNode" presStyleLbl="node1" presStyleIdx="0" presStyleCnt="6"/>
      <dgm:spPr/>
    </dgm:pt>
    <dgm:pt modelId="{0DA6E320-46ED-4DDB-85D8-C6BF02D20784}" type="pres">
      <dgm:prSet presAssocID="{F4F9EF05-2F2D-4DD5-9711-47509469A17B}" presName="conn" presStyleLbl="parChTrans1D2" presStyleIdx="0" presStyleCnt="1"/>
      <dgm:spPr/>
    </dgm:pt>
    <dgm:pt modelId="{44B8608C-B33C-4C3E-AF6D-888EA16FEB61}" type="pres">
      <dgm:prSet presAssocID="{F4F9EF05-2F2D-4DD5-9711-47509469A17B}" presName="extraNode" presStyleLbl="node1" presStyleIdx="0" presStyleCnt="6"/>
      <dgm:spPr/>
    </dgm:pt>
    <dgm:pt modelId="{1C1D4A72-DBF8-4AEE-A792-1418F4D1F159}" type="pres">
      <dgm:prSet presAssocID="{F4F9EF05-2F2D-4DD5-9711-47509469A17B}" presName="dstNode" presStyleLbl="node1" presStyleIdx="0" presStyleCnt="6"/>
      <dgm:spPr/>
    </dgm:pt>
    <dgm:pt modelId="{592EDC1E-D3E4-4159-A71F-8B67449049E6}" type="pres">
      <dgm:prSet presAssocID="{CF1966A5-5182-4191-BE31-9B3269E884FB}" presName="text_1" presStyleLbl="node1" presStyleIdx="0" presStyleCnt="6">
        <dgm:presLayoutVars>
          <dgm:bulletEnabled val="1"/>
        </dgm:presLayoutVars>
      </dgm:prSet>
      <dgm:spPr/>
    </dgm:pt>
    <dgm:pt modelId="{C7565C87-AD49-4E16-8E94-FC67C44C435C}" type="pres">
      <dgm:prSet presAssocID="{CF1966A5-5182-4191-BE31-9B3269E884FB}" presName="accent_1" presStyleCnt="0"/>
      <dgm:spPr/>
    </dgm:pt>
    <dgm:pt modelId="{49B53729-75D2-41B7-9F25-6F4B2BDDCF49}" type="pres">
      <dgm:prSet presAssocID="{CF1966A5-5182-4191-BE31-9B3269E884FB}" presName="accentRepeatNode" presStyleLbl="solidFgAcc1" presStyleIdx="0" presStyleCnt="6"/>
      <dgm:spPr/>
    </dgm:pt>
    <dgm:pt modelId="{53540761-ABE1-461D-B559-195F2820BC78}" type="pres">
      <dgm:prSet presAssocID="{B5527161-FA45-41B9-A6C0-8A0A226914F3}" presName="text_2" presStyleLbl="node1" presStyleIdx="1" presStyleCnt="6">
        <dgm:presLayoutVars>
          <dgm:bulletEnabled val="1"/>
        </dgm:presLayoutVars>
      </dgm:prSet>
      <dgm:spPr/>
    </dgm:pt>
    <dgm:pt modelId="{C1EAA179-D521-4F57-9378-193491332242}" type="pres">
      <dgm:prSet presAssocID="{B5527161-FA45-41B9-A6C0-8A0A226914F3}" presName="accent_2" presStyleCnt="0"/>
      <dgm:spPr/>
    </dgm:pt>
    <dgm:pt modelId="{AB88D705-7AAC-47BF-A552-52EA9EFEB413}" type="pres">
      <dgm:prSet presAssocID="{B5527161-FA45-41B9-A6C0-8A0A226914F3}" presName="accentRepeatNode" presStyleLbl="solidFgAcc1" presStyleIdx="1" presStyleCnt="6"/>
      <dgm:spPr/>
    </dgm:pt>
    <dgm:pt modelId="{4247EC38-0837-43AA-9F33-252C11DFC93C}" type="pres">
      <dgm:prSet presAssocID="{331876F2-A4F8-4AA1-8D9A-C8A1CE02E63B}" presName="text_3" presStyleLbl="node1" presStyleIdx="2" presStyleCnt="6">
        <dgm:presLayoutVars>
          <dgm:bulletEnabled val="1"/>
        </dgm:presLayoutVars>
      </dgm:prSet>
      <dgm:spPr/>
    </dgm:pt>
    <dgm:pt modelId="{0D34308B-EED7-4D66-A626-5607AABE79F6}" type="pres">
      <dgm:prSet presAssocID="{331876F2-A4F8-4AA1-8D9A-C8A1CE02E63B}" presName="accent_3" presStyleCnt="0"/>
      <dgm:spPr/>
    </dgm:pt>
    <dgm:pt modelId="{E95E37E5-01AB-4425-A506-5A644CCCC5FF}" type="pres">
      <dgm:prSet presAssocID="{331876F2-A4F8-4AA1-8D9A-C8A1CE02E63B}" presName="accentRepeatNode" presStyleLbl="solidFgAcc1" presStyleIdx="2" presStyleCnt="6"/>
      <dgm:spPr/>
    </dgm:pt>
    <dgm:pt modelId="{6DC58460-129B-45F4-9985-C7274AA2A380}" type="pres">
      <dgm:prSet presAssocID="{50BAA075-DB4D-4451-BE29-46F90E3A8673}" presName="text_4" presStyleLbl="node1" presStyleIdx="3" presStyleCnt="6">
        <dgm:presLayoutVars>
          <dgm:bulletEnabled val="1"/>
        </dgm:presLayoutVars>
      </dgm:prSet>
      <dgm:spPr/>
    </dgm:pt>
    <dgm:pt modelId="{7C82F64B-AACE-4FE6-926A-26085D651298}" type="pres">
      <dgm:prSet presAssocID="{50BAA075-DB4D-4451-BE29-46F90E3A8673}" presName="accent_4" presStyleCnt="0"/>
      <dgm:spPr/>
    </dgm:pt>
    <dgm:pt modelId="{4F4C9282-8C7A-4C87-B59C-E776E82C35D1}" type="pres">
      <dgm:prSet presAssocID="{50BAA075-DB4D-4451-BE29-46F90E3A8673}" presName="accentRepeatNode" presStyleLbl="solidFgAcc1" presStyleIdx="3" presStyleCnt="6"/>
      <dgm:spPr/>
    </dgm:pt>
    <dgm:pt modelId="{8EED17E8-A5E4-44E5-B402-2589A8F28C92}" type="pres">
      <dgm:prSet presAssocID="{97D77FC7-AB95-4230-8006-E2A08B32162D}" presName="text_5" presStyleLbl="node1" presStyleIdx="4" presStyleCnt="6">
        <dgm:presLayoutVars>
          <dgm:bulletEnabled val="1"/>
        </dgm:presLayoutVars>
      </dgm:prSet>
      <dgm:spPr/>
    </dgm:pt>
    <dgm:pt modelId="{5A7B2329-CFCE-439F-A8ED-967DAFF69193}" type="pres">
      <dgm:prSet presAssocID="{97D77FC7-AB95-4230-8006-E2A08B32162D}" presName="accent_5" presStyleCnt="0"/>
      <dgm:spPr/>
    </dgm:pt>
    <dgm:pt modelId="{2D33A371-E555-46A7-AEEA-960DC35534E1}" type="pres">
      <dgm:prSet presAssocID="{97D77FC7-AB95-4230-8006-E2A08B32162D}" presName="accentRepeatNode" presStyleLbl="solidFgAcc1" presStyleIdx="4" presStyleCnt="6"/>
      <dgm:spPr/>
    </dgm:pt>
    <dgm:pt modelId="{8350AA89-EAEE-4E03-9D6F-920D971062CF}" type="pres">
      <dgm:prSet presAssocID="{8FB8A1BF-FEE3-4A4E-9696-1ED3610AAAA1}" presName="text_6" presStyleLbl="node1" presStyleIdx="5" presStyleCnt="6">
        <dgm:presLayoutVars>
          <dgm:bulletEnabled val="1"/>
        </dgm:presLayoutVars>
      </dgm:prSet>
      <dgm:spPr/>
    </dgm:pt>
    <dgm:pt modelId="{E25D4705-8273-4381-9F92-CB55F80ACFBE}" type="pres">
      <dgm:prSet presAssocID="{8FB8A1BF-FEE3-4A4E-9696-1ED3610AAAA1}" presName="accent_6" presStyleCnt="0"/>
      <dgm:spPr/>
    </dgm:pt>
    <dgm:pt modelId="{1214CB32-2700-4418-8BC2-EB42379E1A9F}" type="pres">
      <dgm:prSet presAssocID="{8FB8A1BF-FEE3-4A4E-9696-1ED3610AAAA1}" presName="accentRepeatNode" presStyleLbl="solidFgAcc1" presStyleIdx="5" presStyleCnt="6"/>
      <dgm:spPr/>
    </dgm:pt>
  </dgm:ptLst>
  <dgm:cxnLst>
    <dgm:cxn modelId="{FE11220C-C265-45C6-BF8C-1BB661116E4B}" type="presOf" srcId="{331876F2-A4F8-4AA1-8D9A-C8A1CE02E63B}" destId="{4247EC38-0837-43AA-9F33-252C11DFC93C}" srcOrd="0" destOrd="0" presId="urn:microsoft.com/office/officeart/2008/layout/VerticalCurvedList"/>
    <dgm:cxn modelId="{7420AC47-7728-412D-9F1B-E05C6979E677}" srcId="{F4F9EF05-2F2D-4DD5-9711-47509469A17B}" destId="{50BAA075-DB4D-4451-BE29-46F90E3A8673}" srcOrd="3" destOrd="0" parTransId="{BAB5BD87-4535-4C97-8639-FA86ABEC0E67}" sibTransId="{2EFD4488-B9E8-4CE2-93B2-F1D5C5DDDC15}"/>
    <dgm:cxn modelId="{91DF1914-230B-4A9D-86C7-DF851218396F}" type="presOf" srcId="{CF1966A5-5182-4191-BE31-9B3269E884FB}" destId="{592EDC1E-D3E4-4159-A71F-8B67449049E6}" srcOrd="0" destOrd="0" presId="urn:microsoft.com/office/officeart/2008/layout/VerticalCurvedList"/>
    <dgm:cxn modelId="{9C1F44EF-87A1-4690-B12C-630F6390AD4A}" type="presOf" srcId="{97D77FC7-AB95-4230-8006-E2A08B32162D}" destId="{8EED17E8-A5E4-44E5-B402-2589A8F28C92}" srcOrd="0" destOrd="0" presId="urn:microsoft.com/office/officeart/2008/layout/VerticalCurvedList"/>
    <dgm:cxn modelId="{2C6C8DAE-40B2-40CE-995F-5DCF33A0463C}" srcId="{F4F9EF05-2F2D-4DD5-9711-47509469A17B}" destId="{8FB8A1BF-FEE3-4A4E-9696-1ED3610AAAA1}" srcOrd="5" destOrd="0" parTransId="{ECC14ADF-B647-4F5B-9CCC-AB8F53B60DA1}" sibTransId="{C3C421A9-7797-4E1E-9AD2-36993DC83967}"/>
    <dgm:cxn modelId="{0FEAB54F-64C7-44A7-8C17-6E1FBD73B1D5}" type="presOf" srcId="{B5527161-FA45-41B9-A6C0-8A0A226914F3}" destId="{53540761-ABE1-461D-B559-195F2820BC78}" srcOrd="0" destOrd="0" presId="urn:microsoft.com/office/officeart/2008/layout/VerticalCurvedList"/>
    <dgm:cxn modelId="{4A6CBEAB-BC14-4B43-A1F1-43513A7FD8AA}" srcId="{F4F9EF05-2F2D-4DD5-9711-47509469A17B}" destId="{CF1966A5-5182-4191-BE31-9B3269E884FB}" srcOrd="0" destOrd="0" parTransId="{882EB95D-5BB8-403D-BDDF-547C7579F60E}" sibTransId="{672CFF99-B4FF-4B83-9007-C81081ADEDFA}"/>
    <dgm:cxn modelId="{51E23ADF-B31C-4D4B-93B2-A1C08DE6B7B9}" srcId="{F4F9EF05-2F2D-4DD5-9711-47509469A17B}" destId="{97D77FC7-AB95-4230-8006-E2A08B32162D}" srcOrd="4" destOrd="0" parTransId="{B73AFF7D-13D8-4E77-A5C8-D49453197BDA}" sibTransId="{6766807F-7191-467F-84AA-29BADA995217}"/>
    <dgm:cxn modelId="{4FBFB755-0534-4ED1-A606-A7D3F83F6FAB}" type="presOf" srcId="{8FB8A1BF-FEE3-4A4E-9696-1ED3610AAAA1}" destId="{8350AA89-EAEE-4E03-9D6F-920D971062CF}" srcOrd="0" destOrd="0" presId="urn:microsoft.com/office/officeart/2008/layout/VerticalCurvedList"/>
    <dgm:cxn modelId="{113BA785-84CE-484C-9CF5-D0B574AE369B}" type="presOf" srcId="{F4F9EF05-2F2D-4DD5-9711-47509469A17B}" destId="{38FD35AC-8367-4B9A-AA5A-A2BFCFB400A3}" srcOrd="0" destOrd="0" presId="urn:microsoft.com/office/officeart/2008/layout/VerticalCurvedList"/>
    <dgm:cxn modelId="{7C7DFF81-30F4-4512-ACB6-CE20DC5367EC}" type="presOf" srcId="{672CFF99-B4FF-4B83-9007-C81081ADEDFA}" destId="{0DA6E320-46ED-4DDB-85D8-C6BF02D20784}" srcOrd="0" destOrd="0" presId="urn:microsoft.com/office/officeart/2008/layout/VerticalCurvedList"/>
    <dgm:cxn modelId="{10B4919E-4940-4710-9BA3-7C2504D4D415}" type="presOf" srcId="{50BAA075-DB4D-4451-BE29-46F90E3A8673}" destId="{6DC58460-129B-45F4-9985-C7274AA2A380}" srcOrd="0" destOrd="0" presId="urn:microsoft.com/office/officeart/2008/layout/VerticalCurvedList"/>
    <dgm:cxn modelId="{EDA434B1-4031-4848-8F46-9EFF0B8A1824}" srcId="{F4F9EF05-2F2D-4DD5-9711-47509469A17B}" destId="{B5527161-FA45-41B9-A6C0-8A0A226914F3}" srcOrd="1" destOrd="0" parTransId="{85A286DE-47C3-4C51-9F63-2170F42851D4}" sibTransId="{DCEB1A68-3A2A-45D8-AE4F-2BF09FB789BD}"/>
    <dgm:cxn modelId="{980AFB2A-C595-4DBC-A228-82CA52DBF7FC}" srcId="{F4F9EF05-2F2D-4DD5-9711-47509469A17B}" destId="{331876F2-A4F8-4AA1-8D9A-C8A1CE02E63B}" srcOrd="2" destOrd="0" parTransId="{396897B7-7599-402E-8A8B-DB1BF53353A9}" sibTransId="{505BC64E-291A-43E3-878B-A971BC9B00B8}"/>
    <dgm:cxn modelId="{70B5A13A-DF20-4787-98C9-014BE1E5C19B}" type="presParOf" srcId="{38FD35AC-8367-4B9A-AA5A-A2BFCFB400A3}" destId="{74F8C289-A1E5-4C08-B0A0-66D293D3B5B5}" srcOrd="0" destOrd="0" presId="urn:microsoft.com/office/officeart/2008/layout/VerticalCurvedList"/>
    <dgm:cxn modelId="{D33C9222-4048-4ABC-A8C5-81B3A39F91EB}" type="presParOf" srcId="{74F8C289-A1E5-4C08-B0A0-66D293D3B5B5}" destId="{256E1217-07D8-4323-BFB9-961FAA40ABB9}" srcOrd="0" destOrd="0" presId="urn:microsoft.com/office/officeart/2008/layout/VerticalCurvedList"/>
    <dgm:cxn modelId="{DF49D5B5-0882-4238-9F7D-AF77A8A5D175}" type="presParOf" srcId="{256E1217-07D8-4323-BFB9-961FAA40ABB9}" destId="{92D92A05-96FA-4DEB-9E02-966CE3C4FD3B}" srcOrd="0" destOrd="0" presId="urn:microsoft.com/office/officeart/2008/layout/VerticalCurvedList"/>
    <dgm:cxn modelId="{0B27EA5B-BFB8-4AC1-BFF2-D303F716B981}" type="presParOf" srcId="{256E1217-07D8-4323-BFB9-961FAA40ABB9}" destId="{0DA6E320-46ED-4DDB-85D8-C6BF02D20784}" srcOrd="1" destOrd="0" presId="urn:microsoft.com/office/officeart/2008/layout/VerticalCurvedList"/>
    <dgm:cxn modelId="{4785B052-0CB4-4748-8530-06F25EFE2974}" type="presParOf" srcId="{256E1217-07D8-4323-BFB9-961FAA40ABB9}" destId="{44B8608C-B33C-4C3E-AF6D-888EA16FEB61}" srcOrd="2" destOrd="0" presId="urn:microsoft.com/office/officeart/2008/layout/VerticalCurvedList"/>
    <dgm:cxn modelId="{AE2C9DA7-3527-4C24-AA7E-7ED622A1675F}" type="presParOf" srcId="{256E1217-07D8-4323-BFB9-961FAA40ABB9}" destId="{1C1D4A72-DBF8-4AEE-A792-1418F4D1F159}" srcOrd="3" destOrd="0" presId="urn:microsoft.com/office/officeart/2008/layout/VerticalCurvedList"/>
    <dgm:cxn modelId="{E60B5C56-0EE8-48BF-B21F-A17BE91769F1}" type="presParOf" srcId="{74F8C289-A1E5-4C08-B0A0-66D293D3B5B5}" destId="{592EDC1E-D3E4-4159-A71F-8B67449049E6}" srcOrd="1" destOrd="0" presId="urn:microsoft.com/office/officeart/2008/layout/VerticalCurvedList"/>
    <dgm:cxn modelId="{79F353CE-B657-4AEB-911D-2E06808FBFFE}" type="presParOf" srcId="{74F8C289-A1E5-4C08-B0A0-66D293D3B5B5}" destId="{C7565C87-AD49-4E16-8E94-FC67C44C435C}" srcOrd="2" destOrd="0" presId="urn:microsoft.com/office/officeart/2008/layout/VerticalCurvedList"/>
    <dgm:cxn modelId="{CFCCB23C-A07C-4F0B-97B3-64A4616AA93E}" type="presParOf" srcId="{C7565C87-AD49-4E16-8E94-FC67C44C435C}" destId="{49B53729-75D2-41B7-9F25-6F4B2BDDCF49}" srcOrd="0" destOrd="0" presId="urn:microsoft.com/office/officeart/2008/layout/VerticalCurvedList"/>
    <dgm:cxn modelId="{7E1DE37F-54E2-49CE-A495-C644E83CB9A6}" type="presParOf" srcId="{74F8C289-A1E5-4C08-B0A0-66D293D3B5B5}" destId="{53540761-ABE1-461D-B559-195F2820BC78}" srcOrd="3" destOrd="0" presId="urn:microsoft.com/office/officeart/2008/layout/VerticalCurvedList"/>
    <dgm:cxn modelId="{13F890A9-BDD6-45F1-BA61-F83CD4851F38}" type="presParOf" srcId="{74F8C289-A1E5-4C08-B0A0-66D293D3B5B5}" destId="{C1EAA179-D521-4F57-9378-193491332242}" srcOrd="4" destOrd="0" presId="urn:microsoft.com/office/officeart/2008/layout/VerticalCurvedList"/>
    <dgm:cxn modelId="{0E3D80B1-5146-4CE8-8BEF-00E6E14A448C}" type="presParOf" srcId="{C1EAA179-D521-4F57-9378-193491332242}" destId="{AB88D705-7AAC-47BF-A552-52EA9EFEB413}" srcOrd="0" destOrd="0" presId="urn:microsoft.com/office/officeart/2008/layout/VerticalCurvedList"/>
    <dgm:cxn modelId="{1E0B5054-B364-446B-93FD-55AD028BE22D}" type="presParOf" srcId="{74F8C289-A1E5-4C08-B0A0-66D293D3B5B5}" destId="{4247EC38-0837-43AA-9F33-252C11DFC93C}" srcOrd="5" destOrd="0" presId="urn:microsoft.com/office/officeart/2008/layout/VerticalCurvedList"/>
    <dgm:cxn modelId="{1AABBF34-F011-47DB-9C8F-6C866E579E48}" type="presParOf" srcId="{74F8C289-A1E5-4C08-B0A0-66D293D3B5B5}" destId="{0D34308B-EED7-4D66-A626-5607AABE79F6}" srcOrd="6" destOrd="0" presId="urn:microsoft.com/office/officeart/2008/layout/VerticalCurvedList"/>
    <dgm:cxn modelId="{8D06AE9F-971F-4CD9-8810-E2EA6A428122}" type="presParOf" srcId="{0D34308B-EED7-4D66-A626-5607AABE79F6}" destId="{E95E37E5-01AB-4425-A506-5A644CCCC5FF}" srcOrd="0" destOrd="0" presId="urn:microsoft.com/office/officeart/2008/layout/VerticalCurvedList"/>
    <dgm:cxn modelId="{17BC0990-7061-4680-B39A-2139EC4994F7}" type="presParOf" srcId="{74F8C289-A1E5-4C08-B0A0-66D293D3B5B5}" destId="{6DC58460-129B-45F4-9985-C7274AA2A380}" srcOrd="7" destOrd="0" presId="urn:microsoft.com/office/officeart/2008/layout/VerticalCurvedList"/>
    <dgm:cxn modelId="{B5CC1FC1-584B-49C4-91DD-F85F5D32E15B}" type="presParOf" srcId="{74F8C289-A1E5-4C08-B0A0-66D293D3B5B5}" destId="{7C82F64B-AACE-4FE6-926A-26085D651298}" srcOrd="8" destOrd="0" presId="urn:microsoft.com/office/officeart/2008/layout/VerticalCurvedList"/>
    <dgm:cxn modelId="{D0013E11-0474-420D-A80F-C32C584582C3}" type="presParOf" srcId="{7C82F64B-AACE-4FE6-926A-26085D651298}" destId="{4F4C9282-8C7A-4C87-B59C-E776E82C35D1}" srcOrd="0" destOrd="0" presId="urn:microsoft.com/office/officeart/2008/layout/VerticalCurvedList"/>
    <dgm:cxn modelId="{478A6B06-AA76-49B6-9717-BB78FDBEFF22}" type="presParOf" srcId="{74F8C289-A1E5-4C08-B0A0-66D293D3B5B5}" destId="{8EED17E8-A5E4-44E5-B402-2589A8F28C92}" srcOrd="9" destOrd="0" presId="urn:microsoft.com/office/officeart/2008/layout/VerticalCurvedList"/>
    <dgm:cxn modelId="{9DA28483-5B52-4242-A384-8B6F152F9EB7}" type="presParOf" srcId="{74F8C289-A1E5-4C08-B0A0-66D293D3B5B5}" destId="{5A7B2329-CFCE-439F-A8ED-967DAFF69193}" srcOrd="10" destOrd="0" presId="urn:microsoft.com/office/officeart/2008/layout/VerticalCurvedList"/>
    <dgm:cxn modelId="{AE12107F-54DB-4DF6-8E65-BC5DE60FA8FA}" type="presParOf" srcId="{5A7B2329-CFCE-439F-A8ED-967DAFF69193}" destId="{2D33A371-E555-46A7-AEEA-960DC35534E1}" srcOrd="0" destOrd="0" presId="urn:microsoft.com/office/officeart/2008/layout/VerticalCurvedList"/>
    <dgm:cxn modelId="{E0394200-CF3F-48AE-A365-9AB74D2CF9B5}" type="presParOf" srcId="{74F8C289-A1E5-4C08-B0A0-66D293D3B5B5}" destId="{8350AA89-EAEE-4E03-9D6F-920D971062CF}" srcOrd="11" destOrd="0" presId="urn:microsoft.com/office/officeart/2008/layout/VerticalCurvedList"/>
    <dgm:cxn modelId="{856614AE-4F29-43F4-9EF9-035052366C91}" type="presParOf" srcId="{74F8C289-A1E5-4C08-B0A0-66D293D3B5B5}" destId="{E25D4705-8273-4381-9F92-CB55F80ACFBE}" srcOrd="12" destOrd="0" presId="urn:microsoft.com/office/officeart/2008/layout/VerticalCurvedList"/>
    <dgm:cxn modelId="{EC6A37B0-E101-4A41-AE25-B98ED9B49F94}" type="presParOf" srcId="{E25D4705-8273-4381-9F92-CB55F80ACFBE}" destId="{1214CB32-2700-4418-8BC2-EB42379E1A9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755A24-429B-436D-A7E8-89755ADA351C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04688D2E-F2DA-436C-A47A-EA68F3D5C29D}">
      <dgm:prSet/>
      <dgm:spPr/>
      <dgm:t>
        <a:bodyPr/>
        <a:lstStyle/>
        <a:p>
          <a:pPr rtl="0"/>
          <a:r>
            <a:rPr lang="ru-RU" smtClean="0"/>
            <a:t>Возможности:</a:t>
          </a:r>
          <a:endParaRPr lang="ru-RU"/>
        </a:p>
      </dgm:t>
    </dgm:pt>
    <dgm:pt modelId="{03DACAC3-7D9A-4F9E-BEB9-3D87A7E449A8}" type="parTrans" cxnId="{82B59865-C0CD-424B-88EF-C27DBA9F5244}">
      <dgm:prSet/>
      <dgm:spPr/>
      <dgm:t>
        <a:bodyPr/>
        <a:lstStyle/>
        <a:p>
          <a:endParaRPr lang="ru-RU"/>
        </a:p>
      </dgm:t>
    </dgm:pt>
    <dgm:pt modelId="{EDB894EB-0D98-43BB-A66B-FBFB663FC723}" type="sibTrans" cxnId="{82B59865-C0CD-424B-88EF-C27DBA9F5244}">
      <dgm:prSet/>
      <dgm:spPr/>
      <dgm:t>
        <a:bodyPr/>
        <a:lstStyle/>
        <a:p>
          <a:endParaRPr lang="ru-RU"/>
        </a:p>
      </dgm:t>
    </dgm:pt>
    <dgm:pt modelId="{496ACBFF-EB43-4054-884F-B2F9ADDC9678}">
      <dgm:prSet/>
      <dgm:spPr/>
      <dgm:t>
        <a:bodyPr/>
        <a:lstStyle/>
        <a:p>
          <a:pPr rtl="0"/>
          <a:r>
            <a:rPr lang="ru-RU" smtClean="0"/>
            <a:t>Удобство совмещения ухода за ребенком-инвалидом с трудовой деятельностью</a:t>
          </a:r>
          <a:endParaRPr lang="ru-RU"/>
        </a:p>
      </dgm:t>
    </dgm:pt>
    <dgm:pt modelId="{113667CA-7DE1-465F-8A8E-5DE5B2C5EB80}" type="parTrans" cxnId="{C9F217D9-3B6F-44B2-8DFE-AFF898C2891A}">
      <dgm:prSet/>
      <dgm:spPr/>
      <dgm:t>
        <a:bodyPr/>
        <a:lstStyle/>
        <a:p>
          <a:endParaRPr lang="ru-RU"/>
        </a:p>
      </dgm:t>
    </dgm:pt>
    <dgm:pt modelId="{D985B2D0-FD8A-4C5A-92D8-EFBE09E360BA}" type="sibTrans" cxnId="{C9F217D9-3B6F-44B2-8DFE-AFF898C2891A}">
      <dgm:prSet/>
      <dgm:spPr/>
      <dgm:t>
        <a:bodyPr/>
        <a:lstStyle/>
        <a:p>
          <a:endParaRPr lang="ru-RU"/>
        </a:p>
      </dgm:t>
    </dgm:pt>
    <dgm:pt modelId="{D7D7301E-E1C2-442E-8726-4A7EA447F3C8}">
      <dgm:prSet/>
      <dgm:spPr/>
      <dgm:t>
        <a:bodyPr/>
        <a:lstStyle/>
        <a:p>
          <a:pPr rtl="0"/>
          <a:r>
            <a:rPr lang="ru-RU" smtClean="0"/>
            <a:t>Получение дополнительного дохода</a:t>
          </a:r>
          <a:endParaRPr lang="ru-RU"/>
        </a:p>
      </dgm:t>
    </dgm:pt>
    <dgm:pt modelId="{A50C73E8-7A0B-4DDD-98FF-BBF8C6BB8410}" type="parTrans" cxnId="{C097ACCD-37BF-4EC0-91C8-4C9468F4F3D8}">
      <dgm:prSet/>
      <dgm:spPr/>
      <dgm:t>
        <a:bodyPr/>
        <a:lstStyle/>
        <a:p>
          <a:endParaRPr lang="ru-RU"/>
        </a:p>
      </dgm:t>
    </dgm:pt>
    <dgm:pt modelId="{F3ED9B4A-1A54-4975-A6BD-2559AF27F6B0}" type="sibTrans" cxnId="{C097ACCD-37BF-4EC0-91C8-4C9468F4F3D8}">
      <dgm:prSet/>
      <dgm:spPr/>
      <dgm:t>
        <a:bodyPr/>
        <a:lstStyle/>
        <a:p>
          <a:endParaRPr lang="ru-RU"/>
        </a:p>
      </dgm:t>
    </dgm:pt>
    <dgm:pt modelId="{38559E3B-A4FE-4AC6-9A89-2C24C057E967}">
      <dgm:prSet/>
      <dgm:spPr/>
      <dgm:t>
        <a:bodyPr/>
        <a:lstStyle/>
        <a:p>
          <a:pPr rtl="0"/>
          <a:r>
            <a:rPr lang="ru-RU" dirty="0" smtClean="0"/>
            <a:t>Возможность самореализации </a:t>
          </a:r>
          <a:endParaRPr lang="ru-RU" dirty="0"/>
        </a:p>
      </dgm:t>
    </dgm:pt>
    <dgm:pt modelId="{7C5C71F8-4A4F-4655-B899-3CC57DBCDA94}" type="parTrans" cxnId="{7CD6244B-96D0-4D04-9001-2B4865F8A3D0}">
      <dgm:prSet/>
      <dgm:spPr/>
      <dgm:t>
        <a:bodyPr/>
        <a:lstStyle/>
        <a:p>
          <a:endParaRPr lang="ru-RU"/>
        </a:p>
      </dgm:t>
    </dgm:pt>
    <dgm:pt modelId="{7D35CE9D-8E6C-47F6-90A1-A8FB521F454A}" type="sibTrans" cxnId="{7CD6244B-96D0-4D04-9001-2B4865F8A3D0}">
      <dgm:prSet/>
      <dgm:spPr/>
      <dgm:t>
        <a:bodyPr/>
        <a:lstStyle/>
        <a:p>
          <a:endParaRPr lang="ru-RU"/>
        </a:p>
      </dgm:t>
    </dgm:pt>
    <dgm:pt modelId="{3CE7FF2A-3FEE-43B9-85C2-923854E789C3}">
      <dgm:prSet/>
      <dgm:spPr/>
      <dgm:t>
        <a:bodyPr/>
        <a:lstStyle/>
        <a:p>
          <a:pPr rtl="0"/>
          <a:r>
            <a:rPr lang="ru-RU" smtClean="0"/>
            <a:t>Барьеры:</a:t>
          </a:r>
          <a:endParaRPr lang="ru-RU"/>
        </a:p>
      </dgm:t>
    </dgm:pt>
    <dgm:pt modelId="{545696ED-1A93-47A8-858E-CEE9214BC948}" type="parTrans" cxnId="{7542CD53-7E99-498F-9CEB-FF0EC0784A5C}">
      <dgm:prSet/>
      <dgm:spPr/>
      <dgm:t>
        <a:bodyPr/>
        <a:lstStyle/>
        <a:p>
          <a:endParaRPr lang="ru-RU"/>
        </a:p>
      </dgm:t>
    </dgm:pt>
    <dgm:pt modelId="{93A6D73E-8436-47E8-8ECA-09A7BC7B95A0}" type="sibTrans" cxnId="{7542CD53-7E99-498F-9CEB-FF0EC0784A5C}">
      <dgm:prSet/>
      <dgm:spPr/>
      <dgm:t>
        <a:bodyPr/>
        <a:lstStyle/>
        <a:p>
          <a:endParaRPr lang="ru-RU"/>
        </a:p>
      </dgm:t>
    </dgm:pt>
    <dgm:pt modelId="{B0E34AD5-20E2-408B-96C7-DA42A0F6C27C}">
      <dgm:prSet/>
      <dgm:spPr/>
      <dgm:t>
        <a:bodyPr/>
        <a:lstStyle/>
        <a:p>
          <a:pPr rtl="0"/>
          <a:r>
            <a:rPr lang="ru-RU" smtClean="0"/>
            <a:t>недостаточная институциональная развитость дистанционной занятости и отсутствие целевых программ</a:t>
          </a:r>
          <a:endParaRPr lang="ru-RU"/>
        </a:p>
      </dgm:t>
    </dgm:pt>
    <dgm:pt modelId="{79D85460-78DA-4B53-AC85-DCB4383C94C1}" type="parTrans" cxnId="{D3C5C184-A0D6-4475-B68E-E62AE8F0E819}">
      <dgm:prSet/>
      <dgm:spPr/>
      <dgm:t>
        <a:bodyPr/>
        <a:lstStyle/>
        <a:p>
          <a:endParaRPr lang="ru-RU"/>
        </a:p>
      </dgm:t>
    </dgm:pt>
    <dgm:pt modelId="{A9DD73FE-4126-450A-BEC8-D9D551AC77B6}" type="sibTrans" cxnId="{D3C5C184-A0D6-4475-B68E-E62AE8F0E819}">
      <dgm:prSet/>
      <dgm:spPr/>
      <dgm:t>
        <a:bodyPr/>
        <a:lstStyle/>
        <a:p>
          <a:endParaRPr lang="ru-RU"/>
        </a:p>
      </dgm:t>
    </dgm:pt>
    <dgm:pt modelId="{E54A52E3-9B90-41F1-82D9-366B725EE995}">
      <dgm:prSet/>
      <dgm:spPr/>
      <dgm:t>
        <a:bodyPr/>
        <a:lstStyle/>
        <a:p>
          <a:pPr rtl="0"/>
          <a:r>
            <a:rPr lang="ru-RU" smtClean="0"/>
            <a:t>временные и технические возможности в освоении новых профессий и самоорганизации себя в процессе совмещения трудовой деятельности и семейными обязанностями по уходу за ребенком-инвалидом</a:t>
          </a:r>
          <a:endParaRPr lang="ru-RU"/>
        </a:p>
      </dgm:t>
    </dgm:pt>
    <dgm:pt modelId="{CF5F758B-B657-45D4-982A-AC2EF4ADC51C}" type="parTrans" cxnId="{70017C12-7A04-4F3D-A3F5-C0102A5D762B}">
      <dgm:prSet/>
      <dgm:spPr/>
      <dgm:t>
        <a:bodyPr/>
        <a:lstStyle/>
        <a:p>
          <a:endParaRPr lang="ru-RU"/>
        </a:p>
      </dgm:t>
    </dgm:pt>
    <dgm:pt modelId="{D3793D86-8103-455E-A4BA-3F123FAB87DB}" type="sibTrans" cxnId="{70017C12-7A04-4F3D-A3F5-C0102A5D762B}">
      <dgm:prSet/>
      <dgm:spPr/>
      <dgm:t>
        <a:bodyPr/>
        <a:lstStyle/>
        <a:p>
          <a:endParaRPr lang="ru-RU"/>
        </a:p>
      </dgm:t>
    </dgm:pt>
    <dgm:pt modelId="{7A0535D0-F770-4ABC-8B24-B4C84A068AAF}" type="pres">
      <dgm:prSet presAssocID="{A7755A24-429B-436D-A7E8-89755ADA351C}" presName="linear" presStyleCnt="0">
        <dgm:presLayoutVars>
          <dgm:animLvl val="lvl"/>
          <dgm:resizeHandles val="exact"/>
        </dgm:presLayoutVars>
      </dgm:prSet>
      <dgm:spPr/>
    </dgm:pt>
    <dgm:pt modelId="{5C8AA837-0995-4A49-9EE4-A359A044EA2F}" type="pres">
      <dgm:prSet presAssocID="{04688D2E-F2DA-436C-A47A-EA68F3D5C29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5C6F7E2-FF87-4939-AE32-87E31B5AFF53}" type="pres">
      <dgm:prSet presAssocID="{04688D2E-F2DA-436C-A47A-EA68F3D5C29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4BE80E-7BA3-46B8-86C0-EDC3EACF975E}" type="pres">
      <dgm:prSet presAssocID="{3CE7FF2A-3FEE-43B9-85C2-923854E789C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975188D-03AF-4912-9EAD-E9EE99FC3C39}" type="pres">
      <dgm:prSet presAssocID="{3CE7FF2A-3FEE-43B9-85C2-923854E789C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097ACCD-37BF-4EC0-91C8-4C9468F4F3D8}" srcId="{04688D2E-F2DA-436C-A47A-EA68F3D5C29D}" destId="{D7D7301E-E1C2-442E-8726-4A7EA447F3C8}" srcOrd="1" destOrd="0" parTransId="{A50C73E8-7A0B-4DDD-98FF-BBF8C6BB8410}" sibTransId="{F3ED9B4A-1A54-4975-A6BD-2559AF27F6B0}"/>
    <dgm:cxn modelId="{C9F217D9-3B6F-44B2-8DFE-AFF898C2891A}" srcId="{04688D2E-F2DA-436C-A47A-EA68F3D5C29D}" destId="{496ACBFF-EB43-4054-884F-B2F9ADDC9678}" srcOrd="0" destOrd="0" parTransId="{113667CA-7DE1-465F-8A8E-5DE5B2C5EB80}" sibTransId="{D985B2D0-FD8A-4C5A-92D8-EFBE09E360BA}"/>
    <dgm:cxn modelId="{D3C5C184-A0D6-4475-B68E-E62AE8F0E819}" srcId="{3CE7FF2A-3FEE-43B9-85C2-923854E789C3}" destId="{B0E34AD5-20E2-408B-96C7-DA42A0F6C27C}" srcOrd="0" destOrd="0" parTransId="{79D85460-78DA-4B53-AC85-DCB4383C94C1}" sibTransId="{A9DD73FE-4126-450A-BEC8-D9D551AC77B6}"/>
    <dgm:cxn modelId="{6A2AF999-5F8D-4FF7-A9B1-7147ED4A72F8}" type="presOf" srcId="{38559E3B-A4FE-4AC6-9A89-2C24C057E967}" destId="{85C6F7E2-FF87-4939-AE32-87E31B5AFF53}" srcOrd="0" destOrd="2" presId="urn:microsoft.com/office/officeart/2005/8/layout/vList2"/>
    <dgm:cxn modelId="{81DC4784-F4C5-4FDB-95BC-CEB61CD50727}" type="presOf" srcId="{B0E34AD5-20E2-408B-96C7-DA42A0F6C27C}" destId="{C975188D-03AF-4912-9EAD-E9EE99FC3C39}" srcOrd="0" destOrd="0" presId="urn:microsoft.com/office/officeart/2005/8/layout/vList2"/>
    <dgm:cxn modelId="{240D92C7-03EE-4CD3-A4AC-01B0DAA49911}" type="presOf" srcId="{A7755A24-429B-436D-A7E8-89755ADA351C}" destId="{7A0535D0-F770-4ABC-8B24-B4C84A068AAF}" srcOrd="0" destOrd="0" presId="urn:microsoft.com/office/officeart/2005/8/layout/vList2"/>
    <dgm:cxn modelId="{997FA1ED-4E10-4E8C-9200-1B6A27D0BE9A}" type="presOf" srcId="{D7D7301E-E1C2-442E-8726-4A7EA447F3C8}" destId="{85C6F7E2-FF87-4939-AE32-87E31B5AFF53}" srcOrd="0" destOrd="1" presId="urn:microsoft.com/office/officeart/2005/8/layout/vList2"/>
    <dgm:cxn modelId="{31E9F68D-D620-4719-B374-5DDE1EB3CB5B}" type="presOf" srcId="{3CE7FF2A-3FEE-43B9-85C2-923854E789C3}" destId="{9A4BE80E-7BA3-46B8-86C0-EDC3EACF975E}" srcOrd="0" destOrd="0" presId="urn:microsoft.com/office/officeart/2005/8/layout/vList2"/>
    <dgm:cxn modelId="{7539D6A6-9BFA-4F43-A512-D98A9BAE8969}" type="presOf" srcId="{04688D2E-F2DA-436C-A47A-EA68F3D5C29D}" destId="{5C8AA837-0995-4A49-9EE4-A359A044EA2F}" srcOrd="0" destOrd="0" presId="urn:microsoft.com/office/officeart/2005/8/layout/vList2"/>
    <dgm:cxn modelId="{5DFDE885-77D3-4A5D-954E-CA774C2084A7}" type="presOf" srcId="{E54A52E3-9B90-41F1-82D9-366B725EE995}" destId="{C975188D-03AF-4912-9EAD-E9EE99FC3C39}" srcOrd="0" destOrd="1" presId="urn:microsoft.com/office/officeart/2005/8/layout/vList2"/>
    <dgm:cxn modelId="{12C05C92-CA34-43BE-BE6A-F713633B0A62}" type="presOf" srcId="{496ACBFF-EB43-4054-884F-B2F9ADDC9678}" destId="{85C6F7E2-FF87-4939-AE32-87E31B5AFF53}" srcOrd="0" destOrd="0" presId="urn:microsoft.com/office/officeart/2005/8/layout/vList2"/>
    <dgm:cxn modelId="{7542CD53-7E99-498F-9CEB-FF0EC0784A5C}" srcId="{A7755A24-429B-436D-A7E8-89755ADA351C}" destId="{3CE7FF2A-3FEE-43B9-85C2-923854E789C3}" srcOrd="1" destOrd="0" parTransId="{545696ED-1A93-47A8-858E-CEE9214BC948}" sibTransId="{93A6D73E-8436-47E8-8ECA-09A7BC7B95A0}"/>
    <dgm:cxn modelId="{70017C12-7A04-4F3D-A3F5-C0102A5D762B}" srcId="{3CE7FF2A-3FEE-43B9-85C2-923854E789C3}" destId="{E54A52E3-9B90-41F1-82D9-366B725EE995}" srcOrd="1" destOrd="0" parTransId="{CF5F758B-B657-45D4-982A-AC2EF4ADC51C}" sibTransId="{D3793D86-8103-455E-A4BA-3F123FAB87DB}"/>
    <dgm:cxn modelId="{7CD6244B-96D0-4D04-9001-2B4865F8A3D0}" srcId="{04688D2E-F2DA-436C-A47A-EA68F3D5C29D}" destId="{38559E3B-A4FE-4AC6-9A89-2C24C057E967}" srcOrd="2" destOrd="0" parTransId="{7C5C71F8-4A4F-4655-B899-3CC57DBCDA94}" sibTransId="{7D35CE9D-8E6C-47F6-90A1-A8FB521F454A}"/>
    <dgm:cxn modelId="{82B59865-C0CD-424B-88EF-C27DBA9F5244}" srcId="{A7755A24-429B-436D-A7E8-89755ADA351C}" destId="{04688D2E-F2DA-436C-A47A-EA68F3D5C29D}" srcOrd="0" destOrd="0" parTransId="{03DACAC3-7D9A-4F9E-BEB9-3D87A7E449A8}" sibTransId="{EDB894EB-0D98-43BB-A66B-FBFB663FC723}"/>
    <dgm:cxn modelId="{44000E04-713B-46B6-87EA-8949A4A574B5}" type="presParOf" srcId="{7A0535D0-F770-4ABC-8B24-B4C84A068AAF}" destId="{5C8AA837-0995-4A49-9EE4-A359A044EA2F}" srcOrd="0" destOrd="0" presId="urn:microsoft.com/office/officeart/2005/8/layout/vList2"/>
    <dgm:cxn modelId="{BE7E462A-42F6-422C-9754-4513249C289E}" type="presParOf" srcId="{7A0535D0-F770-4ABC-8B24-B4C84A068AAF}" destId="{85C6F7E2-FF87-4939-AE32-87E31B5AFF53}" srcOrd="1" destOrd="0" presId="urn:microsoft.com/office/officeart/2005/8/layout/vList2"/>
    <dgm:cxn modelId="{85648AB8-2B17-484F-AC3A-D38A3B04C7F3}" type="presParOf" srcId="{7A0535D0-F770-4ABC-8B24-B4C84A068AAF}" destId="{9A4BE80E-7BA3-46B8-86C0-EDC3EACF975E}" srcOrd="2" destOrd="0" presId="urn:microsoft.com/office/officeart/2005/8/layout/vList2"/>
    <dgm:cxn modelId="{35516DD0-0DF5-4924-BC85-E3670CF1521A}" type="presParOf" srcId="{7A0535D0-F770-4ABC-8B24-B4C84A068AAF}" destId="{C975188D-03AF-4912-9EAD-E9EE99FC3C3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E1B35C-C97B-4ECD-8663-271C4A72D7A4}">
      <dsp:nvSpPr>
        <dsp:cNvPr id="0" name=""/>
        <dsp:cNvSpPr/>
      </dsp:nvSpPr>
      <dsp:spPr>
        <a:xfrm>
          <a:off x="6599" y="0"/>
          <a:ext cx="2668525" cy="37782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финансовые трудности в связи с дополнительными расходами на реабилитационные мероприятия, медицинские услуги, специальное образование, приобретение технических средств реабилитации </a:t>
          </a:r>
          <a:endParaRPr lang="ru-RU" sz="1700" kern="1200" dirty="0"/>
        </a:p>
      </dsp:txBody>
      <dsp:txXfrm>
        <a:off x="84757" y="78158"/>
        <a:ext cx="2512209" cy="3621934"/>
      </dsp:txXfrm>
    </dsp:sp>
    <dsp:sp modelId="{AA0EFE10-1480-4137-933C-7BF321DE7C65}">
      <dsp:nvSpPr>
        <dsp:cNvPr id="0" name=""/>
        <dsp:cNvSpPr/>
      </dsp:nvSpPr>
      <dsp:spPr>
        <a:xfrm>
          <a:off x="3123437" y="0"/>
          <a:ext cx="2668525" cy="37782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вся финансовая нагрузка в основном ложится на мужчину, в то время как женщина в большей части своего времени вовлечена в процесс воспитания и ухода за ребенком</a:t>
          </a:r>
          <a:endParaRPr lang="ru-RU" sz="1700" kern="1200" dirty="0"/>
        </a:p>
      </dsp:txBody>
      <dsp:txXfrm>
        <a:off x="3201595" y="78158"/>
        <a:ext cx="2512209" cy="3621934"/>
      </dsp:txXfrm>
    </dsp:sp>
    <dsp:sp modelId="{1CC95239-F784-480E-9D1B-76AA7BE8BC6A}">
      <dsp:nvSpPr>
        <dsp:cNvPr id="0" name=""/>
        <dsp:cNvSpPr/>
      </dsp:nvSpPr>
      <dsp:spPr>
        <a:xfrm>
          <a:off x="6240275" y="0"/>
          <a:ext cx="2668525" cy="37782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при рождении ребенка-инвалида не всегда происходит сохранение полной семьи - функции воспитания и содержания ребенка несет на себе один родитель, чаще всего женщина </a:t>
          </a:r>
          <a:endParaRPr lang="ru-RU" sz="1700" kern="1200"/>
        </a:p>
      </dsp:txBody>
      <dsp:txXfrm>
        <a:off x="6318433" y="78158"/>
        <a:ext cx="2512209" cy="36219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A6E320-46ED-4DDB-85D8-C6BF02D20784}">
      <dsp:nvSpPr>
        <dsp:cNvPr id="0" name=""/>
        <dsp:cNvSpPr/>
      </dsp:nvSpPr>
      <dsp:spPr>
        <a:xfrm>
          <a:off x="-5072089" y="-777039"/>
          <a:ext cx="6040353" cy="6040353"/>
        </a:xfrm>
        <a:prstGeom prst="blockArc">
          <a:avLst>
            <a:gd name="adj1" fmla="val 18900000"/>
            <a:gd name="adj2" fmla="val 2700000"/>
            <a:gd name="adj3" fmla="val 358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2EDC1E-D3E4-4159-A71F-8B67449049E6}">
      <dsp:nvSpPr>
        <dsp:cNvPr id="0" name=""/>
        <dsp:cNvSpPr/>
      </dsp:nvSpPr>
      <dsp:spPr>
        <a:xfrm>
          <a:off x="361199" y="236247"/>
          <a:ext cx="10092544" cy="4723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900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необходимость постоянного ухода за ребенком с инвалидностью, его реабилитации и обучения </a:t>
          </a:r>
          <a:endParaRPr lang="ru-RU" sz="1400" kern="1200"/>
        </a:p>
      </dsp:txBody>
      <dsp:txXfrm>
        <a:off x="361199" y="236247"/>
        <a:ext cx="10092544" cy="472315"/>
      </dsp:txXfrm>
    </dsp:sp>
    <dsp:sp modelId="{49B53729-75D2-41B7-9F25-6F4B2BDDCF49}">
      <dsp:nvSpPr>
        <dsp:cNvPr id="0" name=""/>
        <dsp:cNvSpPr/>
      </dsp:nvSpPr>
      <dsp:spPr>
        <a:xfrm>
          <a:off x="66002" y="177207"/>
          <a:ext cx="590393" cy="5903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540761-ABE1-461D-B559-195F2820BC78}">
      <dsp:nvSpPr>
        <dsp:cNvPr id="0" name=""/>
        <dsp:cNvSpPr/>
      </dsp:nvSpPr>
      <dsp:spPr>
        <a:xfrm>
          <a:off x="749711" y="944630"/>
          <a:ext cx="9704032" cy="4723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900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высокая дискриминация женщин, воспитывающих детей с инвалидностью на рынке труда</a:t>
          </a:r>
          <a:endParaRPr lang="ru-RU" sz="1400" kern="1200"/>
        </a:p>
      </dsp:txBody>
      <dsp:txXfrm>
        <a:off x="749711" y="944630"/>
        <a:ext cx="9704032" cy="472315"/>
      </dsp:txXfrm>
    </dsp:sp>
    <dsp:sp modelId="{AB88D705-7AAC-47BF-A552-52EA9EFEB413}">
      <dsp:nvSpPr>
        <dsp:cNvPr id="0" name=""/>
        <dsp:cNvSpPr/>
      </dsp:nvSpPr>
      <dsp:spPr>
        <a:xfrm>
          <a:off x="454514" y="885590"/>
          <a:ext cx="590393" cy="5903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47EC38-0837-43AA-9F33-252C11DFC93C}">
      <dsp:nvSpPr>
        <dsp:cNvPr id="0" name=""/>
        <dsp:cNvSpPr/>
      </dsp:nvSpPr>
      <dsp:spPr>
        <a:xfrm>
          <a:off x="927367" y="1653012"/>
          <a:ext cx="9526376" cy="4723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900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необходимость в прохождении дополнительного обучения и переквалификации для реализации себя в новой профессиональной сфере</a:t>
          </a:r>
          <a:endParaRPr lang="ru-RU" sz="1400" kern="1200"/>
        </a:p>
      </dsp:txBody>
      <dsp:txXfrm>
        <a:off x="927367" y="1653012"/>
        <a:ext cx="9526376" cy="472315"/>
      </dsp:txXfrm>
    </dsp:sp>
    <dsp:sp modelId="{E95E37E5-01AB-4425-A506-5A644CCCC5FF}">
      <dsp:nvSpPr>
        <dsp:cNvPr id="0" name=""/>
        <dsp:cNvSpPr/>
      </dsp:nvSpPr>
      <dsp:spPr>
        <a:xfrm>
          <a:off x="632170" y="1593973"/>
          <a:ext cx="590393" cy="5903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C58460-129B-45F4-9985-C7274AA2A380}">
      <dsp:nvSpPr>
        <dsp:cNvPr id="0" name=""/>
        <dsp:cNvSpPr/>
      </dsp:nvSpPr>
      <dsp:spPr>
        <a:xfrm>
          <a:off x="927367" y="2360947"/>
          <a:ext cx="9526376" cy="4723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900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вынужденный поиск альтернативных форм занятости, предполагающие более гибкий график работы</a:t>
          </a:r>
          <a:endParaRPr lang="ru-RU" sz="1400" kern="1200"/>
        </a:p>
      </dsp:txBody>
      <dsp:txXfrm>
        <a:off x="927367" y="2360947"/>
        <a:ext cx="9526376" cy="472315"/>
      </dsp:txXfrm>
    </dsp:sp>
    <dsp:sp modelId="{4F4C9282-8C7A-4C87-B59C-E776E82C35D1}">
      <dsp:nvSpPr>
        <dsp:cNvPr id="0" name=""/>
        <dsp:cNvSpPr/>
      </dsp:nvSpPr>
      <dsp:spPr>
        <a:xfrm>
          <a:off x="632170" y="2301907"/>
          <a:ext cx="590393" cy="5903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ED17E8-A5E4-44E5-B402-2589A8F28C92}">
      <dsp:nvSpPr>
        <dsp:cNvPr id="0" name=""/>
        <dsp:cNvSpPr/>
      </dsp:nvSpPr>
      <dsp:spPr>
        <a:xfrm>
          <a:off x="749711" y="3069329"/>
          <a:ext cx="9704032" cy="4723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900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проживание в сельской местности</a:t>
          </a:r>
          <a:endParaRPr lang="ru-RU" sz="1400" kern="1200"/>
        </a:p>
      </dsp:txBody>
      <dsp:txXfrm>
        <a:off x="749711" y="3069329"/>
        <a:ext cx="9704032" cy="472315"/>
      </dsp:txXfrm>
    </dsp:sp>
    <dsp:sp modelId="{2D33A371-E555-46A7-AEEA-960DC35534E1}">
      <dsp:nvSpPr>
        <dsp:cNvPr id="0" name=""/>
        <dsp:cNvSpPr/>
      </dsp:nvSpPr>
      <dsp:spPr>
        <a:xfrm>
          <a:off x="454514" y="3010290"/>
          <a:ext cx="590393" cy="5903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50AA89-EAEE-4E03-9D6F-920D971062CF}">
      <dsp:nvSpPr>
        <dsp:cNvPr id="0" name=""/>
        <dsp:cNvSpPr/>
      </dsp:nvSpPr>
      <dsp:spPr>
        <a:xfrm>
          <a:off x="361199" y="3777712"/>
          <a:ext cx="10092544" cy="4723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900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психологическая напряженность в семье, нахождение в стрессовой ситуации, развитие синдрома «родительского выгорания» у матерей</a:t>
          </a:r>
          <a:endParaRPr lang="ru-RU" sz="1400" kern="1200"/>
        </a:p>
      </dsp:txBody>
      <dsp:txXfrm>
        <a:off x="361199" y="3777712"/>
        <a:ext cx="10092544" cy="472315"/>
      </dsp:txXfrm>
    </dsp:sp>
    <dsp:sp modelId="{1214CB32-2700-4418-8BC2-EB42379E1A9F}">
      <dsp:nvSpPr>
        <dsp:cNvPr id="0" name=""/>
        <dsp:cNvSpPr/>
      </dsp:nvSpPr>
      <dsp:spPr>
        <a:xfrm>
          <a:off x="66002" y="3718673"/>
          <a:ext cx="590393" cy="5903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8AA837-0995-4A49-9EE4-A359A044EA2F}">
      <dsp:nvSpPr>
        <dsp:cNvPr id="0" name=""/>
        <dsp:cNvSpPr/>
      </dsp:nvSpPr>
      <dsp:spPr>
        <a:xfrm>
          <a:off x="0" y="143259"/>
          <a:ext cx="8915400" cy="5276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Возможности:</a:t>
          </a:r>
          <a:endParaRPr lang="ru-RU" sz="2200" kern="1200"/>
        </a:p>
      </dsp:txBody>
      <dsp:txXfrm>
        <a:off x="25759" y="169018"/>
        <a:ext cx="8863882" cy="476152"/>
      </dsp:txXfrm>
    </dsp:sp>
    <dsp:sp modelId="{85C6F7E2-FF87-4939-AE32-87E31B5AFF53}">
      <dsp:nvSpPr>
        <dsp:cNvPr id="0" name=""/>
        <dsp:cNvSpPr/>
      </dsp:nvSpPr>
      <dsp:spPr>
        <a:xfrm>
          <a:off x="0" y="670930"/>
          <a:ext cx="8915400" cy="1115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smtClean="0"/>
            <a:t>Удобство совмещения ухода за ребенком-инвалидом с трудовой деятельностью</a:t>
          </a:r>
          <a:endParaRPr lang="ru-RU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smtClean="0"/>
            <a:t>Получение дополнительного дохода</a:t>
          </a:r>
          <a:endParaRPr lang="ru-RU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Возможность самореализации </a:t>
          </a:r>
          <a:endParaRPr lang="ru-RU" sz="1700" kern="1200" dirty="0"/>
        </a:p>
      </dsp:txBody>
      <dsp:txXfrm>
        <a:off x="0" y="670930"/>
        <a:ext cx="8915400" cy="1115730"/>
      </dsp:txXfrm>
    </dsp:sp>
    <dsp:sp modelId="{9A4BE80E-7BA3-46B8-86C0-EDC3EACF975E}">
      <dsp:nvSpPr>
        <dsp:cNvPr id="0" name=""/>
        <dsp:cNvSpPr/>
      </dsp:nvSpPr>
      <dsp:spPr>
        <a:xfrm>
          <a:off x="0" y="1786660"/>
          <a:ext cx="8915400" cy="5276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Барьеры:</a:t>
          </a:r>
          <a:endParaRPr lang="ru-RU" sz="2200" kern="1200"/>
        </a:p>
      </dsp:txBody>
      <dsp:txXfrm>
        <a:off x="25759" y="1812419"/>
        <a:ext cx="8863882" cy="476152"/>
      </dsp:txXfrm>
    </dsp:sp>
    <dsp:sp modelId="{C975188D-03AF-4912-9EAD-E9EE99FC3C39}">
      <dsp:nvSpPr>
        <dsp:cNvPr id="0" name=""/>
        <dsp:cNvSpPr/>
      </dsp:nvSpPr>
      <dsp:spPr>
        <a:xfrm>
          <a:off x="0" y="2314330"/>
          <a:ext cx="8915400" cy="1320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smtClean="0"/>
            <a:t>недостаточная институциональная развитость дистанционной занятости и отсутствие целевых программ</a:t>
          </a:r>
          <a:endParaRPr lang="ru-RU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smtClean="0"/>
            <a:t>временные и технические возможности в освоении новых профессий и самоорганизации себя в процессе совмещения трудовой деятельности и семейными обязанностями по уходу за ребенком-инвалидом</a:t>
          </a:r>
          <a:endParaRPr lang="ru-RU" sz="1700" kern="1200"/>
        </a:p>
      </dsp:txBody>
      <dsp:txXfrm>
        <a:off x="0" y="2314330"/>
        <a:ext cx="8915400" cy="1320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0DF7-6BB2-46C9-A9A3-B3C104ED7AD7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CF660A1-3A4A-4C72-9779-662EE915C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75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0DF7-6BB2-46C9-A9A3-B3C104ED7AD7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F660A1-3A4A-4C72-9779-662EE915C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79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0DF7-6BB2-46C9-A9A3-B3C104ED7AD7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F660A1-3A4A-4C72-9779-662EE915C5E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5956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0DF7-6BB2-46C9-A9A3-B3C104ED7AD7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F660A1-3A4A-4C72-9779-662EE915C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354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0DF7-6BB2-46C9-A9A3-B3C104ED7AD7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F660A1-3A4A-4C72-9779-662EE915C5E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8961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0DF7-6BB2-46C9-A9A3-B3C104ED7AD7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F660A1-3A4A-4C72-9779-662EE915C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912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0DF7-6BB2-46C9-A9A3-B3C104ED7AD7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60A1-3A4A-4C72-9779-662EE915C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802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0DF7-6BB2-46C9-A9A3-B3C104ED7AD7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60A1-3A4A-4C72-9779-662EE915C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89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0DF7-6BB2-46C9-A9A3-B3C104ED7AD7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60A1-3A4A-4C72-9779-662EE915C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93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0DF7-6BB2-46C9-A9A3-B3C104ED7AD7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F660A1-3A4A-4C72-9779-662EE915C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457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0DF7-6BB2-46C9-A9A3-B3C104ED7AD7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CF660A1-3A4A-4C72-9779-662EE915C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23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0DF7-6BB2-46C9-A9A3-B3C104ED7AD7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CF660A1-3A4A-4C72-9779-662EE915C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82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0DF7-6BB2-46C9-A9A3-B3C104ED7AD7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60A1-3A4A-4C72-9779-662EE915C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32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0DF7-6BB2-46C9-A9A3-B3C104ED7AD7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60A1-3A4A-4C72-9779-662EE915C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78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0DF7-6BB2-46C9-A9A3-B3C104ED7AD7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60A1-3A4A-4C72-9779-662EE915C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205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0DF7-6BB2-46C9-A9A3-B3C104ED7AD7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F660A1-3A4A-4C72-9779-662EE915C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9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0DF7-6BB2-46C9-A9A3-B3C104ED7AD7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CF660A1-3A4A-4C72-9779-662EE915C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82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 проблеме занятости женщин, воспитывающих детей с </a:t>
            </a:r>
            <a:r>
              <a:rPr lang="ru-RU" b="1" dirty="0" smtClean="0"/>
              <a:t>инвалидностью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0" y="5202238"/>
            <a:ext cx="9144000" cy="1655762"/>
          </a:xfrm>
        </p:spPr>
        <p:txBody>
          <a:bodyPr/>
          <a:lstStyle/>
          <a:p>
            <a:pPr algn="r"/>
            <a:r>
              <a:rPr lang="ru-RU" b="1" dirty="0"/>
              <a:t>В.Ю. Серебрякова, </a:t>
            </a:r>
            <a:r>
              <a:rPr lang="ru-RU" b="1" dirty="0" smtClean="0"/>
              <a:t>методист</a:t>
            </a:r>
            <a:endParaRPr lang="ru-RU" dirty="0"/>
          </a:p>
          <a:p>
            <a:pPr algn="r"/>
            <a:r>
              <a:rPr lang="ru-RU" b="1" i="1" dirty="0" smtClean="0"/>
              <a:t>ГБУ ПК «Центр </a:t>
            </a:r>
            <a:r>
              <a:rPr lang="ru-RU" b="1" i="1" dirty="0"/>
              <a:t>комплексной реабилитации инвалидов»</a:t>
            </a:r>
            <a:endParaRPr lang="ru-RU" dirty="0"/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36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8ED2CF4C-1027-44F7-B66F-45F8045744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0214852"/>
              </p:ext>
            </p:extLst>
          </p:nvPr>
        </p:nvGraphicFramePr>
        <p:xfrm>
          <a:off x="884110" y="518826"/>
          <a:ext cx="8066459" cy="5934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50569" y="1055078"/>
            <a:ext cx="27168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FF0000"/>
                </a:solidFill>
              </a:rPr>
              <a:t>С</a:t>
            </a:r>
            <a:r>
              <a:rPr lang="ru-RU" i="1" dirty="0" smtClean="0">
                <a:solidFill>
                  <a:srgbClr val="FF0000"/>
                </a:solidFill>
              </a:rPr>
              <a:t>емьи, воспитывающие детей с инвалидностью, являются достаточно уязвимой социальной группой, требующей особого внимания со стороны государства и общества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505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29724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Актуальность решения проблемы занятости среди женщин, воспитывающих детей инвалидов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656525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9804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Проблемы, препятствующие занятости женщин, воспитывающих детей-инвалидов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081695"/>
              </p:ext>
            </p:extLst>
          </p:nvPr>
        </p:nvGraphicFramePr>
        <p:xfrm>
          <a:off x="838200" y="1690688"/>
          <a:ext cx="10515600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6910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Р</a:t>
            </a:r>
            <a:r>
              <a:rPr lang="ru-RU" sz="2800" b="1" dirty="0" smtClean="0"/>
              <a:t>азвитие нестандартных форм занятости как способ содействию занятости женщин, воспитывающих детей с инвалидностью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Национальная стратегия в интересах женщин </a:t>
            </a:r>
          </a:p>
          <a:p>
            <a:r>
              <a:rPr lang="ru-RU" dirty="0" smtClean="0"/>
              <a:t>Национальный проект «Демография» 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достаточно популяризируется дистанционная форма </a:t>
            </a:r>
            <a:r>
              <a:rPr lang="ru-RU" dirty="0" smtClean="0"/>
              <a:t>занятости!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348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</a:t>
            </a:r>
            <a:r>
              <a:rPr lang="ru-RU" dirty="0" smtClean="0"/>
              <a:t>истанционная форма занятости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884648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66054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291</TotalTime>
  <Words>296</Words>
  <Application>Microsoft Office PowerPoint</Application>
  <PresentationFormat>Широкоэкранный</PresentationFormat>
  <Paragraphs>35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Легкий дым</vt:lpstr>
      <vt:lpstr>О проблеме занятости женщин, воспитывающих детей с инвалидностью</vt:lpstr>
      <vt:lpstr>Презентация PowerPoint</vt:lpstr>
      <vt:lpstr>Актуальность решения проблемы занятости среди женщин, воспитывающих детей инвалидов</vt:lpstr>
      <vt:lpstr>Проблемы, препятствующие занятости женщин, воспитывающих детей-инвалидов</vt:lpstr>
      <vt:lpstr>Развитие нестандартных форм занятости как способ содействию занятости женщин, воспитывающих детей с инвалидностью</vt:lpstr>
      <vt:lpstr>Дистанционная форма занятости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проблеме занятости женщин, воспитывающих детей с инвалидностью</dc:title>
  <dc:creator>Серебрякова Валерия Юрьевна</dc:creator>
  <cp:lastModifiedBy>Серебрякова Валерия Юрьевна</cp:lastModifiedBy>
  <cp:revision>7</cp:revision>
  <dcterms:created xsi:type="dcterms:W3CDTF">2024-09-19T06:09:54Z</dcterms:created>
  <dcterms:modified xsi:type="dcterms:W3CDTF">2024-09-19T11:01:29Z</dcterms:modified>
</cp:coreProperties>
</file>