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68" r:id="rId5"/>
    <p:sldId id="269" r:id="rId6"/>
    <p:sldId id="270" r:id="rId7"/>
    <p:sldId id="271" r:id="rId8"/>
    <p:sldId id="27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50"/>
    <a:srgbClr val="EE1E45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63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AC94A-4754-4BFD-B820-14CF5376E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6825"/>
            <a:ext cx="3689023" cy="1813138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080C84-81F4-4FA3-B462-36A3FA3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68902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E1E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7A8C00-6E0D-4033-9266-0663B76A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8141-0158-41A4-9640-A1225FEC37E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ECF169-9B57-4C89-A052-D8BF056A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DE68A7-9CF4-49DF-B472-7E71A46B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9E-43BB-4C4A-9700-259CA35E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0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600A57-6B5E-4D57-81A9-7A6C7B74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92093BA-A303-4439-9EB4-0180757F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25F75E-B612-410C-852C-8D3BECB4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7D6682-73CC-4CB5-A57E-4FE76799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9E-43BB-4C4A-9700-259CA35EA1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934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049E1-66FF-41F2-BA33-C70B3856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8141-0158-41A4-9640-A1225FEC37E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A64319-B46D-4008-8D37-EE34770A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624CF6-F991-4524-B3A5-E59D5610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9E-43BB-4C4A-9700-259CA35E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9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41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9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4049E1-66FF-41F2-BA33-C70B3856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A64319-B46D-4008-8D37-EE34770A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624CF6-F991-4524-B3A5-E59D5610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BE92AF-C8B5-42B3-87B8-731511B6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02936"/>
            <a:ext cx="3932237" cy="954463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3521A-2A33-4D8B-9809-3D717415D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02936"/>
            <a:ext cx="6172200" cy="4758114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3200"/>
            </a:lvl1pPr>
            <a:lvl2pPr marL="685800" indent="-228600">
              <a:buFontTx/>
              <a:buBlip>
                <a:blip r:embed="rId3"/>
              </a:buBlip>
              <a:defRPr sz="2800"/>
            </a:lvl2pPr>
            <a:lvl3pPr marL="1143000" indent="-228600">
              <a:buFontTx/>
              <a:buBlip>
                <a:blip r:embed="rId3"/>
              </a:buBlip>
              <a:defRPr sz="2400"/>
            </a:lvl3pPr>
            <a:lvl4pPr marL="1600200" indent="-228600">
              <a:buFontTx/>
              <a:buBlip>
                <a:blip r:embed="rId3"/>
              </a:buBlip>
              <a:defRPr sz="2000"/>
            </a:lvl4pPr>
            <a:lvl5pPr marL="2057400" indent="-228600">
              <a:buFontTx/>
              <a:buBlip>
                <a:blip r:embed="rId3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FBD05B-14C9-4A86-B980-C916828B1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1AEEAA-3BD6-4431-AB4F-E13B0608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D0FD9A-EEA2-47DB-A6E2-E580CE74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9DBBE4-46A9-49CA-9D47-53187BE1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11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D99907-8FD0-4DCB-B874-C785F7A2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70303"/>
            <a:ext cx="4821025" cy="1114957"/>
          </a:xfrm>
        </p:spPr>
        <p:txBody>
          <a:bodyPr anchor="b"/>
          <a:lstStyle>
            <a:lvl1pPr>
              <a:defRPr sz="3200" b="1">
                <a:solidFill>
                  <a:srgbClr val="EE1E4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38C4EFE-F01F-4357-A606-46F2C7220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32775" y="0"/>
            <a:ext cx="565922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6618F6-1F29-4614-8F00-20C47947A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8" y="2185260"/>
            <a:ext cx="482102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2BE09F-89DA-4DD9-B373-10429E38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E6DCC5-CEEE-4715-B0AE-FADC6A27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D9B509-969E-409D-A6CE-019959C8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1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B3524-6C12-44DE-83DA-B32012C1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E1E4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AE855F-7FDD-4EAC-BEE7-B669F73FA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A48C2C-72CD-435F-A314-A8996190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5C0518-2EEF-4367-AF57-B5E09735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CDBC50-F84E-41E7-A3E9-F0B6981D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9E-43BB-4C4A-9700-259CA35EA1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745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AD08A1E-C3C0-400F-AE65-B1C6669C8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18095"/>
            <a:ext cx="2628900" cy="5158868"/>
          </a:xfrm>
        </p:spPr>
        <p:txBody>
          <a:bodyPr vert="eaVert"/>
          <a:lstStyle>
            <a:lvl1pPr>
              <a:defRPr b="1">
                <a:solidFill>
                  <a:srgbClr val="EE1E4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F222B2-C993-4661-B010-9778310F7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18095"/>
            <a:ext cx="7734300" cy="5158867"/>
          </a:xfrm>
        </p:spPr>
        <p:txBody>
          <a:bodyPr vert="eaVert"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3433A5-06FB-4D95-B532-245A8F2B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BF41FC-5831-4B08-AABC-2DBFD5C9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001730-A549-4DFD-99CB-4DB5FE9E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6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AC94A-4754-4BFD-B820-14CF5376E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6825"/>
            <a:ext cx="3689023" cy="1813138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080C84-81F4-4FA3-B462-36A3FA3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68902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E1E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7A8C00-6E0D-4033-9266-0663B76A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ECF169-9B57-4C89-A052-D8BF056A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DE68A7-9CF4-49DF-B472-7E71A46B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1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AC94A-4754-4BFD-B820-14CF5376E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165" y="2342558"/>
            <a:ext cx="5649798" cy="1323467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080C84-81F4-4FA3-B462-36A3FA3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165" y="3666025"/>
            <a:ext cx="5649798" cy="90697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E1E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7A8C00-6E0D-4033-9266-0663B76A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8141-0158-41A4-9640-A1225FEC37E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ECF169-9B57-4C89-A052-D8BF056A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DE68A7-9CF4-49DF-B472-7E71A46B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299E-43BB-4C4A-9700-259CA35E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0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AC94A-4754-4BFD-B820-14CF5376E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165" y="2342558"/>
            <a:ext cx="5649798" cy="1323467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080C84-81F4-4FA3-B462-36A3FA397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165" y="3666025"/>
            <a:ext cx="5649798" cy="90697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E1E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7A8C00-6E0D-4033-9266-0663B76A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ECF169-9B57-4C89-A052-D8BF056A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DE68A7-9CF4-49DF-B472-7E71A46B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856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154F8B-AE4A-4584-BD2A-D41A4DD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868592-B2B3-4FB9-A02F-FDED0EE0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FE4530-AAD7-43D1-AE6C-5B39027E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560C44-7A90-4776-AABA-AB7313B1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754746-F16B-4CD8-A3DE-F7896E45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87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CC8E8-9821-41D0-BCCE-4853B082F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77971"/>
            <a:ext cx="4305758" cy="2541097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B178AC-9C34-4AFB-A290-FD1FDE705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9068"/>
            <a:ext cx="430575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E1E4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50AE33-F4C6-4F35-BA00-B5B778B4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9087A3-39CA-4788-8FF4-E374981C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FB3C32-EBE5-48F3-A7B7-EE0D4698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11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47D13-7135-44BA-BAB5-E6483BD7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E1E4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0007FE-D229-422A-89A3-F3CA807D8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CD1BA2-E80C-40FC-A3F8-0F36C174F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3089DC-AD08-4046-A17B-6B5D0536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C9693D-31ED-4D1D-9852-2BF28CDA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DEA69E-68BD-431D-BAFE-80C60CD8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26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4AF582-D3B8-4757-826D-7EDC3208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5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E1E4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C50284-0B70-4FF5-9D20-29F78D4A1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D34717-760A-4309-94AC-64A6E8DA4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EE8D619-99E3-40AC-A47D-774EF6A3D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7B0C1A-A856-4446-93F7-00A9721F3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BBFC644-8D46-4E68-8FE9-B8E6BA61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0255935-6DD4-4D83-835B-73DE750C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BB1F39A-1232-43B2-937A-99D82CA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45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600A57-6B5E-4D57-81A9-7A6C7B74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E1E4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92093BA-A303-4439-9EB4-0180757F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8DAE8141-0158-41A4-9640-A1225FEC37E8}" type="datetimeFigureOut">
              <a:rPr lang="ru-RU" smtClean="0"/>
              <a:pPr/>
              <a:t>19.09.2024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25F75E-B612-410C-852C-8D3BECB4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7D6682-73CC-4CB5-A57E-4FE76799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1E45"/>
                </a:solidFill>
              </a:defRPr>
            </a:lvl1pPr>
          </a:lstStyle>
          <a:p>
            <a:fld id="{1E33299E-43BB-4C4A-9700-259CA35EA1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509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B5CEA-45F2-4EC8-A3F2-C4F6EA0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EBDA82-E733-4740-9CA4-6CC1B723B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F998AF-C76F-4DFB-B916-89EB07108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141-0158-41A4-9640-A1225FEC37E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321DAC-D0D1-4CBC-BF14-F75C69A0E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12490D-B0F3-40F0-AABB-2CBB6BAE6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299E-43BB-4C4A-9700-259CA35EA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2" r:id="rId3"/>
    <p:sldLayoutId id="214748366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0" r:id="rId10"/>
    <p:sldLayoutId id="2147483655" r:id="rId11"/>
    <p:sldLayoutId id="2147483663" r:id="rId12"/>
    <p:sldLayoutId id="2147483666" r:id="rId13"/>
    <p:sldLayoutId id="2147483661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13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0" dirty="0"/>
              <a:t/>
            </a:r>
            <a:br>
              <a:rPr lang="ru-RU" sz="1800" b="0" dirty="0"/>
            </a:br>
            <a:r>
              <a:rPr lang="ru-RU" sz="1800" b="0" dirty="0"/>
              <a:t> </a:t>
            </a:r>
            <a:r>
              <a:rPr lang="ru-RU" sz="1800" dirty="0"/>
              <a:t>Международная научно-практическая конференция </a:t>
            </a:r>
            <a:r>
              <a:rPr lang="ru-RU" sz="1800" b="0" dirty="0"/>
              <a:t/>
            </a:r>
            <a:br>
              <a:rPr lang="ru-RU" sz="1800" b="0" dirty="0"/>
            </a:br>
            <a:r>
              <a:rPr lang="ru-RU" sz="1800" dirty="0"/>
              <a:t>«СЕМЬЯ И РАБОТА» </a:t>
            </a:r>
            <a:r>
              <a:rPr lang="ru-RU" sz="1800" b="0" dirty="0"/>
              <a:t/>
            </a:r>
            <a:br>
              <a:rPr lang="ru-RU" sz="1800" b="0" dirty="0"/>
            </a:br>
            <a:r>
              <a:rPr lang="ru-RU" sz="1800" b="0" dirty="0"/>
              <a:t/>
            </a:r>
            <a:br>
              <a:rPr lang="ru-RU" sz="1800" b="0" dirty="0"/>
            </a:br>
            <a:r>
              <a:rPr lang="ru-RU" sz="1800" dirty="0"/>
              <a:t>С</a:t>
            </a:r>
            <a:r>
              <a:rPr lang="ru-RU" sz="1800" dirty="0" smtClean="0"/>
              <a:t>екция </a:t>
            </a:r>
            <a:r>
              <a:rPr lang="ru-RU" sz="1800" b="0" dirty="0"/>
              <a:t> </a:t>
            </a:r>
            <a:r>
              <a:rPr lang="ru-RU" sz="1800" b="0" dirty="0" smtClean="0"/>
              <a:t>«</a:t>
            </a:r>
            <a:r>
              <a:rPr lang="ru-RU" sz="1800" dirty="0" smtClean="0"/>
              <a:t>СЕМЬЯ </a:t>
            </a:r>
            <a:r>
              <a:rPr lang="ru-RU" sz="1800" dirty="0"/>
              <a:t>И РАБОТА: РЕСУРСЫ И </a:t>
            </a:r>
            <a:r>
              <a:rPr lang="ru-RU" sz="1800" dirty="0" smtClean="0"/>
              <a:t>БАРЬЕРЫ» </a:t>
            </a:r>
            <a:br>
              <a:rPr lang="ru-RU" sz="1800" dirty="0" smtClean="0"/>
            </a:br>
            <a:r>
              <a:rPr lang="ru-RU" sz="1800" dirty="0" smtClean="0"/>
              <a:t>20 </a:t>
            </a:r>
            <a:r>
              <a:rPr lang="ru-RU" sz="1800" dirty="0"/>
              <a:t>сентября 2024 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207" y="1872388"/>
            <a:ext cx="74157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СОЦИАЛЬНАЯ РОЛЬ МУЖЧИНЫ КАК СУПРУГА И ОТЦА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УСЛОВИЯХ ТРУДОВОЙ АКТИВНОСТИ ЖЕНЩИНЫ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44445" y="456627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/>
              <a:t>Сёмочкина</a:t>
            </a:r>
            <a:r>
              <a:rPr lang="ru-RU" sz="2000" b="1" i="1" dirty="0"/>
              <a:t> Наталья Николаевна </a:t>
            </a:r>
            <a:endParaRPr lang="ru-RU" sz="2000" dirty="0"/>
          </a:p>
          <a:p>
            <a:r>
              <a:rPr lang="ru-RU" sz="2000" dirty="0" smtClean="0"/>
              <a:t>кандидат </a:t>
            </a:r>
            <a:r>
              <a:rPr lang="ru-RU" sz="2000" dirty="0"/>
              <a:t>социологических наук, доцент, доцент кафедры социологии, этнографии и социометрии Российского государственного социального университета, </a:t>
            </a:r>
            <a:endParaRPr lang="ru-RU" sz="2000" dirty="0" smtClean="0"/>
          </a:p>
          <a:p>
            <a:r>
              <a:rPr lang="ru-RU" sz="2000" dirty="0" smtClean="0"/>
              <a:t>г</a:t>
            </a:r>
            <a:r>
              <a:rPr lang="ru-RU" sz="2000" dirty="0"/>
              <a:t>. Москва </a:t>
            </a:r>
          </a:p>
        </p:txBody>
      </p:sp>
    </p:spTree>
    <p:extLst>
      <p:ext uri="{BB962C8B-B14F-4D97-AF65-F5344CB8AC3E}">
        <p14:creationId xmlns:p14="http://schemas.microsoft.com/office/powerpoint/2010/main" val="13347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7130E-1798-4F36-874C-FC3B1900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2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  <a:t>Актуальность </a:t>
            </a:r>
            <a:endParaRPr lang="ru-RU" sz="4000" dirty="0">
              <a:solidFill>
                <a:srgbClr val="EE1E4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371F77-A083-40CB-B989-CDFEDF064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81" y="6087100"/>
            <a:ext cx="524524" cy="5245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C6EF48-99F9-4A28-92DD-A1A6C2EDD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19" y="6087100"/>
            <a:ext cx="524524" cy="524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C72AC7-6560-4469-8BB4-6E6C963CD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36" y="6087100"/>
            <a:ext cx="524524" cy="524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0EF418-D382-4ACA-B469-C8F9ED584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7" y="3396948"/>
            <a:ext cx="524524" cy="524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50D2D-9F6C-4036-9B26-0007A3798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7" y="1625495"/>
            <a:ext cx="524524" cy="524524"/>
          </a:xfrm>
          <a:prstGeom prst="rect">
            <a:avLst/>
          </a:prstGeom>
        </p:spPr>
      </p:pic>
      <p:grpSp>
        <p:nvGrpSpPr>
          <p:cNvPr id="12" name="Group 7">
            <a:extLst>
              <a:ext uri="{FF2B5EF4-FFF2-40B4-BE49-F238E27FC236}">
                <a16:creationId xmlns:a16="http://schemas.microsoft.com/office/drawing/2014/main" xmlns="" id="{75041399-2AE8-4F07-AA18-7223968EE1C1}"/>
              </a:ext>
            </a:extLst>
          </p:cNvPr>
          <p:cNvGrpSpPr>
            <a:grpSpLocks/>
          </p:cNvGrpSpPr>
          <p:nvPr/>
        </p:nvGrpSpPr>
        <p:grpSpPr bwMode="auto">
          <a:xfrm>
            <a:off x="574249" y="1521883"/>
            <a:ext cx="10964863" cy="958850"/>
            <a:chOff x="1296" y="2044"/>
            <a:chExt cx="6907" cy="604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xmlns="" id="{F331CB22-85DD-4358-A176-4E005F2275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68" y="2125"/>
              <a:ext cx="603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н</a:t>
              </a:r>
              <a:r>
                <a:rPr lang="ru-RU" sz="2400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а </a:t>
              </a:r>
              <a:r>
                <a:rPr lang="ru-RU" sz="2400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конец 2023 г.  женщины составляют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почти 50% (36,2 </a:t>
              </a:r>
              <a:r>
                <a:rPr lang="ru-RU" sz="2400" b="1" dirty="0" err="1">
                  <a:solidFill>
                    <a:srgbClr val="0F2D50"/>
                  </a:solidFill>
                  <a:latin typeface="Evolventa" panose="020B0502020202020204" pitchFamily="34" charset="0"/>
                </a:rPr>
                <a:t>млн.чел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.) рабочей силы в России</a:t>
              </a:r>
              <a:endParaRPr lang="en-US" sz="2400" b="1" dirty="0">
                <a:solidFill>
                  <a:srgbClr val="0F2D50"/>
                </a:solidFill>
                <a:latin typeface="Evolventa" panose="020B050202020202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xmlns="" id="{99702E17-B7C6-4DBD-9CFE-74136CC1C57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Evolventa" panose="020B0502020202020204" pitchFamily="34" charset="0"/>
                </a:rPr>
                <a:t>1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963917" y="3136642"/>
            <a:ext cx="7930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сохранение </a:t>
            </a:r>
            <a:r>
              <a:rPr lang="ru-RU" sz="2400" b="1" dirty="0">
                <a:solidFill>
                  <a:srgbClr val="002060"/>
                </a:solidFill>
              </a:rPr>
              <a:t>патриархальных норм в российской семье</a:t>
            </a:r>
            <a:r>
              <a:rPr lang="ru-RU" sz="2400" dirty="0">
                <a:solidFill>
                  <a:srgbClr val="002060"/>
                </a:solidFill>
              </a:rPr>
              <a:t>, где за женщиной сохраняются исключительные обязанности по воспитанию детей и ведению быта </a:t>
            </a:r>
          </a:p>
        </p:txBody>
      </p:sp>
    </p:spTree>
    <p:extLst>
      <p:ext uri="{BB962C8B-B14F-4D97-AF65-F5344CB8AC3E}">
        <p14:creationId xmlns:p14="http://schemas.microsoft.com/office/powerpoint/2010/main" val="215958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7130E-1798-4F36-874C-FC3B1900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24"/>
            <a:ext cx="10935878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  <a:t>Исследование </a:t>
            </a:r>
            <a:b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</a:br>
            <a: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  <a:t>гендерных ролей супругов</a:t>
            </a:r>
            <a:endParaRPr lang="ru-RU" sz="4000" dirty="0">
              <a:solidFill>
                <a:srgbClr val="EE1E4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371F77-A083-40CB-B989-CDFEDF064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81" y="6087100"/>
            <a:ext cx="524524" cy="5245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C6EF48-99F9-4A28-92DD-A1A6C2EDD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19" y="6087100"/>
            <a:ext cx="524524" cy="524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C72AC7-6560-4469-8BB4-6E6C963CD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36" y="6087100"/>
            <a:ext cx="524524" cy="524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0EF418-D382-4ACA-B469-C8F9ED584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7" y="3623855"/>
            <a:ext cx="524524" cy="524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50D2D-9F6C-4036-9B26-0007A3798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7" y="1625495"/>
            <a:ext cx="524524" cy="524524"/>
          </a:xfrm>
          <a:prstGeom prst="rect">
            <a:avLst/>
          </a:prstGeom>
        </p:spPr>
      </p:pic>
      <p:grpSp>
        <p:nvGrpSpPr>
          <p:cNvPr id="12" name="Group 7">
            <a:extLst>
              <a:ext uri="{FF2B5EF4-FFF2-40B4-BE49-F238E27FC236}">
                <a16:creationId xmlns:a16="http://schemas.microsoft.com/office/drawing/2014/main" xmlns="" id="{75041399-2AE8-4F07-AA18-7223968EE1C1}"/>
              </a:ext>
            </a:extLst>
          </p:cNvPr>
          <p:cNvGrpSpPr>
            <a:grpSpLocks/>
          </p:cNvGrpSpPr>
          <p:nvPr/>
        </p:nvGrpSpPr>
        <p:grpSpPr bwMode="auto">
          <a:xfrm>
            <a:off x="574249" y="1521883"/>
            <a:ext cx="10964863" cy="4549776"/>
            <a:chOff x="1296" y="2044"/>
            <a:chExt cx="6907" cy="2866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xmlns="" id="{F331CB22-85DD-4358-A176-4E005F2275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68" y="2060"/>
              <a:ext cx="6035" cy="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Изучение социальных ролей супругов получило свое развитие в середине XX в., что было связано с социальными изменениями в институте семьи: снижением рождаемости, увеличением числа разводов и неполных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семей. </a:t>
              </a:r>
            </a:p>
            <a:p>
              <a:endParaRPr lang="ru-RU" sz="2400" b="1" dirty="0">
                <a:solidFill>
                  <a:srgbClr val="0F2D50"/>
                </a:solidFill>
                <a:latin typeface="Evolventa" panose="020B0502020202020204" pitchFamily="34" charset="0"/>
              </a:endParaRPr>
            </a:p>
            <a:p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Осмысление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гендерных ролей в традиционной семье принадлежит </a:t>
              </a:r>
              <a:r>
                <a:rPr lang="ru-RU" sz="2400" b="1" dirty="0" err="1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Т.Парсонсу</a:t>
              </a:r>
              <a:r>
                <a:rPr lang="en-US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: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 </a:t>
              </a:r>
            </a:p>
            <a:p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    </a:t>
              </a:r>
              <a:r>
                <a:rPr lang="ru-RU" sz="2400" b="1" dirty="0" smtClean="0">
                  <a:solidFill>
                    <a:srgbClr val="EE1E45"/>
                  </a:solidFill>
                  <a:latin typeface="Evolventa" panose="020B0502020202020204" pitchFamily="34" charset="0"/>
                </a:rPr>
                <a:t>-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 супруг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и отец играет </a:t>
              </a:r>
              <a:r>
                <a:rPr lang="ru-RU" sz="2400" b="1" u="sng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инструментальную роль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– обеспечивает семью и осуществляет взаимодействие семьи с обществом, </a:t>
              </a:r>
              <a:endParaRPr lang="ru-RU" sz="2400" b="1" dirty="0" smtClean="0">
                <a:solidFill>
                  <a:srgbClr val="0F2D50"/>
                </a:solidFill>
                <a:latin typeface="Evolventa" panose="020B0502020202020204" pitchFamily="34" charset="0"/>
              </a:endParaRPr>
            </a:p>
            <a:p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    </a:t>
              </a:r>
              <a:r>
                <a:rPr lang="ru-RU" sz="2400" b="1" dirty="0" smtClean="0">
                  <a:solidFill>
                    <a:srgbClr val="EE1E45"/>
                  </a:solidFill>
                  <a:latin typeface="Evolventa" panose="020B0502020202020204" pitchFamily="34" charset="0"/>
                </a:rPr>
                <a:t>-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  женщина 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играет </a:t>
              </a:r>
              <a:r>
                <a:rPr lang="ru-RU" sz="2400" b="1" u="sng" dirty="0">
                  <a:solidFill>
                    <a:srgbClr val="0F2D50"/>
                  </a:solidFill>
                  <a:latin typeface="Evolventa" panose="020B0502020202020204" pitchFamily="34" charset="0"/>
                </a:rPr>
                <a:t>экспрессивную роль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– отвечает за воспитание детей, гармоничность отношений внутри семьи</a:t>
              </a:r>
              <a:endParaRPr lang="en-US" sz="2400" b="1" dirty="0">
                <a:solidFill>
                  <a:srgbClr val="0F2D50"/>
                </a:solidFill>
                <a:latin typeface="Evolventa" panose="020B050202020202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xmlns="" id="{99702E17-B7C6-4DBD-9CFE-74136CC1C57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Evolventa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71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7130E-1798-4F36-874C-FC3B1900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24"/>
            <a:ext cx="10935878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  <a:t>Исследование </a:t>
            </a:r>
            <a:b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</a:br>
            <a: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  <a:t>гендерных ролей супругов</a:t>
            </a:r>
            <a:endParaRPr lang="ru-RU" sz="4000" dirty="0">
              <a:solidFill>
                <a:srgbClr val="EE1E4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371F77-A083-40CB-B989-CDFEDF064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81" y="6087100"/>
            <a:ext cx="524524" cy="5245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C6EF48-99F9-4A28-92DD-A1A6C2EDD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19" y="6087100"/>
            <a:ext cx="524524" cy="524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C72AC7-6560-4469-8BB4-6E6C963CD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36" y="6087100"/>
            <a:ext cx="524524" cy="524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0EF418-D382-4ACA-B469-C8F9ED584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7" y="3732158"/>
            <a:ext cx="524524" cy="524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50D2D-9F6C-4036-9B26-0007A3798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7" y="1625495"/>
            <a:ext cx="524524" cy="524524"/>
          </a:xfrm>
          <a:prstGeom prst="rect">
            <a:avLst/>
          </a:prstGeom>
        </p:spPr>
      </p:pic>
      <p:grpSp>
        <p:nvGrpSpPr>
          <p:cNvPr id="12" name="Group 7">
            <a:extLst>
              <a:ext uri="{FF2B5EF4-FFF2-40B4-BE49-F238E27FC236}">
                <a16:creationId xmlns:a16="http://schemas.microsoft.com/office/drawing/2014/main" xmlns="" id="{75041399-2AE8-4F07-AA18-7223968EE1C1}"/>
              </a:ext>
            </a:extLst>
          </p:cNvPr>
          <p:cNvGrpSpPr>
            <a:grpSpLocks/>
          </p:cNvGrpSpPr>
          <p:nvPr/>
        </p:nvGrpSpPr>
        <p:grpSpPr bwMode="auto">
          <a:xfrm>
            <a:off x="574249" y="1521886"/>
            <a:ext cx="10964863" cy="4919668"/>
            <a:chOff x="1296" y="2044"/>
            <a:chExt cx="6907" cy="3099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xmlns="" id="{F331CB22-85DD-4358-A176-4E005F2275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68" y="2060"/>
              <a:ext cx="6035" cy="3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u="sng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Западная Европа</a:t>
              </a:r>
              <a:r>
                <a:rPr lang="en-US" sz="2400" b="1" u="sng" dirty="0">
                  <a:solidFill>
                    <a:srgbClr val="0F2D50"/>
                  </a:solidFill>
                  <a:latin typeface="Evolventa" panose="020B0502020202020204" pitchFamily="34" charset="0"/>
                </a:rPr>
                <a:t>:</a:t>
              </a:r>
              <a:r>
                <a:rPr lang="ru-RU" sz="2400" b="1" u="sng" dirty="0">
                  <a:solidFill>
                    <a:srgbClr val="0F2D50"/>
                  </a:solidFill>
                  <a:latin typeface="Evolventa" panose="020B0502020202020204" pitchFamily="34" charset="0"/>
                </a:rPr>
                <a:t> </a:t>
              </a:r>
              <a:endParaRPr lang="ru-RU" sz="2400" b="1" u="sng" dirty="0" smtClean="0">
                <a:solidFill>
                  <a:srgbClr val="0F2D50"/>
                </a:solidFill>
                <a:latin typeface="Evolventa" panose="020B0502020202020204" pitchFamily="34" charset="0"/>
              </a:endParaRPr>
            </a:p>
            <a:p>
              <a:r>
                <a:rPr lang="ru-RU" sz="2400" b="1" dirty="0" smtClean="0">
                  <a:solidFill>
                    <a:srgbClr val="EE1E45"/>
                  </a:solidFill>
                  <a:latin typeface="Evolventa" panose="020B0502020202020204" pitchFamily="34" charset="0"/>
                </a:rPr>
                <a:t>-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60-90-е гг. анализ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меняющихся семейных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практик</a:t>
              </a:r>
              <a:r>
                <a:rPr lang="en-US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;</a:t>
              </a:r>
              <a:endParaRPr lang="ru-RU" sz="2400" b="1" dirty="0">
                <a:solidFill>
                  <a:srgbClr val="0F2D50"/>
                </a:solidFill>
                <a:latin typeface="Evolventa" panose="020B0502020202020204" pitchFamily="34" charset="0"/>
              </a:endParaRPr>
            </a:p>
            <a:p>
              <a:r>
                <a:rPr lang="ru-RU" sz="2400" b="1" dirty="0">
                  <a:solidFill>
                    <a:srgbClr val="EE1E45"/>
                  </a:solidFill>
                  <a:latin typeface="Evolventa" panose="020B0502020202020204" pitchFamily="34" charset="0"/>
                </a:rPr>
                <a:t>-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начало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XXI в.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- 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переоценка социальной роли супруга и отца в сторону равноправного партнерства и </a:t>
              </a:r>
              <a:r>
                <a:rPr lang="ru-RU" sz="2400" b="1" dirty="0" err="1">
                  <a:solidFill>
                    <a:srgbClr val="0F2D50"/>
                  </a:solidFill>
                  <a:latin typeface="Evolventa" panose="020B0502020202020204" pitchFamily="34" charset="0"/>
                </a:rPr>
                <a:t>родительства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 в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семье.</a:t>
              </a:r>
            </a:p>
            <a:p>
              <a:endParaRPr lang="ru-RU" sz="2400" b="1" dirty="0">
                <a:solidFill>
                  <a:srgbClr val="0F2D50"/>
                </a:solidFill>
                <a:latin typeface="Evolventa" panose="020B0502020202020204" pitchFamily="34" charset="0"/>
              </a:endParaRPr>
            </a:p>
            <a:p>
              <a:r>
                <a:rPr lang="ru-RU" sz="2400" b="1" u="sng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Россия</a:t>
              </a:r>
              <a:r>
                <a:rPr lang="en-US" sz="2400" b="1" u="sng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:</a:t>
              </a:r>
              <a:endParaRPr lang="ru-RU" sz="2400" b="1" dirty="0" smtClean="0">
                <a:solidFill>
                  <a:srgbClr val="0F2D50"/>
                </a:solidFill>
                <a:latin typeface="Evolventa" panose="020B0502020202020204" pitchFamily="34" charset="0"/>
              </a:endParaRPr>
            </a:p>
            <a:p>
              <a:r>
                <a:rPr lang="ru-RU" sz="2400" b="1" dirty="0">
                  <a:solidFill>
                    <a:srgbClr val="EE1E45"/>
                  </a:solidFill>
                  <a:latin typeface="Evolventa" panose="020B0502020202020204" pitchFamily="34" charset="0"/>
                </a:rPr>
                <a:t>-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2010-е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гг.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исследователи обратились к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анализу трансформации социальной роли мужчины в семье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.</a:t>
              </a:r>
            </a:p>
            <a:p>
              <a:r>
                <a:rPr lang="ru-RU" sz="2400" b="1" dirty="0" smtClean="0">
                  <a:solidFill>
                    <a:srgbClr val="EE1E45"/>
                  </a:solidFill>
                  <a:latin typeface="Evolventa" panose="020B0502020202020204" pitchFamily="34" charset="0"/>
                </a:rPr>
                <a:t>- </a:t>
              </a:r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фокус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внимания сосредоточен на «вовлеченное», «ответственное» отцовство, а также на изучение практик </a:t>
              </a:r>
              <a:r>
                <a:rPr lang="ru-RU" sz="2400" b="1" dirty="0" err="1">
                  <a:solidFill>
                    <a:srgbClr val="0F2D50"/>
                  </a:solidFill>
                  <a:latin typeface="Evolventa" panose="020B0502020202020204" pitchFamily="34" charset="0"/>
                </a:rPr>
                <a:t>постразводного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  и одинокого отцовства. </a:t>
              </a:r>
            </a:p>
            <a:p>
              <a:endParaRPr lang="en-US" sz="2400" b="1" dirty="0">
                <a:solidFill>
                  <a:srgbClr val="0F2D50"/>
                </a:solidFill>
                <a:latin typeface="Evolventa" panose="020B050202020202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xmlns="" id="{99702E17-B7C6-4DBD-9CFE-74136CC1C57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Evolventa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14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7130E-1798-4F36-874C-FC3B1900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24"/>
            <a:ext cx="10935878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  <a:t>Вторичный анализ данных</a:t>
            </a:r>
            <a:endParaRPr lang="ru-RU" sz="4000" dirty="0">
              <a:solidFill>
                <a:srgbClr val="EE1E4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371F77-A083-40CB-B989-CDFEDF064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8" y="2814212"/>
            <a:ext cx="262262" cy="2622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C6EF48-99F9-4A28-92DD-A1A6C2EDD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38" y="270762"/>
            <a:ext cx="524524" cy="524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C72AC7-6560-4469-8BB4-6E6C963CD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" y="2978648"/>
            <a:ext cx="274450" cy="274450"/>
          </a:xfrm>
          <a:prstGeom prst="rect">
            <a:avLst/>
          </a:prstGeom>
        </p:spPr>
      </p:pic>
      <p:grpSp>
        <p:nvGrpSpPr>
          <p:cNvPr id="12" name="Group 7">
            <a:extLst>
              <a:ext uri="{FF2B5EF4-FFF2-40B4-BE49-F238E27FC236}">
                <a16:creationId xmlns:a16="http://schemas.microsoft.com/office/drawing/2014/main" xmlns="" id="{75041399-2AE8-4F07-AA18-7223968EE1C1}"/>
              </a:ext>
            </a:extLst>
          </p:cNvPr>
          <p:cNvGrpSpPr>
            <a:grpSpLocks/>
          </p:cNvGrpSpPr>
          <p:nvPr/>
        </p:nvGrpSpPr>
        <p:grpSpPr bwMode="auto">
          <a:xfrm>
            <a:off x="574249" y="1383773"/>
            <a:ext cx="11237913" cy="1200151"/>
            <a:chOff x="1296" y="1957"/>
            <a:chExt cx="7079" cy="756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xmlns="" id="{F331CB22-85DD-4358-A176-4E005F2275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3" y="1957"/>
              <a:ext cx="650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В </a:t>
              </a:r>
              <a:r>
                <a:rPr lang="ru-RU" sz="2400" b="1" dirty="0">
                  <a:solidFill>
                    <a:srgbClr val="0F2D50"/>
                  </a:solidFill>
                  <a:latin typeface="Evolventa" panose="020B0502020202020204" pitchFamily="34" charset="0"/>
                </a:rPr>
                <a:t>российском обществе происходит </a:t>
              </a:r>
              <a:endParaRPr lang="ru-RU" sz="2400" b="1" dirty="0" smtClean="0">
                <a:solidFill>
                  <a:srgbClr val="0F2D50"/>
                </a:solidFill>
                <a:latin typeface="Evolventa" panose="020B0502020202020204" pitchFamily="34" charset="0"/>
              </a:endParaRPr>
            </a:p>
            <a:p>
              <a:pPr algn="ctr"/>
              <a:r>
                <a:rPr lang="ru-RU" sz="2400" b="1" u="sng" dirty="0" smtClean="0">
                  <a:solidFill>
                    <a:srgbClr val="0F2D50"/>
                  </a:solidFill>
                  <a:latin typeface="Evolventa" panose="020B0502020202020204" pitchFamily="34" charset="0"/>
                </a:rPr>
                <a:t>переход </a:t>
              </a:r>
              <a:r>
                <a:rPr lang="ru-RU" sz="2400" b="1" u="sng" dirty="0">
                  <a:solidFill>
                    <a:srgbClr val="0F2D50"/>
                  </a:solidFill>
                  <a:latin typeface="Evolventa" panose="020B0502020202020204" pitchFamily="34" charset="0"/>
                </a:rPr>
                <a:t>от патриархальных форм семейных отношений к современным. </a:t>
              </a:r>
              <a:endParaRPr lang="en-US" sz="2400" b="1" u="sng" dirty="0">
                <a:solidFill>
                  <a:srgbClr val="0F2D50"/>
                </a:solidFill>
                <a:latin typeface="Evolventa" panose="020B0502020202020204" pitchFamily="34" charset="0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xmlns="" id="{99702E17-B7C6-4DBD-9CFE-74136CC1C57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Evolventa" panose="020B0502020202020204" pitchFamily="34" charset="0"/>
                </a:rPr>
                <a:t>1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6280" y="2838511"/>
            <a:ext cx="57584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F2D50"/>
                </a:solidFill>
              </a:rPr>
              <a:t>      в </a:t>
            </a:r>
            <a:r>
              <a:rPr lang="ru-RU" sz="2400" b="1" dirty="0">
                <a:solidFill>
                  <a:srgbClr val="0F2D50"/>
                </a:solidFill>
              </a:rPr>
              <a:t>обществе существует </a:t>
            </a:r>
            <a:endParaRPr lang="ru-RU" sz="2400" b="1" dirty="0" smtClean="0">
              <a:solidFill>
                <a:srgbClr val="0F2D50"/>
              </a:solidFill>
            </a:endParaRPr>
          </a:p>
          <a:p>
            <a:r>
              <a:rPr lang="ru-RU" sz="2400" b="1" dirty="0" smtClean="0">
                <a:solidFill>
                  <a:srgbClr val="EE1E45"/>
                </a:solidFill>
              </a:rPr>
              <a:t>запрос </a:t>
            </a:r>
            <a:r>
              <a:rPr lang="ru-RU" sz="2400" b="1" dirty="0">
                <a:solidFill>
                  <a:srgbClr val="EE1E45"/>
                </a:solidFill>
              </a:rPr>
              <a:t>на согласованность между супругами </a:t>
            </a:r>
            <a:r>
              <a:rPr lang="ru-RU" sz="2400" b="1" dirty="0">
                <a:solidFill>
                  <a:srgbClr val="0F2D50"/>
                </a:solidFill>
              </a:rPr>
              <a:t>в распределении ответственности и семейных обязанностей, на формирование общих репродуктивных планов, гармоничных интимных отношений. Это свидетельствует о стремлении россиян к современным </a:t>
            </a:r>
            <a:r>
              <a:rPr lang="ru-RU" dirty="0"/>
              <a:t>партнерским супружеским отношениям.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8313" y="2746178"/>
            <a:ext cx="6070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F2D50"/>
                </a:solidFill>
              </a:rPr>
              <a:t>      в </a:t>
            </a:r>
            <a:r>
              <a:rPr lang="ru-RU" sz="2400" b="1" dirty="0">
                <a:solidFill>
                  <a:srgbClr val="0F2D50"/>
                </a:solidFill>
              </a:rPr>
              <a:t>России в результате гендерной, </a:t>
            </a:r>
            <a:r>
              <a:rPr lang="ru-RU" sz="2400" b="1" dirty="0" smtClean="0">
                <a:solidFill>
                  <a:srgbClr val="0F2D50"/>
                </a:solidFill>
              </a:rPr>
              <a:t>революции </a:t>
            </a:r>
            <a:r>
              <a:rPr lang="ru-RU" sz="2400" b="1" dirty="0">
                <a:solidFill>
                  <a:srgbClr val="0F2D50"/>
                </a:solidFill>
              </a:rPr>
              <a:t>женская ролевая палитра расширилась в сторону реализации социально-экономической роли, с сохранением экспрессивной роли «хранительницы очага». А </a:t>
            </a:r>
            <a:r>
              <a:rPr lang="ru-RU" sz="2400" b="1" dirty="0">
                <a:solidFill>
                  <a:srgbClr val="EE1E45"/>
                </a:solidFill>
              </a:rPr>
              <a:t>мужчина, </a:t>
            </a:r>
            <a:r>
              <a:rPr lang="ru-RU" sz="2400" b="1" dirty="0">
                <a:solidFill>
                  <a:srgbClr val="0F2D50"/>
                </a:solidFill>
              </a:rPr>
              <a:t>разделив с женщиной инструментальную роль, </a:t>
            </a:r>
            <a:r>
              <a:rPr lang="ru-RU" sz="2400" b="1" dirty="0">
                <a:solidFill>
                  <a:srgbClr val="EE1E45"/>
                </a:solidFill>
              </a:rPr>
              <a:t>неохотно перенимает часть традиционно женских семейных обязанностей </a:t>
            </a:r>
            <a:endParaRPr lang="ru-RU" sz="2400" b="1" dirty="0">
              <a:solidFill>
                <a:srgbClr val="EE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7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7130E-1798-4F36-874C-FC3B1900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24"/>
            <a:ext cx="10935878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  <a:t>Вторичный анализ данных</a:t>
            </a:r>
            <a:endParaRPr lang="ru-RU" sz="4000" dirty="0">
              <a:solidFill>
                <a:srgbClr val="EE1E4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371F77-A083-40CB-B989-CDFEDF064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00" y="1004266"/>
            <a:ext cx="262262" cy="2622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C6EF48-99F9-4A28-92DD-A1A6C2EDD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38" y="270762"/>
            <a:ext cx="524524" cy="524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C72AC7-6560-4469-8BB4-6E6C963CD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4" y="1522929"/>
            <a:ext cx="274450" cy="274450"/>
          </a:xfrm>
          <a:prstGeom prst="rect">
            <a:avLst/>
          </a:prstGeom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99702E17-B7C6-4DBD-9CFE-74136CC1C57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4252" y="1521886"/>
            <a:ext cx="300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Evolventa" panose="020B0502020202020204" pitchFamily="34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774" y="1545953"/>
            <a:ext cx="1162230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dirty="0" smtClean="0">
                <a:solidFill>
                  <a:srgbClr val="0F2D50"/>
                </a:solidFill>
              </a:rPr>
              <a:t>в </a:t>
            </a:r>
            <a:r>
              <a:rPr lang="ru-RU" dirty="0">
                <a:solidFill>
                  <a:srgbClr val="0F2D50"/>
                </a:solidFill>
              </a:rPr>
              <a:t>отпуске по уходу за ребенком  в 2023 г. находилось лишь </a:t>
            </a:r>
            <a:r>
              <a:rPr lang="ru-RU" b="1" dirty="0">
                <a:solidFill>
                  <a:srgbClr val="0F2D50"/>
                </a:solidFill>
              </a:rPr>
              <a:t>30 тыс. мужчин </a:t>
            </a:r>
            <a:r>
              <a:rPr lang="ru-RU" dirty="0" smtClean="0">
                <a:solidFill>
                  <a:srgbClr val="0F2D50"/>
                </a:solidFill>
              </a:rPr>
              <a:t>, </a:t>
            </a:r>
            <a:r>
              <a:rPr lang="ru-RU" dirty="0">
                <a:solidFill>
                  <a:srgbClr val="0F2D50"/>
                </a:solidFill>
              </a:rPr>
              <a:t>в то время как детей </a:t>
            </a:r>
            <a:r>
              <a:rPr lang="ru-RU" b="1" dirty="0">
                <a:solidFill>
                  <a:srgbClr val="0F2D50"/>
                </a:solidFill>
              </a:rPr>
              <a:t>родилось чуть более 1,2 млн. </a:t>
            </a:r>
            <a:endParaRPr lang="ru-RU" dirty="0" smtClean="0">
              <a:solidFill>
                <a:srgbClr val="0F2D5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F2D50"/>
                </a:solidFill>
              </a:rPr>
              <a:t>Д</a:t>
            </a:r>
            <a:r>
              <a:rPr lang="ru-RU" dirty="0" smtClean="0">
                <a:solidFill>
                  <a:srgbClr val="0F2D50"/>
                </a:solidFill>
              </a:rPr>
              <a:t>оля </a:t>
            </a:r>
            <a:r>
              <a:rPr lang="ru-RU" dirty="0">
                <a:solidFill>
                  <a:srgbClr val="0F2D50"/>
                </a:solidFill>
              </a:rPr>
              <a:t>российских семей, в которых детей воспитывает только женщина, составляет </a:t>
            </a:r>
            <a:r>
              <a:rPr lang="ru-RU" b="1" dirty="0">
                <a:solidFill>
                  <a:srgbClr val="0F2D50"/>
                </a:solidFill>
              </a:rPr>
              <a:t>более 30% от всех семей с детьми</a:t>
            </a:r>
            <a:r>
              <a:rPr lang="ru-RU" dirty="0">
                <a:solidFill>
                  <a:srgbClr val="0F2D50"/>
                </a:solidFill>
              </a:rPr>
              <a:t>, и только в </a:t>
            </a:r>
            <a:r>
              <a:rPr lang="ru-RU" b="1" dirty="0">
                <a:solidFill>
                  <a:srgbClr val="0F2D50"/>
                </a:solidFill>
              </a:rPr>
              <a:t>7% семей дети воспитываются </a:t>
            </a:r>
            <a:r>
              <a:rPr lang="ru-RU" b="1" dirty="0" smtClean="0">
                <a:solidFill>
                  <a:srgbClr val="0F2D50"/>
                </a:solidFill>
              </a:rPr>
              <a:t>отцом</a:t>
            </a:r>
            <a:r>
              <a:rPr lang="ru-RU" dirty="0" smtClean="0">
                <a:solidFill>
                  <a:srgbClr val="0F2D50"/>
                </a:solidFill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dirty="0" err="1" smtClean="0">
                <a:solidFill>
                  <a:srgbClr val="0F2D50"/>
                </a:solidFill>
              </a:rPr>
              <a:t>Постразводное</a:t>
            </a:r>
            <a:r>
              <a:rPr lang="ru-RU" dirty="0" smtClean="0">
                <a:solidFill>
                  <a:srgbClr val="0F2D50"/>
                </a:solidFill>
              </a:rPr>
              <a:t> </a:t>
            </a:r>
            <a:r>
              <a:rPr lang="ru-RU" dirty="0">
                <a:solidFill>
                  <a:srgbClr val="0F2D50"/>
                </a:solidFill>
              </a:rPr>
              <a:t>отцовство связано с уклонением от уплаты алиментов. По некоторым данным лишь </a:t>
            </a:r>
            <a:r>
              <a:rPr lang="ru-RU" b="1" dirty="0">
                <a:solidFill>
                  <a:srgbClr val="0F2D50"/>
                </a:solidFill>
              </a:rPr>
              <a:t>40% одиноких матерей  получают помощь от отцов своих детей </a:t>
            </a:r>
            <a:r>
              <a:rPr lang="ru-RU" dirty="0" smtClean="0">
                <a:solidFill>
                  <a:srgbClr val="0F2D50"/>
                </a:solidFill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dirty="0" smtClean="0">
                <a:solidFill>
                  <a:srgbClr val="0F2D50"/>
                </a:solidFill>
              </a:rPr>
              <a:t>Вместе </a:t>
            </a:r>
            <a:r>
              <a:rPr lang="ru-RU" dirty="0">
                <a:solidFill>
                  <a:srgbClr val="0F2D50"/>
                </a:solidFill>
              </a:rPr>
              <a:t>с тем, наблюдаются некоторые функциональные сдвиги, когда отцы все чаще высказывают намерения участвовать в воспитании детей после развода. </a:t>
            </a:r>
            <a:endParaRPr lang="ru-RU" dirty="0" smtClean="0">
              <a:solidFill>
                <a:srgbClr val="0F2D50"/>
              </a:solidFill>
            </a:endParaRPr>
          </a:p>
          <a:p>
            <a:r>
              <a:rPr lang="ru-RU" dirty="0">
                <a:solidFill>
                  <a:srgbClr val="0F2D50"/>
                </a:solidFill>
              </a:rPr>
              <a:t> </a:t>
            </a:r>
            <a:r>
              <a:rPr lang="ru-RU" dirty="0" smtClean="0">
                <a:solidFill>
                  <a:srgbClr val="0F2D50"/>
                </a:solidFill>
              </a:rPr>
              <a:t>     Однако</a:t>
            </a:r>
            <a:r>
              <a:rPr lang="ru-RU" dirty="0">
                <a:solidFill>
                  <a:srgbClr val="0F2D50"/>
                </a:solidFill>
              </a:rPr>
              <a:t>, </a:t>
            </a:r>
            <a:r>
              <a:rPr lang="ru-RU" b="1" dirty="0">
                <a:solidFill>
                  <a:srgbClr val="0F2D50"/>
                </a:solidFill>
              </a:rPr>
              <a:t>участие </a:t>
            </a:r>
            <a:r>
              <a:rPr lang="ru-RU" b="1" dirty="0" smtClean="0">
                <a:solidFill>
                  <a:srgbClr val="0F2D50"/>
                </a:solidFill>
              </a:rPr>
              <a:t> отцов в жизни детей выражается </a:t>
            </a:r>
            <a:r>
              <a:rPr lang="ru-RU" b="1" dirty="0">
                <a:solidFill>
                  <a:srgbClr val="0F2D50"/>
                </a:solidFill>
              </a:rPr>
              <a:t>следующим образом</a:t>
            </a:r>
            <a:r>
              <a:rPr lang="ru-RU" dirty="0">
                <a:solidFill>
                  <a:srgbClr val="0F2D50"/>
                </a:solidFill>
              </a:rPr>
              <a:t>: </a:t>
            </a:r>
            <a:endParaRPr lang="ru-RU" dirty="0" smtClean="0">
              <a:solidFill>
                <a:srgbClr val="0F2D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F2D50"/>
                </a:solidFill>
              </a:rPr>
              <a:t>в </a:t>
            </a:r>
            <a:r>
              <a:rPr lang="ru-RU" dirty="0">
                <a:solidFill>
                  <a:srgbClr val="0F2D50"/>
                </a:solidFill>
              </a:rPr>
              <a:t>финансовой поддержке (дает деньги, дарит подарки) - 31</a:t>
            </a:r>
            <a:r>
              <a:rPr lang="ru-RU" dirty="0" smtClean="0">
                <a:solidFill>
                  <a:srgbClr val="0F2D50"/>
                </a:solidFill>
              </a:rPr>
              <a:t>%,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F2D50"/>
                </a:solidFill>
              </a:rPr>
              <a:t> </a:t>
            </a:r>
            <a:r>
              <a:rPr lang="ru-RU" dirty="0">
                <a:solidFill>
                  <a:srgbClr val="0F2D50"/>
                </a:solidFill>
              </a:rPr>
              <a:t>в регулярных встречах - 19%, </a:t>
            </a:r>
            <a:endParaRPr lang="ru-RU" dirty="0" smtClean="0">
              <a:solidFill>
                <a:srgbClr val="0F2D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F2D50"/>
                </a:solidFill>
              </a:rPr>
              <a:t>в </a:t>
            </a:r>
            <a:r>
              <a:rPr lang="ru-RU" dirty="0">
                <a:solidFill>
                  <a:srgbClr val="0F2D50"/>
                </a:solidFill>
              </a:rPr>
              <a:t>регулярных звонках детям - 12%, </a:t>
            </a:r>
            <a:endParaRPr lang="ru-RU" dirty="0" smtClean="0">
              <a:solidFill>
                <a:srgbClr val="0F2D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F2D50"/>
                </a:solidFill>
              </a:rPr>
              <a:t>в </a:t>
            </a:r>
            <a:r>
              <a:rPr lang="ru-RU" dirty="0">
                <a:solidFill>
                  <a:srgbClr val="0F2D50"/>
                </a:solidFill>
              </a:rPr>
              <a:t>участии в важных решениях - 11</a:t>
            </a:r>
            <a:r>
              <a:rPr lang="ru-RU" dirty="0" smtClean="0">
                <a:solidFill>
                  <a:srgbClr val="0F2D50"/>
                </a:solidFill>
              </a:rPr>
              <a:t>%.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F2D50"/>
                </a:solidFill>
              </a:rPr>
              <a:t>Что говорит о слабом (формальном)  участии в воспитании детей.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F2D50"/>
                </a:solidFill>
              </a:rPr>
              <a:t> </a:t>
            </a:r>
            <a:r>
              <a:rPr lang="ru-RU" b="1" dirty="0">
                <a:solidFill>
                  <a:srgbClr val="EE1E45"/>
                </a:solidFill>
              </a:rPr>
              <a:t>Более половины мужчин после развода никак не участвуют в жизни </a:t>
            </a:r>
            <a:r>
              <a:rPr lang="ru-RU" b="1" dirty="0" smtClean="0">
                <a:solidFill>
                  <a:srgbClr val="EE1E45"/>
                </a:solidFill>
              </a:rPr>
              <a:t>ребенка</a:t>
            </a:r>
            <a:r>
              <a:rPr lang="ru-RU" dirty="0" smtClean="0">
                <a:solidFill>
                  <a:srgbClr val="EE1E45"/>
                </a:solidFill>
              </a:rPr>
              <a:t>.</a:t>
            </a:r>
            <a:endParaRPr lang="ru-RU" dirty="0">
              <a:solidFill>
                <a:srgbClr val="EE1E45"/>
              </a:solidFill>
            </a:endParaRPr>
          </a:p>
          <a:p>
            <a:endParaRPr lang="ru-RU" dirty="0" smtClean="0">
              <a:solidFill>
                <a:srgbClr val="0F2D50"/>
              </a:solidFill>
            </a:endParaRPr>
          </a:p>
          <a:p>
            <a:r>
              <a:rPr lang="ru-RU" dirty="0" smtClean="0">
                <a:solidFill>
                  <a:srgbClr val="0F2D50"/>
                </a:solidFill>
              </a:rPr>
              <a:t>. </a:t>
            </a:r>
            <a:endParaRPr lang="ru-RU" dirty="0">
              <a:solidFill>
                <a:srgbClr val="0F2D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5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7130E-1798-4F36-874C-FC3B1900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24"/>
            <a:ext cx="10935878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1E45"/>
                </a:solidFill>
                <a:latin typeface="Evolventa" panose="020B0502020202020204" pitchFamily="34" charset="0"/>
              </a:rPr>
              <a:t>Вторичный анализ данных</a:t>
            </a:r>
            <a:endParaRPr lang="ru-RU" sz="4000" dirty="0">
              <a:solidFill>
                <a:srgbClr val="EE1E45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371F77-A083-40CB-B989-CDFEDF064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00" y="1004266"/>
            <a:ext cx="262262" cy="2622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C6EF48-99F9-4A28-92DD-A1A6C2EDD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38" y="270762"/>
            <a:ext cx="524524" cy="524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C72AC7-6560-4469-8BB4-6E6C963CD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4" y="1522929"/>
            <a:ext cx="274450" cy="274450"/>
          </a:xfrm>
          <a:prstGeom prst="rect">
            <a:avLst/>
          </a:prstGeom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99702E17-B7C6-4DBD-9CFE-74136CC1C57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74252" y="1521886"/>
            <a:ext cx="300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Evolventa" panose="020B0502020202020204" pitchFamily="34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774" y="1545953"/>
            <a:ext cx="116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F2D50"/>
              </a:solidFill>
            </a:endParaRPr>
          </a:p>
          <a:p>
            <a:r>
              <a:rPr lang="ru-RU" dirty="0" smtClean="0">
                <a:solidFill>
                  <a:srgbClr val="0F2D50"/>
                </a:solidFill>
              </a:rPr>
              <a:t>. </a:t>
            </a:r>
            <a:endParaRPr lang="ru-RU" dirty="0">
              <a:solidFill>
                <a:srgbClr val="0F2D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6449"/>
              </p:ext>
            </p:extLst>
          </p:nvPr>
        </p:nvGraphicFramePr>
        <p:xfrm>
          <a:off x="874290" y="1799150"/>
          <a:ext cx="10675610" cy="398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903"/>
                <a:gridCol w="2322638"/>
                <a:gridCol w="3799002"/>
                <a:gridCol w="3801067"/>
              </a:tblGrid>
              <a:tr h="105717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Домашние </a:t>
                      </a:r>
                      <a:endParaRPr lang="ru-RU" sz="1600" dirty="0" smtClean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обязанности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Мнение мужчин о выполнении </a:t>
                      </a:r>
                      <a:r>
                        <a:rPr lang="ru-RU" sz="1600" dirty="0" smtClean="0">
                          <a:effectLst/>
                        </a:rPr>
                        <a:t>исключительно / чаще </a:t>
                      </a:r>
                      <a:r>
                        <a:rPr lang="ru-RU" sz="1600" dirty="0">
                          <a:effectLst/>
                        </a:rPr>
                        <a:t>ими обязанности </a:t>
                      </a:r>
                      <a:endParaRPr lang="ru-RU" sz="1600" dirty="0" smtClean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</a:rPr>
                        <a:t>(</a:t>
                      </a:r>
                      <a:r>
                        <a:rPr lang="ru-RU" sz="1200" i="1" dirty="0">
                          <a:effectLst/>
                        </a:rPr>
                        <a:t>в % от числа опрошенных мужчин)</a:t>
                      </a:r>
                      <a:endParaRPr lang="ru-RU" sz="1400" i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Мнение женщин о выполнении </a:t>
                      </a:r>
                      <a:r>
                        <a:rPr lang="ru-RU" sz="1600" dirty="0" smtClean="0">
                          <a:effectLst/>
                        </a:rPr>
                        <a:t>исключительно / чаще </a:t>
                      </a:r>
                      <a:r>
                        <a:rPr lang="ru-RU" sz="1600" dirty="0">
                          <a:effectLst/>
                        </a:rPr>
                        <a:t>ими обязанности </a:t>
                      </a:r>
                      <a:endParaRPr lang="ru-RU" sz="1600" dirty="0" smtClean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</a:rPr>
                        <a:t>(</a:t>
                      </a:r>
                      <a:r>
                        <a:rPr lang="ru-RU" sz="1200" i="1" dirty="0">
                          <a:effectLst/>
                        </a:rPr>
                        <a:t>в % от числа опрошенных женщин)</a:t>
                      </a:r>
                      <a:endParaRPr lang="ru-RU" sz="1400" i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</a:tr>
              <a:tr h="48844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Стирка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48844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Организация семейного досуга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44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Уход за больными родными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48844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Покупка продуктов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44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Уборка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48844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F2D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Приготовление еды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4964" y="1266528"/>
            <a:ext cx="99200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Таблица 1. Мнение супругов в отношении перераспределения домашних обязанностей.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290" y="6155033"/>
            <a:ext cx="1033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Источник: Общероссийский опрос Левада-центра, октябрь 2022 года. Репрезентативная всероссийская выборка городского и сельского населения объемом 1604 человека в возрасте от 18 лет и старше в 137 населенных пунктах, 50 субъектах РФ. (АНО «Левада-центр» признан в России Иностранным агентом)</a:t>
            </a:r>
            <a:endParaRPr lang="ru-RU" altLang="ru-RU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4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0C03D-398C-4F19-98B7-679A7838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98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EE1E45"/>
                </a:solidFill>
              </a:rPr>
              <a:t>Выводы</a:t>
            </a:r>
            <a:r>
              <a:rPr lang="en-US" sz="4000" dirty="0" smtClean="0">
                <a:solidFill>
                  <a:srgbClr val="EE1E45"/>
                </a:solidFill>
              </a:rPr>
              <a:t>:</a:t>
            </a:r>
            <a:endParaRPr lang="ru-RU" sz="4000" dirty="0">
              <a:solidFill>
                <a:srgbClr val="EE1E4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dirty="0" smtClean="0"/>
              <a:t> </a:t>
            </a:r>
            <a:r>
              <a:rPr lang="ru-RU" dirty="0"/>
              <a:t>Таким образом, в системе перераспределения социальных супружеских ролей происходит </a:t>
            </a:r>
            <a:r>
              <a:rPr lang="ru-RU" b="1" dirty="0"/>
              <a:t>перекос в сторону снижения объема мужских функций. </a:t>
            </a:r>
            <a:endParaRPr lang="ru-RU" b="1" dirty="0" smtClean="0"/>
          </a:p>
          <a:p>
            <a:pPr>
              <a:spcAft>
                <a:spcPts val="1200"/>
              </a:spcAft>
            </a:pPr>
            <a:r>
              <a:rPr lang="ru-RU" dirty="0" smtClean="0"/>
              <a:t>Автор </a:t>
            </a:r>
            <a:r>
              <a:rPr lang="ru-RU" dirty="0"/>
              <a:t>пришел к выводу, что ключевой проблемой является </a:t>
            </a:r>
            <a:r>
              <a:rPr lang="ru-RU" b="1" dirty="0"/>
              <a:t>переход от осознанности и принятия ситуации к практикам совместной реализации традиционно женских функций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13509"/>
      </p:ext>
    </p:extLst>
  </p:cSld>
  <p:clrMapOvr>
    <a:masterClrMapping/>
  </p:clrMapOvr>
</p:sld>
</file>

<file path=ppt/theme/theme1.xml><?xml version="1.0" encoding="utf-8"?>
<a:theme xmlns:a="http://schemas.openxmlformats.org/drawingml/2006/main" name="RGSU_1_1_ (1) (1)(2)">
  <a:themeElements>
    <a:clrScheme name="РГСУ">
      <a:dk1>
        <a:srgbClr val="0F2F50"/>
      </a:dk1>
      <a:lt1>
        <a:srgbClr val="FFFFFF"/>
      </a:lt1>
      <a:dk2>
        <a:srgbClr val="0F2F50"/>
      </a:dk2>
      <a:lt2>
        <a:srgbClr val="FFFFFF"/>
      </a:lt2>
      <a:accent1>
        <a:srgbClr val="EE1E45"/>
      </a:accent1>
      <a:accent2>
        <a:srgbClr val="F35775"/>
      </a:accent2>
      <a:accent3>
        <a:srgbClr val="F793A6"/>
      </a:accent3>
      <a:accent4>
        <a:srgbClr val="97CBFF"/>
      </a:accent4>
      <a:accent5>
        <a:srgbClr val="53A9FF"/>
      </a:accent5>
      <a:accent6>
        <a:srgbClr val="007FFF"/>
      </a:accent6>
      <a:hlink>
        <a:srgbClr val="007FFF"/>
      </a:hlink>
      <a:folHlink>
        <a:srgbClr val="EE1E45"/>
      </a:folHlink>
    </a:clrScheme>
    <a:fontScheme name="РГСУ">
      <a:majorFont>
        <a:latin typeface="Evolventa"/>
        <a:ea typeface=""/>
        <a:cs typeface=""/>
      </a:majorFont>
      <a:minorFont>
        <a:latin typeface="Evolvent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3" id="{B14707A7-EF06-4BD7-967E-C4B61AF34FE2}" vid="{D9019013-FA53-4576-810F-E8A41771A5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RGSU_1_1_ (1) (1)(2)</Template>
  <TotalTime>50</TotalTime>
  <Words>687</Words>
  <Application>Microsoft Office PowerPoint</Application>
  <PresentationFormat>Произвольный</PresentationFormat>
  <Paragraphs>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RGSU_1_1_ (1) (1)(2)</vt:lpstr>
      <vt:lpstr>Презентация PowerPoint</vt:lpstr>
      <vt:lpstr>  Международная научно-практическая конференция  «СЕМЬЯ И РАБОТА»   Секция  «СЕМЬЯ И РАБОТА: РЕСУРСЫ И БАРЬЕРЫ»  20 сентября 2024 г. </vt:lpstr>
      <vt:lpstr>Актуальность </vt:lpstr>
      <vt:lpstr>Исследование  гендерных ролей супругов</vt:lpstr>
      <vt:lpstr>Исследование  гендерных ролей супругов</vt:lpstr>
      <vt:lpstr>Вторичный анализ данных</vt:lpstr>
      <vt:lpstr>Вторичный анализ данных</vt:lpstr>
      <vt:lpstr>Вторичный анализ данных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Натали</cp:lastModifiedBy>
  <cp:revision>6</cp:revision>
  <dcterms:created xsi:type="dcterms:W3CDTF">2024-09-19T19:57:02Z</dcterms:created>
  <dcterms:modified xsi:type="dcterms:W3CDTF">2024-09-19T20:47:48Z</dcterms:modified>
</cp:coreProperties>
</file>