
<file path=[Content_Types].xml><?xml version="1.0" encoding="utf-8"?>
<Types xmlns="http://schemas.openxmlformats.org/package/2006/content-types">
  <Default Extension="wmf" ContentType="image/x-wmf"/>
  <Default Extension="png" ContentType="image/png"/>
  <Default Extension="xml" ContentType="application/xml"/>
  <Default Extension="jpeg" ContentType="image/jpeg"/>
  <Default Extension="rels" ContentType="application/vnd.openxmlformats-package.relationships+xml"/>
  <Default Extension="bin" ContentType="application/vnd.openxmlformats-officedocument.oleObject"/>
  <Override PartName="/ppt/slides/slide21.xml" ContentType="application/vnd.openxmlformats-officedocument.presentationml.slide+xml"/>
  <Override PartName="/ppt/slides/slide17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9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22.xml" ContentType="application/vnd.openxmlformats-officedocument.presentationml.slideLayout+xml"/>
  <Override PartName="/ppt/theme/theme1.xml" ContentType="application/vnd.openxmlformats-officedocument.them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5.xml" ContentType="application/vnd.openxmlformats-officedocument.presentationml.slideLayout+xml"/>
  <Override PartName="/ppt/slides/slide20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14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Layouts/slideLayout23.xml" ContentType="application/vnd.openxmlformats-officedocument.presentationml.slideLayout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sldMasterIdLst>
    <p:sldMasterId id="2147483648" r:id="rId1"/>
    <p:sldMasterId id="2147483661" r:id="rId2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x="10080625" cy="5670550"/>
  <p:notesSz cx="5670550" cy="10080625"/>
  <p:defaultTextStyle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theme" Target="theme/theme1.xml"/><Relationship Id="rId4" Type="http://schemas.openxmlformats.org/officeDocument/2006/relationships/theme" Target="theme/theme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presProps" Target="presProps.xml" /><Relationship Id="rId27" Type="http://schemas.openxmlformats.org/officeDocument/2006/relationships/tableStyles" Target="tableStyles.xml" /><Relationship Id="rId28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Blank Sl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OverTx" userDrawn="1">
  <p:cSld name="Title, Content over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504000" y="177840"/>
            <a:ext cx="7020000" cy="101268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>
              <a:defRPr/>
            </a:pPr>
            <a:endParaRPr lang="ru-RU" sz="355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504000" y="1368000"/>
            <a:ext cx="9072000" cy="156816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  <p:sp>
        <p:nvSpPr>
          <p:cNvPr id="6" name="PlaceHolder 3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504000" y="3085560"/>
            <a:ext cx="9072000" cy="156816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fourObj" userDrawn="1">
  <p:cSld name="Title, 4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504000" y="177840"/>
            <a:ext cx="7020000" cy="101268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>
              <a:defRPr/>
            </a:pPr>
            <a:endParaRPr lang="ru-RU" sz="355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  <p:sp>
        <p:nvSpPr>
          <p:cNvPr id="6" name="PlaceHolder 3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  <p:sp>
        <p:nvSpPr>
          <p:cNvPr id="7" name="PlaceHolder 4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  <p:sp>
        <p:nvSpPr>
          <p:cNvPr id="8" name="PlaceHolder 5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Title, 6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504000" y="177840"/>
            <a:ext cx="7020000" cy="101268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>
              <a:defRPr/>
            </a:pPr>
            <a:endParaRPr lang="ru-RU" sz="355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504000" y="1368000"/>
            <a:ext cx="2921040" cy="1568160"/>
          </a:xfrm>
          <a:prstGeom prst="rect">
            <a:avLst/>
          </a:prstGeom>
        </p:spPr>
        <p:txBody>
          <a:bodyPr lIns="0" tIns="0" rIns="0" bIns="0">
            <a:normAutofit fontScale="77000"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  <p:sp>
        <p:nvSpPr>
          <p:cNvPr id="6" name="PlaceHolder 3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3571560" y="1368000"/>
            <a:ext cx="2921040" cy="1568160"/>
          </a:xfrm>
          <a:prstGeom prst="rect">
            <a:avLst/>
          </a:prstGeom>
        </p:spPr>
        <p:txBody>
          <a:bodyPr lIns="0" tIns="0" rIns="0" bIns="0">
            <a:normAutofit fontScale="77000"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  <p:sp>
        <p:nvSpPr>
          <p:cNvPr id="7" name="PlaceHolder 4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639120" y="1368000"/>
            <a:ext cx="2921040" cy="1568160"/>
          </a:xfrm>
          <a:prstGeom prst="rect">
            <a:avLst/>
          </a:prstGeom>
        </p:spPr>
        <p:txBody>
          <a:bodyPr lIns="0" tIns="0" rIns="0" bIns="0">
            <a:normAutofit fontScale="77000"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  <p:sp>
        <p:nvSpPr>
          <p:cNvPr id="8" name="PlaceHolder 5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504000" y="3085560"/>
            <a:ext cx="2921040" cy="1568160"/>
          </a:xfrm>
          <a:prstGeom prst="rect">
            <a:avLst/>
          </a:prstGeom>
        </p:spPr>
        <p:txBody>
          <a:bodyPr lIns="0" tIns="0" rIns="0" bIns="0">
            <a:normAutofit fontScale="77000"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  <p:sp>
        <p:nvSpPr>
          <p:cNvPr id="9" name="PlaceHolder 6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3571560" y="3085560"/>
            <a:ext cx="2921040" cy="1568160"/>
          </a:xfrm>
          <a:prstGeom prst="rect">
            <a:avLst/>
          </a:prstGeom>
        </p:spPr>
        <p:txBody>
          <a:bodyPr lIns="0" tIns="0" rIns="0" bIns="0">
            <a:normAutofit fontScale="77000"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  <p:sp>
        <p:nvSpPr>
          <p:cNvPr id="10" name="PlaceHolder 7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639120" y="3085560"/>
            <a:ext cx="2921040" cy="1568160"/>
          </a:xfrm>
          <a:prstGeom prst="rect">
            <a:avLst/>
          </a:prstGeom>
        </p:spPr>
        <p:txBody>
          <a:bodyPr lIns="0" tIns="0" rIns="0" bIns="0">
            <a:normAutofit fontScale="77000"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Blank Sl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x" userDrawn="1">
  <p:cSld name="Title Sl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504000" y="177840"/>
            <a:ext cx="7020000" cy="101268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>
              <a:defRPr/>
            </a:pPr>
            <a:endParaRPr lang="ru-RU" sz="355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2" hidden="0"/>
          <p:cNvSpPr>
            <a:spLocks noGrp="1"/>
          </p:cNvSpPr>
          <p:nvPr isPhoto="0" userDrawn="0">
            <p:ph type="subTitle" hasCustomPrompt="0"/>
          </p:nvPr>
        </p:nvSpPr>
        <p:spPr bwMode="auto">
          <a:xfrm>
            <a:off x="504000" y="1368000"/>
            <a:ext cx="9072000" cy="328824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 algn="ctr"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,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504000" y="177840"/>
            <a:ext cx="7020000" cy="101268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>
              <a:defRPr/>
            </a:pPr>
            <a:endParaRPr lang="ru-RU" sz="355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504000" y="1368000"/>
            <a:ext cx="9072000" cy="32882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Title, 2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504000" y="177840"/>
            <a:ext cx="7020000" cy="101268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>
              <a:defRPr/>
            </a:pPr>
            <a:endParaRPr lang="ru-RU" sz="355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504000" y="13680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  <p:sp>
        <p:nvSpPr>
          <p:cNvPr id="6" name="PlaceHolder 3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5152680" y="13680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le Onl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504000" y="177840"/>
            <a:ext cx="7020000" cy="101268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>
              <a:defRPr/>
            </a:pPr>
            <a:endParaRPr lang="ru-RU" sz="355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Only" userDrawn="1">
  <p:cSld name="Centered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 hidden="0"/>
          <p:cNvSpPr>
            <a:spLocks noGrp="1"/>
          </p:cNvSpPr>
          <p:nvPr isPhoto="0" userDrawn="0">
            <p:ph type="subTitle" hasCustomPrompt="0"/>
          </p:nvPr>
        </p:nvSpPr>
        <p:spPr bwMode="auto">
          <a:xfrm>
            <a:off x="504000" y="216000"/>
            <a:ext cx="7020000" cy="434016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 algn="ctr"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AndObj" userDrawn="1">
  <p:cSld name="Title, 2 Content and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504000" y="177840"/>
            <a:ext cx="7020000" cy="101268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>
              <a:defRPr/>
            </a:pPr>
            <a:endParaRPr lang="ru-RU" sz="355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  <p:sp>
        <p:nvSpPr>
          <p:cNvPr id="6" name="PlaceHolder 3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5152680" y="13680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  <p:sp>
        <p:nvSpPr>
          <p:cNvPr id="7" name="PlaceHolder 4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x" userDrawn="1">
  <p:cSld name="Title Sl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504000" y="177840"/>
            <a:ext cx="7020000" cy="101268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>
              <a:defRPr/>
            </a:pPr>
            <a:endParaRPr lang="ru-RU" sz="355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2" hidden="0"/>
          <p:cNvSpPr>
            <a:spLocks noGrp="1"/>
          </p:cNvSpPr>
          <p:nvPr isPhoto="0" userDrawn="0">
            <p:ph type="subTitle" hasCustomPrompt="0"/>
          </p:nvPr>
        </p:nvSpPr>
        <p:spPr bwMode="auto">
          <a:xfrm>
            <a:off x="504000" y="1368000"/>
            <a:ext cx="9072000" cy="328824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 algn="ctr"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AndTwoObj" userDrawn="1">
  <p:cSld name="Title Content and 2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504000" y="177840"/>
            <a:ext cx="7020000" cy="101268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>
              <a:defRPr/>
            </a:pPr>
            <a:endParaRPr lang="ru-RU" sz="355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504000" y="13680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  <p:sp>
        <p:nvSpPr>
          <p:cNvPr id="6" name="PlaceHolder 3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  <p:sp>
        <p:nvSpPr>
          <p:cNvPr id="7" name="PlaceHolder 4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OverTx" userDrawn="1">
  <p:cSld name="Title, 2 Content over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504000" y="177840"/>
            <a:ext cx="7020000" cy="101268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>
              <a:defRPr/>
            </a:pPr>
            <a:endParaRPr lang="ru-RU" sz="355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  <p:sp>
        <p:nvSpPr>
          <p:cNvPr id="6" name="PlaceHolder 3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  <p:sp>
        <p:nvSpPr>
          <p:cNvPr id="7" name="PlaceHolder 4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504000" y="3085560"/>
            <a:ext cx="9072000" cy="156816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OverTx" userDrawn="1">
  <p:cSld name="Title, Content over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504000" y="177840"/>
            <a:ext cx="7020000" cy="101268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>
              <a:defRPr/>
            </a:pPr>
            <a:endParaRPr lang="ru-RU" sz="355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504000" y="1368000"/>
            <a:ext cx="9072000" cy="156816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  <p:sp>
        <p:nvSpPr>
          <p:cNvPr id="6" name="PlaceHolder 3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504000" y="3085560"/>
            <a:ext cx="9072000" cy="156816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fourObj" userDrawn="1">
  <p:cSld name="Title, 4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504000" y="177840"/>
            <a:ext cx="7020000" cy="101268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>
              <a:defRPr/>
            </a:pPr>
            <a:endParaRPr lang="ru-RU" sz="355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  <p:sp>
        <p:nvSpPr>
          <p:cNvPr id="6" name="PlaceHolder 3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  <p:sp>
        <p:nvSpPr>
          <p:cNvPr id="7" name="PlaceHolder 4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  <p:sp>
        <p:nvSpPr>
          <p:cNvPr id="8" name="PlaceHolder 5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Title, 6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504000" y="177840"/>
            <a:ext cx="7020000" cy="101268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>
              <a:defRPr/>
            </a:pPr>
            <a:endParaRPr lang="ru-RU" sz="355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504000" y="1368000"/>
            <a:ext cx="2921040" cy="1568160"/>
          </a:xfrm>
          <a:prstGeom prst="rect">
            <a:avLst/>
          </a:prstGeom>
        </p:spPr>
        <p:txBody>
          <a:bodyPr lIns="0" tIns="0" rIns="0" bIns="0">
            <a:normAutofit fontScale="77000"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  <p:sp>
        <p:nvSpPr>
          <p:cNvPr id="6" name="PlaceHolder 3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3571560" y="1368000"/>
            <a:ext cx="2921040" cy="1568160"/>
          </a:xfrm>
          <a:prstGeom prst="rect">
            <a:avLst/>
          </a:prstGeom>
        </p:spPr>
        <p:txBody>
          <a:bodyPr lIns="0" tIns="0" rIns="0" bIns="0">
            <a:normAutofit fontScale="77000"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  <p:sp>
        <p:nvSpPr>
          <p:cNvPr id="7" name="PlaceHolder 4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639120" y="1368000"/>
            <a:ext cx="2921040" cy="1568160"/>
          </a:xfrm>
          <a:prstGeom prst="rect">
            <a:avLst/>
          </a:prstGeom>
        </p:spPr>
        <p:txBody>
          <a:bodyPr lIns="0" tIns="0" rIns="0" bIns="0">
            <a:normAutofit fontScale="77000"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  <p:sp>
        <p:nvSpPr>
          <p:cNvPr id="8" name="PlaceHolder 5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504000" y="3085560"/>
            <a:ext cx="2921040" cy="1568160"/>
          </a:xfrm>
          <a:prstGeom prst="rect">
            <a:avLst/>
          </a:prstGeom>
        </p:spPr>
        <p:txBody>
          <a:bodyPr lIns="0" tIns="0" rIns="0" bIns="0">
            <a:normAutofit fontScale="77000"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  <p:sp>
        <p:nvSpPr>
          <p:cNvPr id="9" name="PlaceHolder 6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3571560" y="3085560"/>
            <a:ext cx="2921040" cy="1568160"/>
          </a:xfrm>
          <a:prstGeom prst="rect">
            <a:avLst/>
          </a:prstGeom>
        </p:spPr>
        <p:txBody>
          <a:bodyPr lIns="0" tIns="0" rIns="0" bIns="0">
            <a:normAutofit fontScale="77000"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  <p:sp>
        <p:nvSpPr>
          <p:cNvPr id="10" name="PlaceHolder 7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639120" y="3085560"/>
            <a:ext cx="2921040" cy="1568160"/>
          </a:xfrm>
          <a:prstGeom prst="rect">
            <a:avLst/>
          </a:prstGeom>
        </p:spPr>
        <p:txBody>
          <a:bodyPr lIns="0" tIns="0" rIns="0" bIns="0">
            <a:normAutofit fontScale="77000"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,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504000" y="177840"/>
            <a:ext cx="7020000" cy="101268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>
              <a:defRPr/>
            </a:pPr>
            <a:endParaRPr lang="ru-RU" sz="355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504000" y="1368000"/>
            <a:ext cx="9072000" cy="32882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Title, 2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504000" y="177840"/>
            <a:ext cx="7020000" cy="101268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>
              <a:defRPr/>
            </a:pPr>
            <a:endParaRPr lang="ru-RU" sz="355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504000" y="13680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  <p:sp>
        <p:nvSpPr>
          <p:cNvPr id="6" name="PlaceHolder 3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5152680" y="13680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le Onl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504000" y="177840"/>
            <a:ext cx="7020000" cy="101268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>
              <a:defRPr/>
            </a:pPr>
            <a:endParaRPr lang="ru-RU" sz="355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Only" userDrawn="1">
  <p:cSld name="Centered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 hidden="0"/>
          <p:cNvSpPr>
            <a:spLocks noGrp="1"/>
          </p:cNvSpPr>
          <p:nvPr isPhoto="0" userDrawn="0">
            <p:ph type="subTitle" hasCustomPrompt="0"/>
          </p:nvPr>
        </p:nvSpPr>
        <p:spPr bwMode="auto">
          <a:xfrm>
            <a:off x="504000" y="216000"/>
            <a:ext cx="7020000" cy="434016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 algn="ctr"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AndObj" userDrawn="1">
  <p:cSld name="Title, 2 Content and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504000" y="177840"/>
            <a:ext cx="7020000" cy="101268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>
              <a:defRPr/>
            </a:pPr>
            <a:endParaRPr lang="ru-RU" sz="355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  <p:sp>
        <p:nvSpPr>
          <p:cNvPr id="6" name="PlaceHolder 3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5152680" y="13680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  <p:sp>
        <p:nvSpPr>
          <p:cNvPr id="7" name="PlaceHolder 4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AndTwoObj" userDrawn="1">
  <p:cSld name="Title Content and 2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504000" y="177840"/>
            <a:ext cx="7020000" cy="101268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>
              <a:defRPr/>
            </a:pPr>
            <a:endParaRPr lang="ru-RU" sz="355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504000" y="13680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  <p:sp>
        <p:nvSpPr>
          <p:cNvPr id="6" name="PlaceHolder 3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  <p:sp>
        <p:nvSpPr>
          <p:cNvPr id="7" name="PlaceHolder 4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OverTx" userDrawn="1">
  <p:cSld name="Title, 2 Content over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504000" y="177840"/>
            <a:ext cx="7020000" cy="101268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>
              <a:defRPr/>
            </a:pPr>
            <a:endParaRPr lang="ru-RU" sz="355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  <p:sp>
        <p:nvSpPr>
          <p:cNvPr id="6" name="PlaceHolder 3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  <p:sp>
        <p:nvSpPr>
          <p:cNvPr id="7" name="PlaceHolder 4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504000" y="3085560"/>
            <a:ext cx="9072000" cy="156816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/Relationships>
</file>

<file path=ppt/slideMasters/_rels/slideMaster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FFFFFF"/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457200" y="273240"/>
            <a:ext cx="8228880" cy="114516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>
              <a:defRPr/>
            </a:pPr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5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 marL="431799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latin typeface="Arial"/>
              </a:rPr>
              <a:t>Для правки структуры щёлкните мышью</a:t>
            </a:r>
            <a:endParaRPr lang="ru-RU" sz="1800" b="0" strike="noStrike" spc="-1">
              <a:latin typeface="Arial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1800" b="0" strike="noStrike" spc="-1">
                <a:latin typeface="Arial"/>
              </a:rPr>
              <a:t>Второй уровень структуры</a:t>
            </a:r>
            <a:endParaRPr lang="ru-RU" sz="1800" b="0" strike="noStrike" spc="-1">
              <a:latin typeface="Arial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latin typeface="Arial"/>
              </a:rPr>
              <a:t>Третий уровень структуры</a:t>
            </a:r>
            <a:endParaRPr lang="ru-RU" sz="1800" b="0" strike="noStrike" spc="-1">
              <a:latin typeface="Arial"/>
            </a:endParaRPr>
          </a:p>
          <a:p>
            <a:pPr marL="1727835" lvl="3" indent="-215899">
              <a:spcBef>
                <a:spcPts val="565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1800" b="0" strike="noStrike" spc="-1">
                <a:latin typeface="Arial"/>
              </a:rPr>
              <a:t>Четвёртый уровень структуры</a:t>
            </a:r>
            <a:endParaRPr lang="ru-RU" sz="1800" b="0" strike="noStrike" spc="-1">
              <a:latin typeface="Arial"/>
            </a:endParaRPr>
          </a:p>
          <a:p>
            <a:pPr marL="2160270" lvl="4" indent="-215899">
              <a:spcBef>
                <a:spcPts val="285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latin typeface="Arial"/>
              </a:rPr>
              <a:t>Пятый уровень структуры</a:t>
            </a:r>
            <a:endParaRPr lang="ru-RU" sz="1800" b="0" strike="noStrike" spc="-1">
              <a:latin typeface="Arial"/>
            </a:endParaRPr>
          </a:p>
          <a:p>
            <a:pPr marL="2592070" lvl="5" indent="-215899">
              <a:spcBef>
                <a:spcPts val="285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latin typeface="Arial"/>
              </a:rPr>
              <a:t>Шестой уровень структуры</a:t>
            </a:r>
            <a:endParaRPr lang="ru-RU" sz="1800" b="0" strike="noStrike" spc="-1">
              <a:latin typeface="Arial"/>
            </a:endParaRPr>
          </a:p>
          <a:p>
            <a:pPr marL="3023870" lvl="6" indent="-215899">
              <a:spcBef>
                <a:spcPts val="285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latin typeface="Arial"/>
              </a:rPr>
              <a:t>Седьмой уровень структуры</a:t>
            </a:r>
            <a:endParaRPr lang="ru-RU" sz="1800" b="0" strike="noStrike" spc="-1">
              <a:latin typeface="Arial"/>
            </a:endParaRPr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Изображение -1" hidden="0"/>
          <p:cNvPicPr/>
          <p:nvPr isPhoto="0" userDrawn="0"/>
        </p:nvPicPr>
        <p:blipFill>
          <a:blip r:embed="rId14"/>
          <a:stretch/>
        </p:blipFill>
        <p:spPr bwMode="auto">
          <a:xfrm>
            <a:off x="-58320" y="81000"/>
            <a:ext cx="7794360" cy="1205640"/>
          </a:xfrm>
          <a:prstGeom prst="rect">
            <a:avLst/>
          </a:prstGeom>
          <a:ln>
            <a:noFill/>
          </a:ln>
        </p:spPr>
      </p:pic>
      <p:sp>
        <p:nvSpPr>
          <p:cNvPr id="5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504000" y="216000"/>
            <a:ext cx="7020000" cy="93600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>
              <a:defRPr/>
            </a:pPr>
            <a:r>
              <a:rPr lang="ru-RU" sz="3550" b="0" strike="noStrike" spc="-1">
                <a:solidFill>
                  <a:srgbClr val="FFFFFF"/>
                </a:solidFill>
                <a:latin typeface="Arial"/>
              </a:rPr>
              <a:t>Для правки текста заглавия щёлкните мышью</a:t>
            </a:r>
            <a:endParaRPr lang="ru-RU" sz="355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504000" y="1368000"/>
            <a:ext cx="9072000" cy="32882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 marL="431799" indent="-323850">
              <a:spcAft>
                <a:spcPts val="1150"/>
              </a:spcAft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600" b="0" strike="noStrike" spc="-1">
                <a:latin typeface="Arial"/>
              </a:rPr>
              <a:t>Для правки структуры щёлкните мышью</a:t>
            </a:r>
            <a:endParaRPr lang="ru-RU" sz="2600" b="0" strike="noStrike" spc="-1">
              <a:latin typeface="Arial"/>
            </a:endParaRPr>
          </a:p>
          <a:p>
            <a:pPr marL="864235" lvl="1" indent="-323850">
              <a:spcAft>
                <a:spcPts val="920"/>
              </a:spcAft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300" b="0" strike="noStrike" spc="-1">
                <a:latin typeface="Arial"/>
              </a:rPr>
              <a:t>Второй уровень структуры</a:t>
            </a:r>
            <a:endParaRPr lang="ru-RU" sz="2300" b="0" strike="noStrike" spc="-1">
              <a:latin typeface="Arial"/>
            </a:endParaRPr>
          </a:p>
          <a:p>
            <a:pPr marL="1296035" lvl="2" indent="-288290">
              <a:spcAft>
                <a:spcPts val="690"/>
              </a:spcAft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950" b="0" strike="noStrike" spc="-1">
                <a:latin typeface="Arial"/>
              </a:rPr>
              <a:t>Третий уровень структуры</a:t>
            </a:r>
            <a:endParaRPr lang="ru-RU" sz="1950" b="0" strike="noStrike" spc="-1">
              <a:latin typeface="Arial"/>
            </a:endParaRPr>
          </a:p>
          <a:p>
            <a:pPr marL="1727835" lvl="3" indent="-215899">
              <a:spcAft>
                <a:spcPts val="460"/>
              </a:spcAft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1650" b="0" strike="noStrike" spc="-1">
                <a:latin typeface="Arial"/>
              </a:rPr>
              <a:t>Четвёртый уровень структуры</a:t>
            </a:r>
            <a:endParaRPr lang="ru-RU" sz="1650" b="0" strike="noStrike" spc="-1">
              <a:latin typeface="Arial"/>
            </a:endParaRPr>
          </a:p>
          <a:p>
            <a:pPr marL="2160270" lvl="4" indent="-215899">
              <a:spcAft>
                <a:spcPts val="230"/>
              </a:spcAft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650" b="0" strike="noStrike" spc="-1">
                <a:latin typeface="Arial"/>
              </a:rPr>
              <a:t>Пятый уровень структуры</a:t>
            </a:r>
            <a:endParaRPr lang="ru-RU" sz="1650" b="0" strike="noStrike" spc="-1">
              <a:latin typeface="Arial"/>
            </a:endParaRPr>
          </a:p>
          <a:p>
            <a:pPr marL="2592070" lvl="5" indent="-215899">
              <a:spcAft>
                <a:spcPts val="230"/>
              </a:spcAft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650" b="0" strike="noStrike" spc="-1">
                <a:latin typeface="Arial"/>
              </a:rPr>
              <a:t>Шестой уровень структуры</a:t>
            </a:r>
            <a:endParaRPr lang="ru-RU" sz="1650" b="0" strike="noStrike" spc="-1">
              <a:latin typeface="Arial"/>
            </a:endParaRPr>
          </a:p>
          <a:p>
            <a:pPr marL="3023870" lvl="6" indent="-215899">
              <a:spcAft>
                <a:spcPts val="230"/>
              </a:spcAft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650" b="0" strike="noStrike" spc="-1">
                <a:latin typeface="Arial"/>
              </a:rPr>
              <a:t>Седьмой уровень структуры</a:t>
            </a:r>
            <a:endParaRPr lang="ru-RU" sz="1650" b="0" strike="noStrike" spc="-1">
              <a:latin typeface="Arial"/>
            </a:endParaRPr>
          </a:p>
        </p:txBody>
      </p:sp>
      <p:sp>
        <p:nvSpPr>
          <p:cNvPr id="7" name="PlaceHolder 3" hidden="0"/>
          <p:cNvSpPr>
            <a:spLocks noGrp="1"/>
          </p:cNvSpPr>
          <p:nvPr isPhoto="0" userDrawn="0">
            <p:ph type="dt" hasCustomPrompt="0"/>
          </p:nvPr>
        </p:nvSpPr>
        <p:spPr bwMode="auto">
          <a:xfrm>
            <a:off x="504000" y="5164920"/>
            <a:ext cx="2348280" cy="39060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>
              <a:defRPr/>
            </a:pPr>
            <a:r>
              <a:rPr lang="ru-RU" sz="1400" b="0" strike="noStrike" spc="-1">
                <a:latin typeface="Arial"/>
              </a:rPr>
              <a:t>&lt;дата/время&gt;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8" name="PlaceHolder 4" hidden="0"/>
          <p:cNvSpPr>
            <a:spLocks noGrp="1"/>
          </p:cNvSpPr>
          <p:nvPr isPhoto="0" userDrawn="0">
            <p:ph type="ftr" hasCustomPrompt="0"/>
          </p:nvPr>
        </p:nvSpPr>
        <p:spPr bwMode="auto">
          <a:xfrm>
            <a:off x="3447000" y="5164920"/>
            <a:ext cx="3195000" cy="39060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>
              <a:defRPr/>
            </a:pPr>
            <a:r>
              <a:rPr lang="ru-RU" sz="1400" b="0" strike="noStrike" spc="-1">
                <a:latin typeface="Arial"/>
              </a:rPr>
              <a:t>&lt;нижний колонтитул&gt;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9" name="PlaceHolder 5" hidden="0"/>
          <p:cNvSpPr>
            <a:spLocks noGrp="1"/>
          </p:cNvSpPr>
          <p:nvPr isPhoto="0" userDrawn="0">
            <p:ph type="sldNum" hasCustomPrompt="0"/>
          </p:nvPr>
        </p:nvSpPr>
        <p:spPr bwMode="auto">
          <a:xfrm>
            <a:off x="7227000" y="5164920"/>
            <a:ext cx="2348280" cy="39060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r">
              <a:defRPr/>
            </a:pPr>
            <a:fld id="{E5741325-218E-49A8-984C-F12D259DCC1A}" type="slidenum">
              <a:rPr lang="ru-RU" sz="1400" b="0" strike="noStrike" spc="-1">
                <a:latin typeface="Arial"/>
              </a:rPr>
              <a:t/>
            </a:fld>
            <a:endParaRPr lang="ru-RU" sz="1400" b="0" strike="noStrike" spc="-1">
              <a:latin typeface="Arial"/>
            </a:endParaRPr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hyperlink" Target="https://assets.kpmg/content/dam/kpmg/ru/pdf/2017/07/ru-ru-international-compliance-survey.pdf" TargetMode="External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3.png"/><Relationship Id="rId3" Type="http://schemas.openxmlformats.org/officeDocument/2006/relationships/hyperlink" Target="https://assets.kpmg/content/dam/kpmg/ru/pdf/2017/07/ru-ru-international-compliance-survey.pdf" TargetMode="External"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4.png"/><Relationship Id="rId3" Type="http://schemas.openxmlformats.org/officeDocument/2006/relationships/hyperlink" Target="https://assets.kpmg/content/dam/kpmg/ru/pdf/2017/07/ru-ru-international-compliance-survey.pdf" TargetMode="External"/></Relationships>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5.png"/><Relationship Id="rId3" Type="http://schemas.openxmlformats.org/officeDocument/2006/relationships/hyperlink" Target="https://assets.kpmg/content/dam/kpmg/ru/pdf/2017/07/ru-ru-international-compliance-survey.pdf" TargetMode="External"/></Relationships>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hyperlink" Target="https://elibrary.ru/item.asp?id=24160498" TargetMode="External"/><Relationship Id="rId3" Type="http://schemas.openxmlformats.org/officeDocument/2006/relationships/hyperlink" Target="https://elibrary.ru/item.asp?id=27681143" TargetMode="External"/></Relationships>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hyperlink" Target="http://www.ussc.gov/guidelines-manual/2011/2011-8b21" TargetMode="Externa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ustomShape 1" hidden="0"/>
          <p:cNvSpPr/>
          <p:nvPr isPhoto="0" userDrawn="0"/>
        </p:nvSpPr>
        <p:spPr bwMode="auto">
          <a:xfrm>
            <a:off x="468360" y="2604960"/>
            <a:ext cx="8222039" cy="92124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5000" rIns="90000" bIns="45000">
            <a:noAutofit/>
          </a:bodyPr>
          <a:p>
            <a:pPr algn="ctr">
              <a:lnSpc>
                <a:spcPct val="100000"/>
              </a:lnSpc>
              <a:defRPr/>
            </a:pPr>
            <a:r>
              <a:rPr lang="ru-RU" sz="54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Заголовок</a:t>
            </a:r>
            <a:endParaRPr lang="ru-RU" sz="5400" b="0" strike="noStrike" spc="-1">
              <a:latin typeface="Arial"/>
            </a:endParaRPr>
          </a:p>
        </p:txBody>
      </p:sp>
      <p:sp>
        <p:nvSpPr>
          <p:cNvPr id="5" name="CustomShape 2" hidden="0"/>
          <p:cNvSpPr/>
          <p:nvPr isPhoto="0" userDrawn="0"/>
        </p:nvSpPr>
        <p:spPr bwMode="auto">
          <a:xfrm>
            <a:off x="468360" y="3648240"/>
            <a:ext cx="8222039" cy="64512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5000" rIns="90000" bIns="45000">
            <a:noAutofit/>
          </a:bodyPr>
          <a:p>
            <a:pPr algn="ctr">
              <a:lnSpc>
                <a:spcPct val="100000"/>
              </a:lnSpc>
              <a:defRPr/>
            </a:pPr>
            <a:r>
              <a:rPr lang="ru-RU" sz="36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Подзаголовок презентации</a:t>
            </a:r>
            <a:endParaRPr lang="ru-RU" sz="3600" b="0" strike="noStrike" spc="-1">
              <a:latin typeface="Arial"/>
            </a:endParaRPr>
          </a:p>
        </p:txBody>
      </p:sp>
      <p:sp>
        <p:nvSpPr>
          <p:cNvPr id="6" name="CustomShape 3" hidden="0"/>
          <p:cNvSpPr/>
          <p:nvPr isPhoto="0" userDrawn="0"/>
        </p:nvSpPr>
        <p:spPr bwMode="auto">
          <a:xfrm>
            <a:off x="468360" y="2604960"/>
            <a:ext cx="8222039" cy="92124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5000" rIns="90000" bIns="45000">
            <a:noAutofit/>
          </a:bodyPr>
          <a:p>
            <a:pPr algn="ctr">
              <a:lnSpc>
                <a:spcPct val="114999"/>
              </a:lnSpc>
              <a:defRPr/>
            </a:pPr>
            <a:r>
              <a:rPr lang="ru-RU" sz="3200" b="1" strike="noStrike" spc="-1">
                <a:solidFill>
                  <a:srgbClr val="000000"/>
                </a:solidFill>
                <a:latin typeface="Arial"/>
                <a:ea typeface="Microsoft YaHei"/>
              </a:rPr>
              <a:t>Цифровая 3D-медицина</a:t>
            </a:r>
            <a:endParaRPr lang="ru-RU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" name="CustomShape 4" hidden="0"/>
          <p:cNvSpPr/>
          <p:nvPr isPhoto="0" userDrawn="0"/>
        </p:nvSpPr>
        <p:spPr bwMode="auto">
          <a:xfrm>
            <a:off x="468360" y="3648240"/>
            <a:ext cx="8222039" cy="64512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5000" rIns="90000" bIns="45000">
            <a:noAutofit/>
          </a:bodyPr>
          <a:p>
            <a:pPr algn="ctr">
              <a:lnSpc>
                <a:spcPct val="100000"/>
              </a:lnSpc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Результаты в области компьютерной графики и геометрического моделирования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8" name="CustomShape 5" hidden="0"/>
          <p:cNvSpPr/>
          <p:nvPr isPhoto="0" userDrawn="0"/>
        </p:nvSpPr>
        <p:spPr bwMode="auto">
          <a:xfrm>
            <a:off x="0" y="4346280"/>
            <a:ext cx="10078920" cy="132372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9" name="CustomShape 6" hidden="0"/>
          <p:cNvSpPr/>
          <p:nvPr isPhoto="0" userDrawn="0"/>
        </p:nvSpPr>
        <p:spPr bwMode="auto">
          <a:xfrm>
            <a:off x="0" y="0"/>
            <a:ext cx="10080000" cy="1184759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10" name="CustomShape 7" hidden="0"/>
          <p:cNvSpPr/>
          <p:nvPr isPhoto="0" userDrawn="0"/>
        </p:nvSpPr>
        <p:spPr bwMode="auto">
          <a:xfrm>
            <a:off x="0" y="1011600"/>
            <a:ext cx="10080000" cy="3596400"/>
          </a:xfrm>
          <a:prstGeom prst="rect">
            <a:avLst/>
          </a:prstGeom>
          <a:solidFill>
            <a:srgbClr val="1381C0"/>
          </a:solidFill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90000" tIns="45000" rIns="90000" bIns="45000" anchor="ctr">
            <a:noAutofit/>
          </a:bodyPr>
          <a:p>
            <a:pPr algn="ctr">
              <a:lnSpc>
                <a:spcPct val="100000"/>
              </a:lnSpc>
              <a:defRPr/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endParaRPr lang="ru-RU" sz="1800" b="0" strike="noStrike" spc="-1">
              <a:latin typeface="Arial"/>
            </a:endParaRPr>
          </a:p>
        </p:txBody>
      </p:sp>
      <p:sp>
        <p:nvSpPr>
          <p:cNvPr id="11" name="CustomShape 8" hidden="0"/>
          <p:cNvSpPr/>
          <p:nvPr isPhoto="0" userDrawn="0"/>
        </p:nvSpPr>
        <p:spPr bwMode="auto">
          <a:xfrm>
            <a:off x="489240" y="2232000"/>
            <a:ext cx="8222039" cy="92124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12" name="CustomShape 9" hidden="0"/>
          <p:cNvSpPr/>
          <p:nvPr isPhoto="0" userDrawn="0"/>
        </p:nvSpPr>
        <p:spPr bwMode="auto">
          <a:xfrm>
            <a:off x="611640" y="4077000"/>
            <a:ext cx="8222039" cy="136692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pic>
        <p:nvPicPr>
          <p:cNvPr id="13" name="Изображение 94" hidden="0"/>
          <p:cNvPicPr/>
          <p:nvPr isPhoto="0" userDrawn="0"/>
        </p:nvPicPr>
        <p:blipFill>
          <a:blip r:embed="rId2"/>
          <a:stretch/>
        </p:blipFill>
        <p:spPr bwMode="auto">
          <a:xfrm>
            <a:off x="267480" y="182880"/>
            <a:ext cx="2180520" cy="609120"/>
          </a:xfrm>
          <a:prstGeom prst="rect">
            <a:avLst/>
          </a:prstGeom>
          <a:ln>
            <a:noFill/>
          </a:ln>
        </p:spPr>
      </p:pic>
      <p:sp>
        <p:nvSpPr>
          <p:cNvPr id="14" name="TextShape 10" hidden="0"/>
          <p:cNvSpPr>
            <a:spLocks noAdjustHandles="0" noChangeArrowheads="0"/>
          </p:cNvSpPr>
          <p:nvPr isPhoto="0" userDrawn="0"/>
        </p:nvSpPr>
        <p:spPr bwMode="auto">
          <a:xfrm>
            <a:off x="648000" y="1584000"/>
            <a:ext cx="9000000" cy="2830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p>
            <a:pPr algn="ctr">
              <a:defRPr/>
            </a:pPr>
            <a:r>
              <a:rPr lang="ru-RU" sz="4200" b="0" strike="noStrike" spc="-1">
                <a:solidFill>
                  <a:srgbClr val="FFFFFF"/>
                </a:solidFill>
                <a:latin typeface="Arial Narrow"/>
              </a:rPr>
              <a:t>Мировой опыт институциализации системы комплаенс-контроля</a:t>
            </a:r>
            <a:endParaRPr lang="ru-RU" sz="4200" b="0" strike="noStrike" spc="-1">
              <a:solidFill>
                <a:srgbClr val="FFFFFF"/>
              </a:solidFill>
              <a:latin typeface="Arial Narrow"/>
            </a:endParaRPr>
          </a:p>
          <a:p>
            <a:pPr algn="ctr">
              <a:defRPr/>
            </a:pPr>
            <a:endParaRPr sz="2400" b="0" strike="noStrike" spc="-1">
              <a:solidFill>
                <a:srgbClr val="FFFFFF"/>
              </a:solidFill>
              <a:latin typeface="Arial Narrow"/>
            </a:endParaRPr>
          </a:p>
          <a:p>
            <a:pPr algn="ctr">
              <a:defRPr/>
            </a:pPr>
            <a:r>
              <a:rPr lang="ru-RU" sz="2400" b="0" strike="noStrike" spc="-1">
                <a:solidFill>
                  <a:srgbClr val="FFFFFF"/>
                </a:solidFill>
                <a:latin typeface="Arial Narrow"/>
              </a:rPr>
              <a:t>Факультет социальных наук</a:t>
            </a:r>
            <a:endParaRPr sz="2400" b="0" strike="noStrike" spc="-1">
              <a:solidFill>
                <a:srgbClr val="FFFFFF"/>
              </a:solidFill>
              <a:latin typeface="Arial Narrow"/>
            </a:endParaRPr>
          </a:p>
          <a:p>
            <a:pPr algn="ctr">
              <a:defRPr/>
            </a:pPr>
            <a:r>
              <a:rPr lang="ru-RU" sz="2400" b="0" strike="noStrike" spc="-1">
                <a:solidFill>
                  <a:srgbClr val="FFFFFF"/>
                </a:solidFill>
                <a:latin typeface="Arial Narrow"/>
              </a:rPr>
              <a:t>Кафедра социологии проектной деятельности и проконкурентного регулирования</a:t>
            </a:r>
            <a:endParaRPr sz="2400" b="0" strike="noStrike" spc="0">
              <a:solidFill>
                <a:srgbClr val="FFFFFF"/>
              </a:solidFill>
              <a:latin typeface="Arial Narrow"/>
            </a:endParaRPr>
          </a:p>
          <a:p>
            <a:pPr algn="ctr">
              <a:defRPr/>
            </a:pPr>
            <a:endParaRPr lang="ru-RU" sz="2600" b="0" strike="noStrike" spc="0">
              <a:solidFill>
                <a:srgbClr val="FFFFFF"/>
              </a:solidFill>
              <a:latin typeface="Arial Narrow"/>
            </a:endParaRPr>
          </a:p>
          <a:p>
            <a:pPr algn="ctr">
              <a:defRPr/>
            </a:pPr>
            <a:r>
              <a:rPr lang="ru-RU" sz="2000" b="0" strike="noStrike" spc="0">
                <a:solidFill>
                  <a:srgbClr val="FFFFFF"/>
                </a:solidFill>
                <a:latin typeface="Arial Narrow"/>
              </a:rPr>
              <a:t>доцент А. Е. Солдаткин, к.с.н. as@fsn.unn.ru </a:t>
            </a:r>
            <a:endParaRPr lang="ru-RU" sz="2600" b="0" strike="noStrike" spc="0">
              <a:solidFill>
                <a:srgbClr val="FFFFFF"/>
              </a:solidFill>
              <a:latin typeface="Arial Narrow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Shape 1" hidden="0"/>
          <p:cNvSpPr>
            <a:spLocks noAdjustHandles="0" noChangeArrowheads="0"/>
          </p:cNvSpPr>
          <p:nvPr isPhoto="0" userDrawn="0"/>
        </p:nvSpPr>
        <p:spPr bwMode="auto">
          <a:xfrm>
            <a:off x="504000" y="-75240"/>
            <a:ext cx="7344000" cy="1518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p>
            <a:pPr>
              <a:defRPr/>
            </a:pPr>
            <a:r>
              <a:rPr lang="ru-RU" sz="3550" b="0" strike="noStrike" spc="-1">
                <a:solidFill>
                  <a:srgbClr val="FFFFFF"/>
                </a:solidFill>
                <a:latin typeface="Arial"/>
              </a:rPr>
              <a:t>Национальные особенности комплаенса: Казахстан</a:t>
            </a:r>
            <a:endParaRPr lang="ru-RU" sz="355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TextShape 2" hidden="0"/>
          <p:cNvSpPr>
            <a:spLocks noAdjustHandles="0" noChangeArrowheads="0"/>
          </p:cNvSpPr>
          <p:nvPr isPhoto="0" userDrawn="0"/>
        </p:nvSpPr>
        <p:spPr bwMode="auto">
          <a:xfrm>
            <a:off x="432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p>
            <a:pPr>
              <a:defRPr/>
            </a:pPr>
            <a:endParaRPr lang="ru-RU" sz="2400" b="0" strike="noStrike" spc="-1">
              <a:latin typeface="Arial"/>
            </a:endParaRPr>
          </a:p>
          <a:p>
            <a:pPr>
              <a:defRPr/>
            </a:pPr>
            <a:r>
              <a:rPr lang="ru-RU" sz="2400" b="0" strike="noStrike" spc="-1">
                <a:latin typeface="Arial"/>
              </a:rPr>
              <a:t>Статья 195-1 Предпринимательского кодекса Республики Казахстан</a:t>
            </a:r>
            <a:endParaRPr lang="ru-RU" sz="2400" b="0" strike="noStrike" spc="-1">
              <a:latin typeface="Arial"/>
            </a:endParaRPr>
          </a:p>
          <a:p>
            <a:pPr>
              <a:defRPr/>
            </a:pPr>
            <a:r>
              <a:rPr lang="ru-RU" sz="2400" b="0" strike="noStrike" spc="-1">
                <a:latin typeface="Arial"/>
              </a:rPr>
              <a:t>«Антимонопольный комплаенс» – система мер по предупреждению нарушений законодательства в области защиты конкуренции.</a:t>
            </a:r>
            <a:endParaRPr lang="ru-RU" sz="2400" b="0" strike="noStrike" spc="-1">
              <a:latin typeface="Arial"/>
            </a:endParaRPr>
          </a:p>
          <a:p>
            <a:pPr>
              <a:defRPr/>
            </a:pPr>
            <a:endParaRPr lang="ru-RU" sz="2400" b="0" strike="noStrike" spc="-1">
              <a:latin typeface="Arial"/>
            </a:endParaRPr>
          </a:p>
          <a:p>
            <a:pPr algn="just">
              <a:spcAft>
                <a:spcPts val="1150"/>
              </a:spcAft>
              <a:defRPr/>
            </a:pPr>
            <a:r>
              <a:rPr lang="ru-RU" sz="800" b="0" i="1" strike="noStrike" spc="-1">
                <a:latin typeface="Arial"/>
              </a:rPr>
              <a:t>Источник: Комплаенс (зарубежный опыт) Федеральная Антимонопольная служба, заместитель	начальника Правового управления ФАС РФ О.Н.	Кузнецова https://events.vedomosti.ru › materials_0-5732156370408885 › download </a:t>
            </a:r>
            <a:endParaRPr lang="ru-RU" sz="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Shape 1" hidden="0"/>
          <p:cNvSpPr>
            <a:spLocks noAdjustHandles="0" noChangeArrowheads="0"/>
          </p:cNvSpPr>
          <p:nvPr isPhoto="0" userDrawn="0"/>
        </p:nvSpPr>
        <p:spPr bwMode="auto">
          <a:xfrm>
            <a:off x="504000" y="-75240"/>
            <a:ext cx="7344000" cy="1518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p>
            <a:pPr>
              <a:defRPr/>
            </a:pPr>
            <a:r>
              <a:rPr lang="ru-RU" sz="3550" b="0" strike="noStrike" spc="-1">
                <a:solidFill>
                  <a:srgbClr val="FFFFFF"/>
                </a:solidFill>
                <a:latin typeface="Arial"/>
              </a:rPr>
              <a:t>Национальные особенности комплаенса: Казахстан</a:t>
            </a:r>
            <a:endParaRPr lang="ru-RU" sz="355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TextShape 2" hidden="0"/>
          <p:cNvSpPr>
            <a:spLocks noAdjustHandles="0" noChangeArrowheads="0"/>
          </p:cNvSpPr>
          <p:nvPr isPhoto="0" userDrawn="0"/>
        </p:nvSpPr>
        <p:spPr bwMode="auto">
          <a:xfrm>
            <a:off x="288000" y="1463759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p>
            <a:pPr indent="0" algn="just">
              <a:spcAft>
                <a:spcPts val="600"/>
              </a:spcAft>
              <a:defRPr/>
            </a:pPr>
            <a:r>
              <a:rPr lang="ru-RU" sz="1800" b="0" strike="noStrike" spc="-1">
                <a:latin typeface="Arial"/>
              </a:rPr>
              <a:t>Статья предусматривает право субъекта рынка принимать </a:t>
            </a:r>
            <a:endParaRPr lang="ru-RU" sz="1800" b="0" strike="noStrike" spc="-1">
              <a:latin typeface="Arial"/>
            </a:endParaRPr>
          </a:p>
          <a:p>
            <a:pPr marL="283879" indent="-283879" algn="just">
              <a:spcAft>
                <a:spcPts val="600"/>
              </a:spcAft>
              <a:buFont typeface="Arial"/>
              <a:buChar char="•"/>
              <a:defRPr/>
            </a:pPr>
            <a:r>
              <a:rPr lang="ru-RU" sz="1800" b="0" strike="noStrike" spc="-1">
                <a:latin typeface="Arial"/>
              </a:rPr>
              <a:t>внешний акт, предусматривающий политику и правила добросовестной конкуренции  на соответствующем товарном рынке, а также </a:t>
            </a:r>
            <a:endParaRPr lang="ru-RU" sz="1800" b="0" strike="noStrike" spc="-1">
              <a:latin typeface="Arial"/>
            </a:endParaRPr>
          </a:p>
          <a:p>
            <a:pPr marL="283879" indent="-283879" algn="just">
              <a:spcAft>
                <a:spcPts val="600"/>
              </a:spcAft>
              <a:buFont typeface="Arial"/>
              <a:buChar char="•"/>
              <a:defRPr/>
            </a:pPr>
            <a:r>
              <a:rPr lang="ru-RU" sz="1800" b="0" strike="noStrike" spc="-1">
                <a:latin typeface="Arial"/>
              </a:rPr>
              <a:t>внутренний акт, содержащий методы, способы оценки рисков, порядок организации работ субъектом (субъектами) рынка по управлению рисками совершения нарушений законодательства Республики Казахстан в области защиты конкуренции.</a:t>
            </a:r>
            <a:endParaRPr lang="ru-RU" sz="1800" b="0" strike="noStrike" spc="-1">
              <a:latin typeface="Arial"/>
            </a:endParaRPr>
          </a:p>
          <a:p>
            <a:pPr algn="just">
              <a:spcAft>
                <a:spcPts val="1150"/>
              </a:spcAft>
              <a:defRPr/>
            </a:pPr>
            <a:endParaRPr lang="ru-RU" sz="2000" b="0" strike="noStrike" spc="-1">
              <a:latin typeface="Arial"/>
            </a:endParaRPr>
          </a:p>
          <a:p>
            <a:pPr algn="just">
              <a:spcAft>
                <a:spcPts val="1150"/>
              </a:spcAft>
              <a:defRPr/>
            </a:pPr>
            <a:r>
              <a:rPr lang="ru-RU" sz="1000" b="0" i="1" strike="noStrike" spc="-1">
                <a:latin typeface="Arial"/>
              </a:rPr>
              <a:t>В. В. Кванина  Антимонопольный комплаенс и его правовая природа. // Вестник Вестник ЮУрГУ. Серия «Право». 2019. Т. 19, № 1, С. 46–52</a:t>
            </a:r>
            <a:r>
              <a:rPr lang="ru-RU" sz="1400" b="0" i="1" strike="noStrike" spc="-1">
                <a:latin typeface="Arial"/>
              </a:rPr>
              <a:t> </a:t>
            </a:r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Shape 1" hidden="0"/>
          <p:cNvSpPr>
            <a:spLocks noAdjustHandles="0" noChangeArrowheads="0"/>
          </p:cNvSpPr>
          <p:nvPr isPhoto="0" userDrawn="0"/>
        </p:nvSpPr>
        <p:spPr bwMode="auto">
          <a:xfrm>
            <a:off x="504000" y="-75240"/>
            <a:ext cx="7344000" cy="1518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p>
            <a:pPr>
              <a:defRPr/>
            </a:pPr>
            <a:r>
              <a:rPr lang="ru-RU" sz="3550" b="0" strike="noStrike" spc="-1">
                <a:solidFill>
                  <a:srgbClr val="FFFFFF"/>
                </a:solidFill>
                <a:latin typeface="Arial"/>
              </a:rPr>
              <a:t>Национальные особенности комплаенса: Казахстан</a:t>
            </a:r>
            <a:endParaRPr lang="ru-RU" sz="355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TextShape 2" hidden="0"/>
          <p:cNvSpPr>
            <a:spLocks noAdjustHandles="0" noChangeArrowheads="0"/>
          </p:cNvSpPr>
          <p:nvPr isPhoto="0" userDrawn="0"/>
        </p:nvSpPr>
        <p:spPr bwMode="auto">
          <a:xfrm>
            <a:off x="288000" y="1463759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p>
            <a:pPr algn="just">
              <a:spcAft>
                <a:spcPts val="1150"/>
              </a:spcAft>
              <a:defRPr/>
            </a:pPr>
            <a:r>
              <a:rPr lang="ru-RU" sz="1800" b="0" strike="noStrike" spc="-1">
                <a:latin typeface="Arial"/>
              </a:rPr>
              <a:t>Типовой внешний акт антимонопольного комплаенса для субъектов рынка, осуществляющих деятельность на товарных рынках Республики Казахстан, утвержденный приказом Министра национальной экономики Республики Казахстан от 13 февраля 2017 г. № 65, предусматривает, что наличие внешнего акта комплаенса не влечет каких-либо материальных и иных преимуществ для субъекта (субъектов) рынка, а также не освобождаетот ответственности и необходимости соблюдения законодательства Республики Казахстан в области защиты конкуренции, однако минимизирует риски его нарушения (п. 3).</a:t>
            </a:r>
            <a:endParaRPr lang="ru-RU" sz="1700" b="0" strike="noStrike" spc="-1">
              <a:latin typeface="Arial"/>
            </a:endParaRPr>
          </a:p>
          <a:p>
            <a:pPr algn="just">
              <a:spcAft>
                <a:spcPts val="1150"/>
              </a:spcAft>
              <a:defRPr/>
            </a:pPr>
            <a:endParaRPr lang="ru-RU" sz="1700" b="0" strike="noStrike" spc="-1">
              <a:latin typeface="Arial"/>
            </a:endParaRPr>
          </a:p>
          <a:p>
            <a:pPr algn="just">
              <a:spcAft>
                <a:spcPts val="1150"/>
              </a:spcAft>
              <a:defRPr/>
            </a:pPr>
            <a:r>
              <a:rPr lang="ru-RU" sz="900" b="0" i="1" strike="noStrike" spc="-1">
                <a:latin typeface="Arial"/>
              </a:rPr>
              <a:t>В. В. Кванина  Антимонопольный комплаенс и его правовая природа. // Вестник Вестник ЮУрГУ. Серия «Право». 2019. Т. 19, № 1, С. 46–52</a:t>
            </a:r>
            <a:r>
              <a:rPr lang="ru-RU" sz="1300" b="0" strike="noStrike" spc="-1">
                <a:latin typeface="Arial"/>
              </a:rPr>
              <a:t> </a:t>
            </a:r>
            <a:endParaRPr lang="ru-RU" sz="13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Shape 1" hidden="0"/>
          <p:cNvSpPr>
            <a:spLocks noAdjustHandles="0" noChangeArrowheads="0"/>
          </p:cNvSpPr>
          <p:nvPr isPhoto="0" userDrawn="0"/>
        </p:nvSpPr>
        <p:spPr bwMode="auto">
          <a:xfrm>
            <a:off x="504000" y="-55080"/>
            <a:ext cx="7344000" cy="1518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p>
            <a:pPr>
              <a:defRPr/>
            </a:pPr>
            <a:r>
              <a:rPr lang="ru-RU" sz="3550" b="0" strike="noStrike" spc="-1">
                <a:solidFill>
                  <a:srgbClr val="FFFFFF"/>
                </a:solidFill>
                <a:latin typeface="Arial"/>
              </a:rPr>
              <a:t>Особенности комплаенса за рубежом: резюме</a:t>
            </a:r>
            <a:endParaRPr lang="ru-RU" sz="355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TextShape 2" hidden="0"/>
          <p:cNvSpPr>
            <a:spLocks noAdjustHandles="0" noChangeArrowheads="0"/>
          </p:cNvSpPr>
          <p:nvPr isPhoto="0" userDrawn="0"/>
        </p:nvSpPr>
        <p:spPr bwMode="auto">
          <a:xfrm>
            <a:off x="288000" y="1463759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p>
            <a:pPr algn="just">
              <a:lnSpc>
                <a:spcPct val="95000"/>
              </a:lnSpc>
              <a:spcAft>
                <a:spcPts val="1150"/>
              </a:spcAft>
              <a:defRPr/>
            </a:pPr>
            <a:r>
              <a:rPr lang="ru-RU" sz="2200" b="0" strike="noStrike" spc="-1">
                <a:cs typeface="+mn-lt"/>
              </a:rPr>
              <a:t>Зарубежный опыт внедрения антимонопольного комплаенса свидетельствует:</a:t>
            </a:r>
            <a:endParaRPr lang="ru-RU" sz="2200" b="0" strike="noStrike" spc="-1">
              <a:cs typeface="+mn-lt"/>
            </a:endParaRPr>
          </a:p>
          <a:p>
            <a:pPr marL="327936" indent="-327936" algn="just">
              <a:lnSpc>
                <a:spcPct val="80000"/>
              </a:lnSpc>
              <a:spcAft>
                <a:spcPts val="1150"/>
              </a:spcAft>
              <a:buFont typeface="Arial"/>
              <a:buChar char="•"/>
              <a:defRPr/>
            </a:pPr>
            <a:r>
              <a:rPr lang="ru-RU" sz="2200" b="0" strike="noStrike" spc="-1">
                <a:cs typeface="+mn-lt"/>
              </a:rPr>
              <a:t>во-первых, в зарубежных странах отсутствуют законодательные положения о внедрении антимонопольного комплаенса (исключение – Казахстан); </a:t>
            </a:r>
            <a:endParaRPr lang="ru-RU" sz="2200" b="0" strike="noStrike" spc="-1">
              <a:cs typeface="+mn-lt"/>
            </a:endParaRPr>
          </a:p>
          <a:p>
            <a:pPr marL="327936" indent="-327936" algn="just">
              <a:lnSpc>
                <a:spcPct val="80000"/>
              </a:lnSpc>
              <a:spcAft>
                <a:spcPts val="1150"/>
              </a:spcAft>
              <a:buFont typeface="Arial"/>
              <a:buChar char="•"/>
              <a:defRPr/>
            </a:pPr>
            <a:r>
              <a:rPr lang="ru-RU" sz="2200" b="0" strike="noStrike" spc="-1">
                <a:cs typeface="+mn-lt"/>
              </a:rPr>
              <a:t>во-вторых, положения об антимонопольном комплаенсе чаще всего разрабатываются на уровне антимонопольного ведомства, носят рекомендательный характер; </a:t>
            </a:r>
            <a:endParaRPr lang="ru-RU" sz="2200" b="0" strike="noStrike" spc="-1">
              <a:cs typeface="+mn-lt"/>
            </a:endParaRPr>
          </a:p>
          <a:p>
            <a:pPr marL="327936" indent="-327936" algn="just">
              <a:lnSpc>
                <a:spcPct val="80000"/>
              </a:lnSpc>
              <a:spcAft>
                <a:spcPts val="1150"/>
              </a:spcAft>
              <a:buFont typeface="Arial"/>
              <a:buChar char="•"/>
              <a:defRPr/>
            </a:pPr>
            <a:r>
              <a:rPr lang="ru-RU" sz="2200" b="0" strike="noStrike" spc="-1">
                <a:cs typeface="+mn-lt"/>
              </a:rPr>
              <a:t>в-третьих, внедрение программы антимонопольного комплаенса – это право, а не обязанность компаний. </a:t>
            </a:r>
            <a:endParaRPr lang="ru-RU" sz="2200" b="0" strike="noStrike" spc="-1">
              <a:cs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Shape 1" hidden="0"/>
          <p:cNvSpPr>
            <a:spLocks noAdjustHandles="0" noChangeArrowheads="0"/>
          </p:cNvSpPr>
          <p:nvPr isPhoto="0" userDrawn="0"/>
        </p:nvSpPr>
        <p:spPr bwMode="auto">
          <a:xfrm>
            <a:off x="504000" y="-75240"/>
            <a:ext cx="7344000" cy="1518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p>
            <a:pPr>
              <a:defRPr/>
            </a:pPr>
            <a:r>
              <a:rPr lang="ru-RU" sz="3550" b="0" strike="noStrike" spc="-1">
                <a:solidFill>
                  <a:srgbClr val="FFFFFF"/>
                </a:solidFill>
                <a:latin typeface="Arial"/>
              </a:rPr>
              <a:t>Практики комплаенса в международных компаниях</a:t>
            </a:r>
            <a:endParaRPr lang="ru-RU" sz="355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TextShape 2" hidden="0"/>
          <p:cNvSpPr>
            <a:spLocks noAdjustHandles="0" noChangeArrowheads="0"/>
          </p:cNvSpPr>
          <p:nvPr isPhoto="0" userDrawn="0"/>
        </p:nvSpPr>
        <p:spPr bwMode="auto">
          <a:xfrm>
            <a:off x="432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p>
            <a:pPr algn="just">
              <a:lnSpc>
                <a:spcPct val="95000"/>
              </a:lnSpc>
              <a:defRPr/>
            </a:pPr>
            <a:r>
              <a:rPr lang="ru-RU" sz="2200" b="0" strike="noStrike" spc="-1">
                <a:latin typeface="Arial"/>
              </a:rPr>
              <a:t>В 2016 г. консалтингово-аудиторская компания KPMG провела иследование, посвященное реализации функции комплаенса в международных компаниях. </a:t>
            </a:r>
            <a:endParaRPr lang="ru-RU" sz="2200" b="0" strike="noStrike" spc="-1">
              <a:latin typeface="Arial"/>
            </a:endParaRPr>
          </a:p>
          <a:p>
            <a:pPr algn="just">
              <a:lnSpc>
                <a:spcPct val="80000"/>
              </a:lnSpc>
              <a:defRPr/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80000"/>
              </a:lnSpc>
              <a:defRPr/>
            </a:pPr>
            <a:r>
              <a:rPr lang="ru-RU" sz="2200" b="0" strike="noStrike" spc="-1">
                <a:latin typeface="Arial"/>
              </a:rPr>
              <a:t>В исследовании приняли участие 42 российские и иностранные компании из различных отраслей экономики, отвечающие одному или нескольким требованиям:</a:t>
            </a:r>
            <a:endParaRPr lang="ru-RU" sz="2200" b="0" strike="noStrike" spc="-1">
              <a:latin typeface="Arial"/>
            </a:endParaRPr>
          </a:p>
          <a:p>
            <a:pPr marL="342900" indent="-342900" algn="just">
              <a:lnSpc>
                <a:spcPct val="80000"/>
              </a:lnSpc>
              <a:buFont typeface="Arial"/>
              <a:buChar char="•"/>
              <a:defRPr/>
            </a:pPr>
            <a:r>
              <a:rPr lang="ru-RU" sz="2200" b="0" strike="noStrike" spc="-1">
                <a:latin typeface="Arial"/>
              </a:rPr>
              <a:t>ведущие деятельность в более чем одной юрисдикции;</a:t>
            </a:r>
            <a:endParaRPr lang="ru-RU" sz="2200" b="0" strike="noStrike" spc="-1">
              <a:latin typeface="Arial"/>
            </a:endParaRPr>
          </a:p>
          <a:p>
            <a:pPr marL="342900" indent="-342900" algn="just">
              <a:lnSpc>
                <a:spcPct val="80000"/>
              </a:lnSpc>
              <a:buFont typeface="Arial"/>
              <a:buChar char="•"/>
              <a:defRPr/>
            </a:pPr>
            <a:r>
              <a:rPr lang="ru-RU" sz="2200" b="0" strike="noStrike" spc="-1">
                <a:latin typeface="Arial"/>
              </a:rPr>
              <a:t>размещающие ценные бумаги на крупных международных и локальных биржах;</a:t>
            </a:r>
            <a:endParaRPr lang="ru-RU" sz="2200" b="0" strike="noStrike" spc="-1">
              <a:latin typeface="Arial"/>
            </a:endParaRPr>
          </a:p>
          <a:p>
            <a:pPr marL="342900" indent="-342900" algn="just">
              <a:lnSpc>
                <a:spcPct val="80000"/>
              </a:lnSpc>
              <a:buFont typeface="Arial"/>
              <a:buChar char="•"/>
              <a:defRPr/>
            </a:pPr>
            <a:r>
              <a:rPr lang="ru-RU" sz="2200" b="0" strike="noStrike" spc="-1">
                <a:latin typeface="Arial"/>
              </a:rPr>
              <a:t>имеющие опыт взаимодействия с регуляторами в рамках расследований нарушения антикоррупционного законодательства. 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6" name="TextShape 3" hidden="0"/>
          <p:cNvSpPr>
            <a:spLocks noAdjustHandles="0" noChangeArrowheads="0"/>
          </p:cNvSpPr>
          <p:nvPr isPhoto="0" userDrawn="0"/>
        </p:nvSpPr>
        <p:spPr bwMode="auto">
          <a:xfrm>
            <a:off x="576000" y="5112000"/>
            <a:ext cx="8280000" cy="503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p>
            <a:pPr>
              <a:defRPr/>
            </a:pPr>
            <a:r>
              <a:rPr lang="ru-RU" sz="800" b="0" strike="noStrike" spc="-1">
                <a:latin typeface="Arial"/>
              </a:rPr>
              <a:t>Источник: КПМГ. Международное исследование функции комплаенс</a:t>
            </a:r>
            <a:br>
              <a:rPr lang="ru-RU" sz="800" b="0" strike="noStrike" spc="-1">
                <a:latin typeface="Arial"/>
              </a:rPr>
            </a:br>
            <a:r>
              <a:rPr lang="ru-RU" sz="800" b="0" strike="noStrike" spc="-1">
                <a:latin typeface="Arial"/>
              </a:rPr>
              <a:t>https://assets.kpmg.com › 2017/07 › ru-ru-international-compliance-survey </a:t>
            </a:r>
            <a:endParaRPr lang="ru-RU" sz="800" b="0" strike="noStrike" spc="-1">
              <a:latin typeface="Arial"/>
            </a:endParaRPr>
          </a:p>
          <a:p>
            <a:pPr>
              <a:defRPr/>
            </a:pPr>
            <a:r>
              <a:rPr lang="ru-RU" sz="1300" b="0" u="sng" strike="noStrike" spc="-1">
                <a:latin typeface="Arial"/>
                <a:hlinkClick r:id="rId2" tooltip=""/>
              </a:rPr>
              <a:t>https://assets.kpmg/content/dam/kpmg/ru/pdf/2017/07/ru-ru-international-compliance-survey.pdf</a:t>
            </a:r>
            <a:r>
              <a:rPr lang="ru-RU" sz="1300" b="0" strike="noStrike" spc="-1">
                <a:latin typeface="Arial"/>
              </a:rPr>
              <a:t>  </a:t>
            </a:r>
            <a:endParaRPr lang="ru-RU" sz="13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Shape 1" hidden="0"/>
          <p:cNvSpPr>
            <a:spLocks noAdjustHandles="0" noChangeArrowheads="0"/>
          </p:cNvSpPr>
          <p:nvPr isPhoto="0" userDrawn="0"/>
        </p:nvSpPr>
        <p:spPr bwMode="auto">
          <a:xfrm>
            <a:off x="504000" y="-75240"/>
            <a:ext cx="7344000" cy="1518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p>
            <a:pPr>
              <a:defRPr/>
            </a:pPr>
            <a:r>
              <a:rPr lang="ru-RU" sz="2600" b="0" strike="noStrike" spc="-1">
                <a:solidFill>
                  <a:srgbClr val="FFFFFF"/>
                </a:solidFill>
                <a:latin typeface="Arial"/>
              </a:rPr>
              <a:t>Особенности практик комплаенса в международных компаниях: области комплаенса </a:t>
            </a:r>
            <a:endParaRPr lang="ru-RU" sz="2600" b="0" strike="noStrike" spc="-1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5" name="Изображение 124" hidden="0"/>
          <p:cNvPicPr/>
          <p:nvPr isPhoto="0" userDrawn="0"/>
        </p:nvPicPr>
        <p:blipFill>
          <a:blip r:embed="rId2"/>
          <a:stretch/>
        </p:blipFill>
        <p:spPr bwMode="auto">
          <a:xfrm>
            <a:off x="144000" y="1296000"/>
            <a:ext cx="7128000" cy="3865680"/>
          </a:xfrm>
          <a:prstGeom prst="rect">
            <a:avLst/>
          </a:prstGeom>
          <a:ln>
            <a:noFill/>
          </a:ln>
        </p:spPr>
      </p:pic>
      <p:sp>
        <p:nvSpPr>
          <p:cNvPr id="6" name="TextShape 2" hidden="0"/>
          <p:cNvSpPr>
            <a:spLocks noAdjustHandles="0" noChangeArrowheads="0"/>
          </p:cNvSpPr>
          <p:nvPr isPhoto="0" userDrawn="0"/>
        </p:nvSpPr>
        <p:spPr bwMode="auto">
          <a:xfrm>
            <a:off x="1728000" y="5112000"/>
            <a:ext cx="8280000" cy="503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p>
            <a:pPr>
              <a:defRPr/>
            </a:pPr>
            <a:r>
              <a:rPr lang="ru-RU" sz="800" b="0" strike="noStrike" spc="-1">
                <a:latin typeface="Arial"/>
              </a:rPr>
              <a:t>Источник: КПМГ. Международное исследование функции комплаенс</a:t>
            </a:r>
            <a:br>
              <a:rPr lang="ru-RU" sz="800" b="0" strike="noStrike" spc="-1">
                <a:latin typeface="Arial"/>
              </a:rPr>
            </a:br>
            <a:r>
              <a:rPr lang="ru-RU" sz="800" b="0" strike="noStrike" spc="-1">
                <a:latin typeface="Arial"/>
              </a:rPr>
              <a:t>https://assets.kpmg.com › 2017/07 › ru-ru-international-compliance-survey </a:t>
            </a:r>
            <a:endParaRPr lang="ru-RU" sz="800" b="0" strike="noStrike" spc="-1">
              <a:latin typeface="Arial"/>
            </a:endParaRPr>
          </a:p>
          <a:p>
            <a:pPr>
              <a:defRPr/>
            </a:pPr>
            <a:r>
              <a:rPr lang="ru-RU" sz="1300" b="0" u="sng" strike="noStrike" spc="-1">
                <a:latin typeface="Arial"/>
                <a:hlinkClick r:id="rId3" tooltip=""/>
              </a:rPr>
              <a:t>https://assets.kpmg/content/dam/kpmg/ru/pdf/2017/07/ru-ru-international-compliance-survey.pdf</a:t>
            </a:r>
            <a:r>
              <a:rPr lang="ru-RU" sz="1300" b="0" strike="noStrike" spc="-1">
                <a:latin typeface="Arial"/>
              </a:rPr>
              <a:t>  </a:t>
            </a:r>
            <a:endParaRPr lang="ru-RU" sz="13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Shape 1" hidden="0"/>
          <p:cNvSpPr>
            <a:spLocks noAdjustHandles="0" noChangeArrowheads="0"/>
          </p:cNvSpPr>
          <p:nvPr isPhoto="0" userDrawn="0"/>
        </p:nvSpPr>
        <p:spPr bwMode="auto">
          <a:xfrm>
            <a:off x="504000" y="-75600"/>
            <a:ext cx="7344000" cy="1518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p>
            <a:pPr>
              <a:defRPr/>
            </a:pPr>
            <a:r>
              <a:rPr lang="ru-RU" sz="2600" b="0" strike="noStrike" spc="-1">
                <a:solidFill>
                  <a:srgbClr val="FFFFFF"/>
                </a:solidFill>
                <a:latin typeface="Arial"/>
              </a:rPr>
              <a:t>Особенности практик комплаенса в международных компаниях: ответственность по областям комплаенса</a:t>
            </a:r>
            <a:endParaRPr lang="ru-RU" sz="2600" b="0" strike="noStrike" spc="-1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5" name="Изображение 127" hidden="0"/>
          <p:cNvPicPr/>
          <p:nvPr isPhoto="0" userDrawn="0"/>
        </p:nvPicPr>
        <p:blipFill>
          <a:blip r:embed="rId2"/>
          <a:stretch/>
        </p:blipFill>
        <p:spPr bwMode="auto">
          <a:xfrm>
            <a:off x="144000" y="1330560"/>
            <a:ext cx="6624000" cy="3848760"/>
          </a:xfrm>
          <a:prstGeom prst="rect">
            <a:avLst/>
          </a:prstGeom>
          <a:ln>
            <a:noFill/>
          </a:ln>
        </p:spPr>
      </p:pic>
      <p:sp>
        <p:nvSpPr>
          <p:cNvPr id="6" name="TextShape 2" hidden="0"/>
          <p:cNvSpPr>
            <a:spLocks noAdjustHandles="0" noChangeArrowheads="0"/>
          </p:cNvSpPr>
          <p:nvPr isPhoto="0" userDrawn="0"/>
        </p:nvSpPr>
        <p:spPr bwMode="auto">
          <a:xfrm>
            <a:off x="1728000" y="5112720"/>
            <a:ext cx="8280000" cy="503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p>
            <a:pPr>
              <a:defRPr/>
            </a:pPr>
            <a:r>
              <a:rPr lang="ru-RU" sz="800" b="0" strike="noStrike" spc="-1">
                <a:latin typeface="Arial"/>
              </a:rPr>
              <a:t>Источник: КПМГ. Международное исследование функции комплаенс</a:t>
            </a:r>
            <a:br>
              <a:rPr lang="ru-RU" sz="800" b="0" strike="noStrike" spc="-1">
                <a:latin typeface="Arial"/>
              </a:rPr>
            </a:br>
            <a:r>
              <a:rPr lang="ru-RU" sz="800" b="0" strike="noStrike" spc="-1">
                <a:latin typeface="Arial"/>
              </a:rPr>
              <a:t>https://assets.kpmg.com › 2017/07 › ru-ru-international-compliance-survey </a:t>
            </a:r>
            <a:endParaRPr lang="ru-RU" sz="800" b="0" strike="noStrike" spc="-1">
              <a:latin typeface="Arial"/>
            </a:endParaRPr>
          </a:p>
          <a:p>
            <a:pPr>
              <a:defRPr/>
            </a:pPr>
            <a:r>
              <a:rPr lang="ru-RU" sz="1300" b="0" u="sng" strike="noStrike" spc="-1">
                <a:latin typeface="Arial"/>
                <a:hlinkClick r:id="rId3" tooltip=""/>
              </a:rPr>
              <a:t>https://assets.kpmg/content/dam/kpmg/ru/pdf/2017/07/ru-ru-international-compliance-survey.pdf</a:t>
            </a:r>
            <a:r>
              <a:rPr lang="ru-RU" sz="1300" b="0" strike="noStrike" spc="-1">
                <a:latin typeface="Arial"/>
              </a:rPr>
              <a:t>  </a:t>
            </a:r>
            <a:endParaRPr lang="ru-RU" sz="13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Shape 1" hidden="0"/>
          <p:cNvSpPr>
            <a:spLocks noAdjustHandles="0" noChangeArrowheads="0"/>
          </p:cNvSpPr>
          <p:nvPr isPhoto="0" userDrawn="0"/>
        </p:nvSpPr>
        <p:spPr bwMode="auto">
          <a:xfrm>
            <a:off x="504000" y="-75600"/>
            <a:ext cx="7344000" cy="1518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p>
            <a:pPr>
              <a:defRPr/>
            </a:pPr>
            <a:r>
              <a:rPr lang="ru-RU" sz="2200" b="0" strike="noStrike" spc="-1">
                <a:solidFill>
                  <a:srgbClr val="FFFFFF"/>
                </a:solidFill>
                <a:latin typeface="Arial"/>
              </a:rPr>
              <a:t>Особенности практик комплаенса в международных компаниях: реализация комплаенса в наиболее распространённых областях</a:t>
            </a:r>
            <a:endParaRPr lang="ru-RU" sz="2200" b="0" strike="noStrike" spc="-1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5" name="Изображение 130" hidden="0"/>
          <p:cNvPicPr/>
          <p:nvPr isPhoto="0" userDrawn="0"/>
        </p:nvPicPr>
        <p:blipFill>
          <a:blip r:embed="rId2"/>
          <a:stretch/>
        </p:blipFill>
        <p:spPr bwMode="auto">
          <a:xfrm>
            <a:off x="101160" y="1285560"/>
            <a:ext cx="6522840" cy="3754440"/>
          </a:xfrm>
          <a:prstGeom prst="rect">
            <a:avLst/>
          </a:prstGeom>
          <a:ln>
            <a:noFill/>
          </a:ln>
        </p:spPr>
      </p:pic>
      <p:sp>
        <p:nvSpPr>
          <p:cNvPr id="6" name="TextShape 2" hidden="0"/>
          <p:cNvSpPr>
            <a:spLocks noAdjustHandles="0" noChangeArrowheads="0"/>
          </p:cNvSpPr>
          <p:nvPr isPhoto="0" userDrawn="0"/>
        </p:nvSpPr>
        <p:spPr bwMode="auto">
          <a:xfrm>
            <a:off x="216000" y="5112360"/>
            <a:ext cx="8280000" cy="503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p>
            <a:pPr>
              <a:defRPr/>
            </a:pPr>
            <a:r>
              <a:rPr lang="ru-RU" sz="800" b="0" strike="noStrike" spc="-1">
                <a:latin typeface="Arial"/>
              </a:rPr>
              <a:t>Источник: КПМГ. Международное исследование функции комплаенс</a:t>
            </a:r>
            <a:br>
              <a:rPr lang="ru-RU" sz="800" b="0" strike="noStrike" spc="-1">
                <a:latin typeface="Arial"/>
              </a:rPr>
            </a:br>
            <a:r>
              <a:rPr lang="ru-RU" sz="800" b="0" strike="noStrike" spc="-1">
                <a:latin typeface="Arial"/>
              </a:rPr>
              <a:t>https://assets.kpmg.com › 2017/07 › ru-ru-international-compliance-survey </a:t>
            </a:r>
            <a:endParaRPr lang="ru-RU" sz="800" b="0" strike="noStrike" spc="-1">
              <a:latin typeface="Arial"/>
            </a:endParaRPr>
          </a:p>
          <a:p>
            <a:pPr>
              <a:defRPr/>
            </a:pPr>
            <a:r>
              <a:rPr lang="ru-RU" sz="1300" b="0" u="sng" strike="noStrike" spc="-1">
                <a:latin typeface="Arial"/>
                <a:hlinkClick r:id="rId3" tooltip=""/>
              </a:rPr>
              <a:t>https://assets.kpmg/content/dam/kpmg/ru/pdf/2017/07/ru-ru-international-compliance-survey.pdf</a:t>
            </a:r>
            <a:r>
              <a:rPr lang="ru-RU" sz="1300" b="0" strike="noStrike" spc="-1">
                <a:latin typeface="Arial"/>
              </a:rPr>
              <a:t>  </a:t>
            </a:r>
            <a:endParaRPr lang="ru-RU" sz="13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Shape 1" hidden="0"/>
          <p:cNvSpPr>
            <a:spLocks noAdjustHandles="0" noChangeArrowheads="0"/>
          </p:cNvSpPr>
          <p:nvPr isPhoto="0" userDrawn="0"/>
        </p:nvSpPr>
        <p:spPr bwMode="auto">
          <a:xfrm>
            <a:off x="504000" y="177840"/>
            <a:ext cx="7020000" cy="1012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p>
            <a:pPr>
              <a:defRPr/>
            </a:pPr>
            <a:r>
              <a:rPr lang="ru-RU" sz="3550" b="0" strike="noStrike" spc="-1">
                <a:solidFill>
                  <a:srgbClr val="FFFFFF"/>
                </a:solidFill>
                <a:latin typeface="Arial"/>
              </a:rPr>
              <a:t>Материалы для самостоятельного изучения</a:t>
            </a:r>
            <a:endParaRPr lang="ru-RU" sz="355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TextShape 2" hidden="0"/>
          <p:cNvSpPr>
            <a:spLocks noAdjustHandles="0" noChangeArrowheads="0"/>
          </p:cNvSpPr>
          <p:nvPr isPhoto="0" userDrawn="0"/>
        </p:nvSpPr>
        <p:spPr bwMode="auto">
          <a:xfrm>
            <a:off x="576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p>
            <a:pPr marL="431799" indent="-323850">
              <a:spcAft>
                <a:spcPts val="1150"/>
              </a:spcAft>
              <a:buClr>
                <a:srgbClr val="000000"/>
              </a:buClr>
              <a:buSzPct val="45000"/>
              <a:buFont typeface="Wingdings"/>
              <a:buChar char=""/>
              <a:defRPr/>
            </a:pPr>
            <a:endParaRPr lang="ru-RU" sz="2600" b="0" strike="noStrike" spc="-1">
              <a:latin typeface="Arial"/>
            </a:endParaRPr>
          </a:p>
          <a:p>
            <a:pPr marL="261850" indent="-261850">
              <a:spcAft>
                <a:spcPts val="1150"/>
              </a:spcAft>
              <a:buFont typeface="Arial"/>
              <a:buChar char="•"/>
              <a:defRPr/>
            </a:pPr>
            <a:r>
              <a:rPr lang="ru-RU" sz="1600" b="0" strike="noStrike" spc="-1">
                <a:latin typeface="Arial"/>
              </a:rPr>
              <a:t>Якунчиков А.С. Международные стандарты в области комплаенс-контроля как инструменты координации в условиях экономической интеграции // Современная наука. 2015. № 2. С. 62-66. </a:t>
            </a:r>
            <a:br>
              <a:rPr lang="ru-RU" sz="1600" b="0" strike="noStrike" spc="-1">
                <a:latin typeface="Arial"/>
              </a:rPr>
            </a:br>
            <a:r>
              <a:rPr lang="ru-RU" sz="1600" b="0" u="sng" strike="noStrike" spc="-1">
                <a:latin typeface="Arial"/>
                <a:hlinkClick r:id="rId2" tooltip=""/>
              </a:rPr>
              <a:t>https://elibrary.ru/item.asp?id=24160498</a:t>
            </a:r>
            <a:r>
              <a:rPr lang="ru-RU" sz="1600" b="0" strike="noStrike" spc="-1">
                <a:latin typeface="Arial"/>
              </a:rPr>
              <a:t> </a:t>
            </a:r>
            <a:endParaRPr lang="ru-RU" sz="1600" b="0" strike="noStrike" spc="-1">
              <a:latin typeface="Arial"/>
            </a:endParaRPr>
          </a:p>
          <a:p>
            <a:pPr marL="261850" indent="-261850">
              <a:spcAft>
                <a:spcPts val="1150"/>
              </a:spcAft>
              <a:buFont typeface="Arial"/>
              <a:buChar char="•"/>
              <a:defRPr/>
            </a:pPr>
            <a:r>
              <a:rPr lang="ru-RU" sz="1600" b="0" strike="noStrike" spc="-1">
                <a:latin typeface="Arial"/>
              </a:rPr>
              <a:t>Хуторова Н. А., Хуторов А. О. Ужесточение комплаенс-контроля на международном уровне как средство возвращения капитала в Россию // В сборнике: Фундаментальная наука и технологии - перспективные разработки Proceedings of the Conference. 2016. С. 171-175. </a:t>
            </a:r>
            <a:br>
              <a:rPr lang="ru-RU" sz="1600" b="0" strike="noStrike" spc="-1">
                <a:latin typeface="Arial"/>
              </a:rPr>
            </a:br>
            <a:r>
              <a:rPr lang="ru-RU" sz="1600" b="0" u="sng" strike="noStrike" spc="-1">
                <a:latin typeface="Arial"/>
                <a:hlinkClick r:id="rId3" tooltip=""/>
              </a:rPr>
              <a:t>https://elibrary.ru/item.asp?id=27681143</a:t>
            </a:r>
            <a:r>
              <a:rPr lang="ru-RU" sz="1600" b="0" strike="noStrike" spc="-1">
                <a:latin typeface="Arial"/>
              </a:rPr>
              <a:t> </a:t>
            </a:r>
            <a:endParaRPr lang="ru-RU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Shape 1" hidden="0"/>
          <p:cNvSpPr>
            <a:spLocks noAdjustHandles="0" noChangeArrowheads="0"/>
          </p:cNvSpPr>
          <p:nvPr isPhoto="0" userDrawn="0"/>
        </p:nvSpPr>
        <p:spPr bwMode="auto"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p>
            <a:pPr>
              <a:defRPr/>
            </a:pPr>
            <a:r>
              <a:rPr lang="ru-RU" sz="3550" b="0" strike="noStrike" spc="-1">
                <a:solidFill>
                  <a:srgbClr val="FFFFFF"/>
                </a:solidFill>
                <a:latin typeface="Arial"/>
              </a:rPr>
              <a:t>Контрольные вопросы</a:t>
            </a:r>
            <a:endParaRPr lang="ru-RU" sz="355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TextShape 2" hidden="0"/>
          <p:cNvSpPr>
            <a:spLocks noAdjustHandles="0" noChangeArrowheads="0"/>
          </p:cNvSpPr>
          <p:nvPr isPhoto="0" userDrawn="0"/>
        </p:nvSpPr>
        <p:spPr bwMode="auto"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p>
            <a:pPr marL="107949" indent="0">
              <a:spcAft>
                <a:spcPts val="1150"/>
              </a:spcAft>
              <a:buClr>
                <a:srgbClr val="000000"/>
              </a:buClr>
              <a:buSzPct val="45000"/>
              <a:buFont typeface="Wingdings"/>
              <a:buNone/>
              <a:defRPr/>
            </a:pPr>
            <a:r>
              <a:rPr lang="ru-RU" sz="1900" b="0" strike="noStrike" spc="-1">
                <a:latin typeface="Arial"/>
              </a:rPr>
              <a:t>1. Какие органы в  зарубежных странах чаще всего определяют положения антимонопольного комплаенса для бизнес-организаций:</a:t>
            </a:r>
            <a:endParaRPr lang="ru-RU" sz="1900" b="0" strike="noStrike" spc="-1">
              <a:latin typeface="Arial"/>
            </a:endParaRPr>
          </a:p>
          <a:p>
            <a:pPr marL="817245" indent="-457200">
              <a:spcAft>
                <a:spcPts val="0"/>
              </a:spcAft>
              <a:buClr>
                <a:srgbClr val="000000"/>
              </a:buClr>
              <a:buFont typeface="+mj-lt"/>
              <a:buAutoNum type="alphaLcParenR" startAt="1"/>
              <a:defRPr/>
            </a:pPr>
            <a:r>
              <a:rPr lang="ru-RU" sz="1900" b="0" strike="noStrike" spc="-1">
                <a:latin typeface="Arial"/>
              </a:rPr>
              <a:t>Законодательные органы</a:t>
            </a:r>
            <a:endParaRPr lang="ru-RU" sz="1900" b="0" strike="noStrike" spc="-1">
              <a:latin typeface="Arial"/>
            </a:endParaRPr>
          </a:p>
          <a:p>
            <a:pPr marL="817245" indent="-457200">
              <a:spcAft>
                <a:spcPts val="0"/>
              </a:spcAft>
              <a:buClr>
                <a:srgbClr val="000000"/>
              </a:buClr>
              <a:buFont typeface="+mj-lt"/>
              <a:buAutoNum type="alphaLcParenR" startAt="1"/>
              <a:defRPr/>
            </a:pPr>
            <a:r>
              <a:rPr lang="ru-RU" sz="1900" b="0" strike="noStrike" spc="-1">
                <a:latin typeface="Arial"/>
              </a:rPr>
              <a:t>Антимонопольные органы</a:t>
            </a:r>
            <a:endParaRPr lang="ru-RU" sz="1900" b="0" strike="noStrike" spc="-1">
              <a:latin typeface="Arial"/>
            </a:endParaRPr>
          </a:p>
          <a:p>
            <a:pPr marL="817245" indent="-457200">
              <a:spcAft>
                <a:spcPts val="0"/>
              </a:spcAft>
              <a:buClr>
                <a:srgbClr val="000000"/>
              </a:buClr>
              <a:buFont typeface="+mj-lt"/>
              <a:buAutoNum type="alphaLcParenR" startAt="1"/>
              <a:defRPr/>
            </a:pPr>
            <a:r>
              <a:rPr lang="ru-RU" sz="1900" b="0" strike="noStrike" spc="-1">
                <a:latin typeface="Arial"/>
              </a:rPr>
              <a:t>Отраслевые негосударственные органы.</a:t>
            </a:r>
            <a:endParaRPr lang="ru-RU" sz="1900" b="0" strike="noStrike" spc="-1">
              <a:latin typeface="Arial"/>
            </a:endParaRPr>
          </a:p>
          <a:p>
            <a:pPr marL="457200" indent="-457200">
              <a:buNone/>
              <a:defRPr/>
            </a:pPr>
            <a:endParaRPr lang="ru-RU" sz="1900" b="0" strike="noStrike" spc="-1">
              <a:latin typeface="Arial"/>
            </a:endParaRPr>
          </a:p>
          <a:p>
            <a:pPr>
              <a:defRPr/>
            </a:pPr>
            <a:r>
              <a:rPr lang="ru-RU" sz="1900" b="0" strike="noStrike" spc="-1">
                <a:latin typeface="Arial"/>
              </a:rPr>
              <a:t>2. Насколько обязательный характер носят, как правило, положения о внедрении антимонопольнго комплаенса в зарубежных странах:</a:t>
            </a:r>
            <a:endParaRPr lang="ru-RU" sz="1900" b="0" strike="noStrike" spc="-1">
              <a:latin typeface="Arial"/>
            </a:endParaRPr>
          </a:p>
          <a:p>
            <a:pPr lvl="1">
              <a:defRPr/>
            </a:pPr>
            <a:r>
              <a:rPr lang="ru-RU" sz="1900" b="0" strike="noStrike" spc="-1">
                <a:latin typeface="Arial"/>
              </a:rPr>
              <a:t>a) Обязательный характер</a:t>
            </a:r>
            <a:endParaRPr lang="ru-RU" sz="1900" b="0" strike="noStrike" spc="-1">
              <a:latin typeface="Arial"/>
            </a:endParaRPr>
          </a:p>
          <a:p>
            <a:pPr lvl="1">
              <a:defRPr/>
            </a:pPr>
            <a:r>
              <a:rPr lang="ru-RU" sz="1900" b="0" strike="noStrike" spc="-1">
                <a:latin typeface="Arial"/>
              </a:rPr>
              <a:t>b) Рекомендательный характер</a:t>
            </a:r>
            <a:endParaRPr lang="ru-RU" sz="1900" b="0" strike="noStrike" spc="-1">
              <a:latin typeface="Arial"/>
            </a:endParaRPr>
          </a:p>
          <a:p>
            <a:pPr>
              <a:defRPr/>
            </a:pPr>
            <a:endParaRPr lang="ru-RU" sz="19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Shape 1" hidden="0"/>
          <p:cNvSpPr>
            <a:spLocks noAdjustHandles="0" noChangeArrowheads="0"/>
          </p:cNvSpPr>
          <p:nvPr isPhoto="0" userDrawn="0"/>
        </p:nvSpPr>
        <p:spPr bwMode="auto"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p>
            <a:pPr>
              <a:defRPr/>
            </a:pPr>
            <a:r>
              <a:rPr lang="ru-RU" sz="3550" b="0" strike="noStrike" spc="-1">
                <a:solidFill>
                  <a:srgbClr val="FFFFFF"/>
                </a:solidFill>
                <a:latin typeface="Arial"/>
              </a:rPr>
              <a:t>Понятие комплаенса</a:t>
            </a:r>
            <a:endParaRPr lang="ru-RU" sz="355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TextShape 2" hidden="0"/>
          <p:cNvSpPr>
            <a:spLocks noAdjustHandles="0" noChangeArrowheads="0"/>
          </p:cNvSpPr>
          <p:nvPr isPhoto="0" userDrawn="0"/>
        </p:nvSpPr>
        <p:spPr bwMode="auto">
          <a:xfrm>
            <a:off x="504000" y="1368000"/>
            <a:ext cx="9072000" cy="396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p>
            <a:pPr marL="431799" indent="-323850" algn="just">
              <a:spcAft>
                <a:spcPts val="1150"/>
              </a:spcAft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100" b="0" strike="noStrike" spc="-1">
                <a:cs typeface="+mn-lt"/>
              </a:rPr>
              <a:t>Комплаенс (compliance) от английского to comply – соответствовать, следовать, подчиняться – буквально означает действие в соответствии с запросом или указанием; повиновение (англ. compliance is an action in accordance with a request or command, obedience). «Комплаенс» представляет собой соответствие каким-либо внутренним или внешним требованиям или нормам. </a:t>
            </a:r>
            <a:endParaRPr lang="ru-RU" sz="2100" b="0" strike="noStrike" spc="-1">
              <a:cs typeface="+mn-lt"/>
            </a:endParaRPr>
          </a:p>
          <a:p>
            <a:pPr marL="431799" indent="-323850" algn="just">
              <a:spcAft>
                <a:spcPts val="1150"/>
              </a:spcAft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100" b="0" strike="noStrike" spc="-1">
                <a:cs typeface="+mn-lt"/>
              </a:rPr>
              <a:t>Фактически, комплаенс – это внесение требований закона или иных нормативных документов внутрь организации или организационной культуры, подобно тому, как человек в ходе развития усваивает социальные нормы и руководствуется ими.</a:t>
            </a:r>
            <a:endParaRPr lang="ru-RU" sz="2100" b="0" strike="noStrike" spc="-1">
              <a:cs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Shape 1" hidden="0"/>
          <p:cNvSpPr>
            <a:spLocks noAdjustHandles="0" noChangeArrowheads="0"/>
          </p:cNvSpPr>
          <p:nvPr isPhoto="0" userDrawn="0"/>
        </p:nvSpPr>
        <p:spPr bwMode="auto"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p>
            <a:pPr>
              <a:defRPr/>
            </a:pPr>
            <a:r>
              <a:rPr lang="ru-RU" sz="3550" b="0" strike="noStrike" spc="-1">
                <a:solidFill>
                  <a:srgbClr val="FFFFFF"/>
                </a:solidFill>
                <a:latin typeface="Arial"/>
              </a:rPr>
              <a:t>Контрольные вопросы</a:t>
            </a:r>
            <a:endParaRPr lang="ru-RU" sz="355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TextShape 2" hidden="0"/>
          <p:cNvSpPr>
            <a:spLocks noAdjustHandles="0" noChangeArrowheads="0"/>
          </p:cNvSpPr>
          <p:nvPr isPhoto="0" userDrawn="0"/>
        </p:nvSpPr>
        <p:spPr bwMode="auto"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p>
            <a:pPr marL="107949" indent="0">
              <a:lnSpc>
                <a:spcPct val="95000"/>
              </a:lnSpc>
              <a:spcAft>
                <a:spcPts val="600"/>
              </a:spcAft>
              <a:buClr>
                <a:srgbClr val="000000"/>
              </a:buClr>
              <a:buSzPct val="45000"/>
              <a:buNone/>
              <a:defRPr/>
            </a:pPr>
            <a:r>
              <a:rPr lang="ru-RU" sz="1900" b="0" strike="noStrike" spc="-1">
                <a:latin typeface="Arial"/>
              </a:rPr>
              <a:t>3. Какая область комплаенса НЕ входит в тройку наиболее распространенных среди международных компаний, по данным исследования КПМГ 2016 г.?</a:t>
            </a:r>
            <a:endParaRPr lang="ru-RU" sz="1900" b="0" strike="noStrike" spc="-1">
              <a:latin typeface="Arial"/>
            </a:endParaRPr>
          </a:p>
          <a:p>
            <a:pPr marL="565150" lvl="1" indent="0">
              <a:lnSpc>
                <a:spcPct val="95000"/>
              </a:lnSpc>
              <a:spcAft>
                <a:spcPts val="600"/>
              </a:spcAft>
              <a:buClr>
                <a:srgbClr val="000000"/>
              </a:buClr>
              <a:buSzPct val="45000"/>
              <a:buNone/>
              <a:defRPr/>
            </a:pPr>
            <a:r>
              <a:rPr lang="ru-RU" sz="1900" b="0" strike="noStrike" spc="-1">
                <a:latin typeface="Arial"/>
              </a:rPr>
              <a:t>a) антимонопольный комплаенс;</a:t>
            </a:r>
            <a:endParaRPr lang="ru-RU" sz="1900" b="0" strike="noStrike" spc="-1">
              <a:latin typeface="Arial"/>
            </a:endParaRPr>
          </a:p>
          <a:p>
            <a:pPr marL="565150" lvl="1" indent="0">
              <a:lnSpc>
                <a:spcPct val="95000"/>
              </a:lnSpc>
              <a:spcAft>
                <a:spcPts val="600"/>
              </a:spcAft>
              <a:buClr>
                <a:srgbClr val="000000"/>
              </a:buClr>
              <a:buSzPct val="45000"/>
              <a:buNone/>
              <a:defRPr/>
            </a:pPr>
            <a:r>
              <a:rPr lang="ru-RU" sz="1900" b="0" strike="noStrike" spc="-1">
                <a:latin typeface="Arial"/>
              </a:rPr>
              <a:t>b) соблюдение прав человека на рабочем месте;</a:t>
            </a:r>
            <a:endParaRPr lang="ru-RU" sz="1900" b="0" strike="noStrike" spc="-1">
              <a:latin typeface="Arial"/>
            </a:endParaRPr>
          </a:p>
          <a:p>
            <a:pPr marL="565150" lvl="1" indent="0">
              <a:lnSpc>
                <a:spcPct val="95000"/>
              </a:lnSpc>
              <a:spcAft>
                <a:spcPts val="600"/>
              </a:spcAft>
              <a:buClr>
                <a:srgbClr val="000000"/>
              </a:buClr>
              <a:buSzPct val="45000"/>
              <a:buNone/>
              <a:defRPr/>
            </a:pPr>
            <a:r>
              <a:rPr lang="ru-RU" sz="1900" b="0" strike="noStrike" spc="-1">
                <a:latin typeface="Arial"/>
              </a:rPr>
              <a:t>c) антикоррупционный комплаенс и соблюдение норм этики.</a:t>
            </a:r>
            <a:endParaRPr lang="ru-RU" sz="1900" b="0" strike="noStrike" spc="-1">
              <a:latin typeface="Arial"/>
            </a:endParaRPr>
          </a:p>
          <a:p>
            <a:pPr marL="107949" indent="0">
              <a:lnSpc>
                <a:spcPct val="95000"/>
              </a:lnSpc>
              <a:spcAft>
                <a:spcPts val="600"/>
              </a:spcAft>
              <a:buClr>
                <a:srgbClr val="000000"/>
              </a:buClr>
              <a:buSzPct val="45000"/>
              <a:buNone/>
              <a:defRPr/>
            </a:pPr>
            <a:endParaRPr lang="ru-RU" sz="1900" b="0" strike="noStrike" spc="-1">
              <a:latin typeface="Arial"/>
            </a:endParaRPr>
          </a:p>
          <a:p>
            <a:pPr marL="107949" indent="0">
              <a:lnSpc>
                <a:spcPct val="95000"/>
              </a:lnSpc>
              <a:spcAft>
                <a:spcPts val="600"/>
              </a:spcAft>
              <a:buClr>
                <a:srgbClr val="000000"/>
              </a:buClr>
              <a:buSzPct val="45000"/>
              <a:buNone/>
              <a:defRPr/>
            </a:pPr>
            <a:r>
              <a:rPr lang="ru-RU" sz="1900" b="0" strike="noStrike" spc="-1">
                <a:latin typeface="Arial"/>
              </a:rPr>
              <a:t>4. По данным исследования КПМГ, функция антимонопольного комплаенса реализуется в международных компаниях чаще всего:</a:t>
            </a:r>
            <a:endParaRPr lang="ru-RU" sz="1900" b="0" strike="noStrike" spc="-1">
              <a:latin typeface="Arial"/>
            </a:endParaRPr>
          </a:p>
          <a:p>
            <a:pPr marL="565150" lvl="1" indent="0">
              <a:lnSpc>
                <a:spcPct val="95000"/>
              </a:lnSpc>
              <a:spcAft>
                <a:spcPts val="600"/>
              </a:spcAft>
              <a:buClr>
                <a:srgbClr val="000000"/>
              </a:buClr>
              <a:buSzPct val="45000"/>
              <a:buNone/>
              <a:defRPr/>
            </a:pPr>
            <a:r>
              <a:rPr lang="ru-RU" sz="1900" b="0" strike="noStrike" spc="-1">
                <a:latin typeface="Arial"/>
              </a:rPr>
              <a:t>a) специализированными подразделениями комплаенса;</a:t>
            </a:r>
            <a:endParaRPr lang="ru-RU" sz="1900" b="0" strike="noStrike" spc="-1">
              <a:latin typeface="Arial"/>
            </a:endParaRPr>
          </a:p>
          <a:p>
            <a:pPr marL="565150" lvl="1" indent="0">
              <a:lnSpc>
                <a:spcPct val="95000"/>
              </a:lnSpc>
              <a:spcAft>
                <a:spcPts val="600"/>
              </a:spcAft>
              <a:buClr>
                <a:srgbClr val="000000"/>
              </a:buClr>
              <a:buSzPct val="45000"/>
              <a:buNone/>
              <a:defRPr/>
            </a:pPr>
            <a:r>
              <a:rPr lang="ru-RU" sz="1900" b="0" strike="noStrike" spc="-1">
                <a:latin typeface="Arial"/>
              </a:rPr>
              <a:t>b) совместно подразделениями комплаенса и другими подразделениями;</a:t>
            </a:r>
            <a:endParaRPr lang="ru-RU" sz="1900" b="0" strike="noStrike" spc="-1">
              <a:latin typeface="Arial"/>
            </a:endParaRPr>
          </a:p>
          <a:p>
            <a:pPr marL="565150" lvl="1" indent="0">
              <a:lnSpc>
                <a:spcPct val="95000"/>
              </a:lnSpc>
              <a:spcAft>
                <a:spcPts val="600"/>
              </a:spcAft>
              <a:buClr>
                <a:srgbClr val="000000"/>
              </a:buClr>
              <a:buSzPct val="45000"/>
              <a:buNone/>
              <a:defRPr/>
            </a:pPr>
            <a:r>
              <a:rPr lang="ru-RU" sz="1900" b="0" strike="noStrike" spc="-1">
                <a:latin typeface="Arial"/>
              </a:rPr>
              <a:t>c) другими подразделениями.</a:t>
            </a:r>
            <a:endParaRPr lang="ru-RU" sz="1900" b="0" strike="noStrike" spc="-1">
              <a:latin typeface="Arial"/>
            </a:endParaRPr>
          </a:p>
          <a:p>
            <a:pPr indent="0">
              <a:lnSpc>
                <a:spcPct val="95000"/>
              </a:lnSpc>
              <a:buNone/>
              <a:defRPr/>
            </a:pPr>
            <a:endParaRPr lang="ru-RU" sz="19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Shape 1" hidden="0"/>
          <p:cNvSpPr>
            <a:spLocks noAdjustHandles="0" noChangeArrowheads="0"/>
          </p:cNvSpPr>
          <p:nvPr isPhoto="0" userDrawn="0"/>
        </p:nvSpPr>
        <p:spPr bwMode="auto"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p>
            <a:pPr>
              <a:defRPr/>
            </a:pPr>
            <a:r>
              <a:rPr lang="ru-RU" sz="3550" b="0" strike="noStrike" spc="-1">
                <a:solidFill>
                  <a:srgbClr val="FFFFFF"/>
                </a:solidFill>
                <a:latin typeface="Arial"/>
              </a:rPr>
              <a:t>Контрольные вопросы</a:t>
            </a:r>
            <a:endParaRPr lang="ru-RU" sz="355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TextShape 2" hidden="0"/>
          <p:cNvSpPr>
            <a:spLocks noAdjustHandles="0" noChangeArrowheads="0"/>
          </p:cNvSpPr>
          <p:nvPr isPhoto="0" userDrawn="0"/>
        </p:nvSpPr>
        <p:spPr bwMode="auto"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p>
            <a:pPr marL="431799" indent="-323850">
              <a:spcAft>
                <a:spcPts val="1150"/>
              </a:spcAft>
              <a:buClr>
                <a:srgbClr val="000000"/>
              </a:buClr>
              <a:buSzPct val="45000"/>
              <a:buFont typeface="Wingdings"/>
              <a:buChar char=""/>
              <a:defRPr/>
            </a:pPr>
            <a:endParaRPr lang="ru-RU" sz="2400" b="0" strike="noStrike" spc="-1">
              <a:latin typeface="Arial"/>
            </a:endParaRPr>
          </a:p>
          <a:p>
            <a:pPr marL="431799" indent="-323850">
              <a:spcAft>
                <a:spcPts val="1150"/>
              </a:spcAft>
              <a:buClr>
                <a:srgbClr val="000000"/>
              </a:buClr>
              <a:buSzPct val="45000"/>
              <a:buFont typeface="Wingdings"/>
              <a:buChar char=""/>
              <a:defRPr/>
            </a:pPr>
            <a:endParaRPr lang="ru-RU" sz="2400" b="0" strike="noStrike" spc="-1">
              <a:latin typeface="Arial"/>
            </a:endParaRPr>
          </a:p>
          <a:p>
            <a:pPr marL="107949" indent="0">
              <a:spcAft>
                <a:spcPts val="600"/>
              </a:spcAft>
              <a:buClr>
                <a:srgbClr val="000000"/>
              </a:buClr>
              <a:buSzPct val="45000"/>
              <a:buNone/>
              <a:defRPr/>
            </a:pPr>
            <a:r>
              <a:rPr lang="ru-RU" sz="1800" b="0" strike="noStrike" spc="-1">
                <a:latin typeface="Arial"/>
              </a:rPr>
              <a:t>5. По данным исследования КПМГ, функция комплаенса в какой области осуществляется чаще всего специализированными подразделениями комплаенса: </a:t>
            </a:r>
            <a:endParaRPr lang="ru-RU" sz="1800" b="0" strike="noStrike" spc="-1">
              <a:latin typeface="Arial"/>
            </a:endParaRPr>
          </a:p>
          <a:p>
            <a:pPr marL="565150" lvl="1" indent="0">
              <a:spcAft>
                <a:spcPts val="600"/>
              </a:spcAft>
              <a:buClr>
                <a:srgbClr val="000000"/>
              </a:buClr>
              <a:buSzPct val="45000"/>
              <a:buNone/>
              <a:defRPr/>
            </a:pPr>
            <a:r>
              <a:rPr lang="ru-RU" sz="1800" b="0" strike="noStrike" spc="-1">
                <a:latin typeface="Arial"/>
              </a:rPr>
              <a:t>a) антимонопольный комплаенс;</a:t>
            </a:r>
            <a:endParaRPr lang="ru-RU" sz="1800" b="0" strike="noStrike" spc="-1">
              <a:latin typeface="Arial"/>
            </a:endParaRPr>
          </a:p>
          <a:p>
            <a:pPr marL="565150" lvl="1" indent="0">
              <a:spcAft>
                <a:spcPts val="600"/>
              </a:spcAft>
              <a:buClr>
                <a:srgbClr val="000000"/>
              </a:buClr>
              <a:buSzPct val="45000"/>
              <a:buNone/>
              <a:defRPr/>
            </a:pPr>
            <a:r>
              <a:rPr lang="ru-RU" sz="1800" b="0" strike="noStrike" spc="-1">
                <a:latin typeface="Arial"/>
              </a:rPr>
              <a:t>b) недопущение торговли инсайдерской информацией и манипулирования рынком;</a:t>
            </a:r>
            <a:endParaRPr lang="ru-RU" sz="1800" b="0" strike="noStrike" spc="-1">
              <a:latin typeface="Arial"/>
            </a:endParaRPr>
          </a:p>
          <a:p>
            <a:pPr marL="565150" lvl="1" indent="0">
              <a:spcAft>
                <a:spcPts val="600"/>
              </a:spcAft>
              <a:buClr>
                <a:srgbClr val="000000"/>
              </a:buClr>
              <a:buSzPct val="45000"/>
              <a:buNone/>
              <a:defRPr/>
            </a:pPr>
            <a:r>
              <a:rPr lang="ru-RU" sz="1800" b="0" strike="noStrike" spc="-1">
                <a:latin typeface="Arial"/>
              </a:rPr>
              <a:t>c) антикоррупционный комплаенс и соблюдение норм этики.</a:t>
            </a:r>
            <a:endParaRPr lang="ru-RU" sz="1800" b="0" strike="noStrike" spc="-1">
              <a:latin typeface="Arial"/>
            </a:endParaRPr>
          </a:p>
          <a:p>
            <a:pPr indent="0">
              <a:buNone/>
              <a:defRPr/>
            </a:pP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Shape 1" hidden="0"/>
          <p:cNvSpPr>
            <a:spLocks noAdjustHandles="0" noChangeArrowheads="0"/>
          </p:cNvSpPr>
          <p:nvPr isPhoto="0" userDrawn="0"/>
        </p:nvSpPr>
        <p:spPr bwMode="auto"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p>
            <a:pPr>
              <a:defRPr/>
            </a:pPr>
            <a:r>
              <a:rPr lang="ru-RU" sz="3550" b="0" strike="noStrike" spc="-1">
                <a:solidFill>
                  <a:srgbClr val="FFFFFF"/>
                </a:solidFill>
                <a:latin typeface="Arial"/>
              </a:rPr>
              <a:t>Понятие комплаенса</a:t>
            </a:r>
            <a:endParaRPr lang="ru-RU" sz="355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TextShape 2" hidden="0"/>
          <p:cNvSpPr>
            <a:spLocks noAdjustHandles="0" noChangeArrowheads="0"/>
          </p:cNvSpPr>
          <p:nvPr isPhoto="0" userDrawn="0"/>
        </p:nvSpPr>
        <p:spPr bwMode="auto"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p>
            <a:pPr indent="0">
              <a:spcAft>
                <a:spcPts val="600"/>
              </a:spcAft>
              <a:defRPr/>
            </a:pPr>
            <a:r>
              <a:rPr lang="ru-RU" sz="1600" b="0" strike="noStrike" spc="-1">
                <a:latin typeface="Arial"/>
              </a:rPr>
              <a:t>Соответствие законам, правилам и стандартам в сфере комплаенса обычно касается таких вопросов, как </a:t>
            </a:r>
            <a:endParaRPr lang="ru-RU" sz="1600" b="0" strike="noStrike" spc="-1">
              <a:latin typeface="Arial"/>
            </a:endParaRPr>
          </a:p>
          <a:p>
            <a:pPr marL="261850" indent="-261850">
              <a:spcAft>
                <a:spcPts val="600"/>
              </a:spcAft>
              <a:buFont typeface="Arial"/>
              <a:buChar char="•"/>
              <a:defRPr/>
            </a:pPr>
            <a:r>
              <a:rPr lang="ru-RU" sz="1600" b="0" strike="noStrike" spc="-1">
                <a:latin typeface="Arial"/>
              </a:rPr>
              <a:t>соблюдение надлежащих стандартов поведения на рынке, </a:t>
            </a:r>
            <a:endParaRPr lang="ru-RU" sz="1600" b="0" strike="noStrike" spc="-1">
              <a:latin typeface="Arial"/>
            </a:endParaRPr>
          </a:p>
          <a:p>
            <a:pPr marL="261850" indent="-261850">
              <a:spcAft>
                <a:spcPts val="600"/>
              </a:spcAft>
              <a:buFont typeface="Arial"/>
              <a:buChar char="•"/>
              <a:defRPr/>
            </a:pPr>
            <a:r>
              <a:rPr lang="ru-RU" sz="1600" b="0" strike="noStrike" spc="-1">
                <a:latin typeface="Arial"/>
              </a:rPr>
              <a:t>управление конфликтами интересов, </a:t>
            </a:r>
            <a:endParaRPr lang="ru-RU" sz="1600" b="0" strike="noStrike" spc="-1">
              <a:latin typeface="Arial"/>
            </a:endParaRPr>
          </a:p>
          <a:p>
            <a:pPr marL="261850" indent="-261850">
              <a:spcAft>
                <a:spcPts val="600"/>
              </a:spcAft>
              <a:buFont typeface="Arial"/>
              <a:buChar char="•"/>
              <a:defRPr/>
            </a:pPr>
            <a:r>
              <a:rPr lang="ru-RU" sz="1600" b="0" strike="noStrike" spc="-1">
                <a:latin typeface="Arial"/>
              </a:rPr>
              <a:t>справедливое отношение к клиентам и обеспечение добросовестного подхода при консультировании клиентов. </a:t>
            </a:r>
            <a:endParaRPr lang="ru-RU" sz="1600" b="0" strike="noStrike" spc="-1">
              <a:latin typeface="Arial"/>
            </a:endParaRPr>
          </a:p>
          <a:p>
            <a:pPr>
              <a:defRPr/>
            </a:pPr>
            <a:r>
              <a:rPr lang="ru-RU" sz="1600" b="0" strike="noStrike" spc="-1">
                <a:latin typeface="Arial"/>
              </a:rPr>
              <a:t>К сфере комплаенса относятся также специфические области, такие как: </a:t>
            </a:r>
            <a:endParaRPr lang="ru-RU" sz="1600" b="0" strike="noStrike" spc="-1">
              <a:latin typeface="Arial"/>
            </a:endParaRPr>
          </a:p>
          <a:p>
            <a:pPr marL="261850" indent="-261850" algn="l">
              <a:spcAft>
                <a:spcPts val="600"/>
              </a:spcAft>
              <a:buFont typeface="Arial"/>
              <a:buChar char="•"/>
              <a:defRPr/>
            </a:pPr>
            <a:r>
              <a:rPr lang="ru-RU" sz="1600" b="0" strike="noStrike" spc="-1">
                <a:latin typeface="Arial"/>
              </a:rPr>
              <a:t>противодействие легализации доходов, полученных преступным путём, и финансированию терроризма; </a:t>
            </a:r>
            <a:endParaRPr lang="ru-RU" sz="1600" b="0" strike="noStrike" spc="-1">
              <a:latin typeface="Arial"/>
            </a:endParaRPr>
          </a:p>
          <a:p>
            <a:pPr marL="261850" indent="-261850" algn="l">
              <a:spcAft>
                <a:spcPts val="600"/>
              </a:spcAft>
              <a:buFont typeface="Arial"/>
              <a:buChar char="•"/>
              <a:defRPr/>
            </a:pPr>
            <a:r>
              <a:rPr lang="ru-RU" sz="1600" b="0" strike="noStrike" spc="-1">
                <a:latin typeface="Arial"/>
              </a:rPr>
              <a:t>разработка документов и процедур, обеспечивающих соответствие деятельности компании действующему законодательству; </a:t>
            </a:r>
            <a:endParaRPr lang="ru-RU" sz="1600" b="0" strike="noStrike" spc="-1">
              <a:latin typeface="Arial"/>
            </a:endParaRPr>
          </a:p>
          <a:p>
            <a:pPr marL="261850" indent="-261850" algn="l">
              <a:spcAft>
                <a:spcPts val="600"/>
              </a:spcAft>
              <a:buFont typeface="Arial"/>
              <a:buChar char="•"/>
              <a:defRPr/>
            </a:pPr>
            <a:r>
              <a:rPr lang="ru-RU" sz="1600" b="0" strike="noStrike" spc="-1">
                <a:latin typeface="Arial"/>
              </a:rPr>
              <a:t>защита информационных потоков, противодействие мошенничеству и коррупции, установление этических норм поведения сотрудников и т. д.</a:t>
            </a:r>
            <a:endParaRPr lang="ru-RU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Shape 1" hidden="0"/>
          <p:cNvSpPr>
            <a:spLocks noAdjustHandles="0" noChangeArrowheads="0"/>
          </p:cNvSpPr>
          <p:nvPr isPhoto="0" userDrawn="0"/>
        </p:nvSpPr>
        <p:spPr bwMode="auto">
          <a:xfrm>
            <a:off x="504000" y="177840"/>
            <a:ext cx="7020000" cy="1012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p>
            <a:pPr>
              <a:defRPr/>
            </a:pPr>
            <a:r>
              <a:rPr lang="ru-RU" sz="3550" b="0" strike="noStrike" spc="-1">
                <a:solidFill>
                  <a:srgbClr val="FFFFFF"/>
                </a:solidFill>
                <a:latin typeface="Arial"/>
              </a:rPr>
              <a:t>Национальные особенности комплаенса: Евросоюз</a:t>
            </a:r>
            <a:endParaRPr lang="ru-RU" sz="355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TextShape 2" hidden="0"/>
          <p:cNvSpPr>
            <a:spLocks noAdjustHandles="0" noChangeArrowheads="0"/>
          </p:cNvSpPr>
          <p:nvPr isPhoto="0" userDrawn="0"/>
        </p:nvSpPr>
        <p:spPr bwMode="auto">
          <a:xfrm>
            <a:off x="504000" y="1368000"/>
            <a:ext cx="9072000" cy="388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p>
            <a:pPr>
              <a:defRPr/>
            </a:pPr>
            <a:r>
              <a:rPr lang="ru-RU" sz="1400" b="0" i="1" strike="noStrike" spc="-1">
                <a:latin typeface="Arial"/>
              </a:rPr>
              <a:t>Еврокомиссия отмечает важность антимонопольных корпоративных программ, однако при наложении штрафа не учитывает их наличие. На национальном уровне отдельных членов Европейского союза предусмотрена возможность снижения штрафа на </a:t>
            </a:r>
            <a:endParaRPr lang="ru-RU" sz="1400" b="0" strike="noStrike" spc="-1">
              <a:latin typeface="Arial"/>
            </a:endParaRPr>
          </a:p>
          <a:p>
            <a:pPr marL="432000" indent="-239821" algn="l">
              <a:lnSpc>
                <a:spcPct val="100000"/>
              </a:lnSpc>
              <a:spcBef>
                <a:spcPts val="0"/>
              </a:spcBef>
              <a:spcAft>
                <a:spcPts val="1150"/>
              </a:spcAft>
              <a:buFont typeface="Arial"/>
              <a:buChar char="•"/>
              <a:defRPr/>
            </a:pPr>
            <a:r>
              <a:rPr lang="ru-RU" sz="1400" b="0" i="1" strike="noStrike" spc="-1">
                <a:latin typeface="Arial"/>
              </a:rPr>
              <a:t>1</a:t>
            </a:r>
            <a:r>
              <a:rPr lang="ru-RU" sz="1400" b="0" i="1" strike="noStrike" spc="0">
                <a:latin typeface="Arial"/>
              </a:rPr>
              <a:t>0 % (Великобритания, Франция) и </a:t>
            </a:r>
            <a:endParaRPr sz="1400" b="0" strike="noStrike" spc="-1">
              <a:latin typeface="Arial"/>
            </a:endParaRPr>
          </a:p>
          <a:p>
            <a:pPr marL="432000" indent="-239821" algn="l">
              <a:lnSpc>
                <a:spcPct val="100000"/>
              </a:lnSpc>
              <a:spcBef>
                <a:spcPts val="0"/>
              </a:spcBef>
              <a:spcAft>
                <a:spcPts val="1150"/>
              </a:spcAft>
              <a:buFont typeface="Arial"/>
              <a:buChar char="•"/>
              <a:defRPr/>
            </a:pPr>
            <a:r>
              <a:rPr lang="ru-RU" sz="1400" b="0" i="1" strike="noStrike" spc="-1">
                <a:latin typeface="Arial"/>
              </a:rPr>
              <a:t>15 % (Италия). </a:t>
            </a:r>
            <a:endParaRPr sz="1400" b="0" strike="noStrike" spc="-1">
              <a:latin typeface="Arial"/>
            </a:endParaRPr>
          </a:p>
          <a:p>
            <a:pPr>
              <a:defRPr/>
            </a:pPr>
            <a:r>
              <a:rPr lang="ru-RU" sz="1400" b="0" i="1" strike="noStrike" spc="-1">
                <a:latin typeface="Arial"/>
              </a:rPr>
              <a:t>Рекомендации по внедрению антимонопольного комплаенса представлены в виде</a:t>
            </a:r>
            <a:endParaRPr lang="ru-RU" sz="1400" b="0" strike="noStrike" spc="-1">
              <a:latin typeface="Arial"/>
            </a:endParaRPr>
          </a:p>
          <a:p>
            <a:pPr marL="431799" indent="-323850">
              <a:spcAft>
                <a:spcPts val="1150"/>
              </a:spcAft>
              <a:buSzPct val="100000"/>
              <a:buChar char="*"/>
              <a:defRPr/>
            </a:pPr>
            <a:r>
              <a:rPr lang="ru-RU" sz="1400" b="0" i="1" strike="noStrike" spc="-1">
                <a:latin typeface="Arial"/>
              </a:rPr>
              <a:t>Рекомендательного руководства, разработанного и применяемого Управлением по  справедливой торговле (Великобритания); </a:t>
            </a:r>
            <a:endParaRPr lang="ru-RU" sz="1400" b="0" strike="noStrike" spc="-1">
              <a:latin typeface="Arial"/>
            </a:endParaRPr>
          </a:p>
          <a:p>
            <a:pPr marL="431799" indent="-323850">
              <a:spcAft>
                <a:spcPts val="1150"/>
              </a:spcAft>
              <a:buSzPct val="100000"/>
              <a:buChar char="*"/>
              <a:defRPr/>
            </a:pPr>
            <a:r>
              <a:rPr lang="ru-RU" sz="1400" b="0" i="1" strike="noStrike" spc="-1">
                <a:latin typeface="Arial"/>
              </a:rPr>
              <a:t>Рамочного документа антимонопольного ведомства (Франция); </a:t>
            </a:r>
            <a:endParaRPr lang="ru-RU" sz="1400" b="0" strike="noStrike" spc="-1">
              <a:latin typeface="Arial"/>
            </a:endParaRPr>
          </a:p>
          <a:p>
            <a:pPr marL="431799" indent="-323850">
              <a:spcAft>
                <a:spcPts val="1150"/>
              </a:spcAft>
              <a:buSzPct val="100000"/>
              <a:buChar char="*"/>
              <a:defRPr/>
            </a:pPr>
            <a:r>
              <a:rPr lang="ru-RU" sz="1400" b="0" i="1" strike="noStrike" spc="-1">
                <a:latin typeface="Arial"/>
              </a:rPr>
              <a:t>Руководящих принципов по применению количественных критериев при наложении административных штрафов, разработанных антимонопольным ведомством (Италия). </a:t>
            </a:r>
            <a:endParaRPr lang="ru-RU" sz="1400" b="0" strike="noStrike" spc="-1">
              <a:latin typeface="Arial"/>
            </a:endParaRPr>
          </a:p>
          <a:p>
            <a:pPr>
              <a:defRPr/>
            </a:pPr>
            <a:endParaRPr lang="ru-RU" sz="800" b="0" strike="noStrike" spc="-1">
              <a:latin typeface="Arial"/>
            </a:endParaRPr>
          </a:p>
          <a:p>
            <a:pPr>
              <a:defRPr/>
            </a:pPr>
            <a:r>
              <a:rPr lang="ru-RU" sz="1000" b="0" i="1" strike="noStrike" spc="-1">
                <a:latin typeface="Arial"/>
              </a:rPr>
              <a:t>В. В. Кванина  Антимонопольный комплаенс и его правовая природа. // Вестник Вестник ЮУрГУ. Серия «Право». 2019. Т. 19, № 1, С. 46–52</a:t>
            </a:r>
            <a:endParaRPr lang="ru-RU" sz="600" b="0" strike="noStrike" spc="-1">
              <a:latin typeface="Arial"/>
            </a:endParaRPr>
          </a:p>
          <a:p>
            <a:pPr>
              <a:defRPr/>
            </a:pPr>
            <a:r>
              <a:rPr lang="ru-RU" sz="900" b="0" strike="noStrike" spc="-1">
                <a:latin typeface="Arial"/>
              </a:rPr>
              <a:t>  </a:t>
            </a:r>
            <a:endParaRPr lang="ru-RU" sz="9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Shape 1" hidden="0"/>
          <p:cNvSpPr>
            <a:spLocks noAdjustHandles="0" noChangeArrowheads="0"/>
          </p:cNvSpPr>
          <p:nvPr isPhoto="0" userDrawn="0"/>
        </p:nvSpPr>
        <p:spPr bwMode="auto">
          <a:xfrm>
            <a:off x="504000" y="177840"/>
            <a:ext cx="7020000" cy="1012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p>
            <a:pPr>
              <a:defRPr/>
            </a:pPr>
            <a:r>
              <a:rPr lang="ru-RU" sz="3550" b="0" strike="noStrike" spc="-1">
                <a:solidFill>
                  <a:srgbClr val="FFFFFF"/>
                </a:solidFill>
                <a:latin typeface="Arial"/>
              </a:rPr>
              <a:t>Национальные особенности комплаенса: Евросоюз</a:t>
            </a:r>
            <a:endParaRPr lang="ru-RU" sz="355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TextShape 2" hidden="0"/>
          <p:cNvSpPr>
            <a:spLocks noAdjustHandles="0" noChangeArrowheads="0"/>
          </p:cNvSpPr>
          <p:nvPr isPhoto="0" userDrawn="0"/>
        </p:nvSpPr>
        <p:spPr bwMode="auto"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p>
            <a:pPr>
              <a:defRPr/>
            </a:pPr>
            <a:r>
              <a:rPr lang="ru-RU" sz="2200" b="0" strike="noStrike" spc="-1">
                <a:latin typeface="Arial"/>
              </a:rPr>
              <a:t>ГЕРМАНИЯ:</a:t>
            </a:r>
            <a:endParaRPr lang="ru-RU" sz="2200" b="0" strike="noStrike" spc="-1">
              <a:latin typeface="Arial"/>
            </a:endParaRPr>
          </a:p>
          <a:p>
            <a:pPr>
              <a:defRPr/>
            </a:pPr>
            <a:r>
              <a:rPr lang="ru-RU" sz="2200" b="0" strike="noStrike" spc="-1">
                <a:latin typeface="Arial"/>
              </a:rPr>
              <a:t>ст. 4.1.3 Кодекса корпоративного управления Германии:</a:t>
            </a:r>
            <a:endParaRPr lang="ru-RU" sz="2200" b="0" strike="noStrike" spc="-1">
              <a:latin typeface="Arial"/>
            </a:endParaRPr>
          </a:p>
          <a:p>
            <a:pPr>
              <a:defRPr/>
            </a:pPr>
            <a:r>
              <a:rPr lang="ru-RU" sz="2200" b="0" strike="noStrike" spc="-1">
                <a:latin typeface="Arial"/>
              </a:rPr>
              <a:t>«Правление должно обеспечить соблюдение всех положений законодательства и внутренних положений предприятия и работать над их соблюдением компаниями группы (комплаенс)»</a:t>
            </a:r>
            <a:endParaRPr lang="ru-RU" sz="2200" b="0" strike="noStrike" spc="-1">
              <a:latin typeface="Arial"/>
            </a:endParaRPr>
          </a:p>
          <a:p>
            <a:pPr>
              <a:defRPr/>
            </a:pPr>
            <a:endParaRPr lang="ru-RU" sz="2200" b="0" strike="noStrike" spc="-1">
              <a:latin typeface="Arial"/>
            </a:endParaRPr>
          </a:p>
          <a:p>
            <a:pPr algn="just">
              <a:spcAft>
                <a:spcPts val="600"/>
              </a:spcAft>
              <a:defRPr/>
            </a:pPr>
            <a:r>
              <a:rPr lang="ru-RU" sz="1000" b="0" i="1" strike="noStrike" spc="-1">
                <a:latin typeface="Arial"/>
              </a:rPr>
              <a:t>Источник: Комплаенс (зарубежный опыт) Федеральная Антимонопольная служба, заместитель	начальника	 Правового	управления ФАС РФ О.Н.	Кузнецова</a:t>
            </a:r>
            <a:endParaRPr lang="ru-RU" sz="1000" b="0" strike="noStrike" spc="-1">
              <a:latin typeface="Arial"/>
            </a:endParaRPr>
          </a:p>
          <a:p>
            <a:pPr algn="just">
              <a:spcAft>
                <a:spcPts val="600"/>
              </a:spcAft>
              <a:defRPr/>
            </a:pPr>
            <a:r>
              <a:rPr lang="ru-RU" sz="1000" b="0" i="1" strike="noStrike" spc="-1">
                <a:latin typeface="Arial"/>
              </a:rPr>
              <a:t>https://events.vedomosti.ru › materials_0-5732156370408885 › download </a:t>
            </a:r>
            <a:endParaRPr lang="ru-RU" sz="1000" b="0" strike="noStrike" spc="-1">
              <a:latin typeface="Arial"/>
            </a:endParaRPr>
          </a:p>
          <a:p>
            <a:pPr>
              <a:defRPr/>
            </a:pPr>
            <a:endParaRPr lang="ru-RU" sz="1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Shape 1" hidden="0"/>
          <p:cNvSpPr>
            <a:spLocks noAdjustHandles="0" noChangeArrowheads="0"/>
          </p:cNvSpPr>
          <p:nvPr isPhoto="0" userDrawn="0"/>
        </p:nvSpPr>
        <p:spPr bwMode="auto">
          <a:xfrm>
            <a:off x="504000" y="177840"/>
            <a:ext cx="7020000" cy="1012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p>
            <a:pPr>
              <a:defRPr/>
            </a:pPr>
            <a:r>
              <a:rPr lang="ru-RU" sz="3550" b="0" strike="noStrike" spc="-1">
                <a:solidFill>
                  <a:srgbClr val="FFFFFF"/>
                </a:solidFill>
                <a:latin typeface="Arial"/>
              </a:rPr>
              <a:t>Национальные особенности комплаенса: Евросоюз</a:t>
            </a:r>
            <a:endParaRPr lang="ru-RU" sz="355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TextShape 2" hidden="0"/>
          <p:cNvSpPr>
            <a:spLocks noAdjustHandles="0" noChangeArrowheads="0"/>
          </p:cNvSpPr>
          <p:nvPr isPhoto="0" userDrawn="0"/>
        </p:nvSpPr>
        <p:spPr bwMode="auto">
          <a:xfrm>
            <a:off x="504000" y="1368000"/>
            <a:ext cx="9072000" cy="4032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p>
            <a:pPr>
              <a:defRPr/>
            </a:pPr>
            <a:r>
              <a:rPr lang="ru-RU" sz="2000" b="0" strike="noStrike" spc="-1">
                <a:latin typeface="Arial"/>
              </a:rPr>
              <a:t>ФРАНЦИЯ:</a:t>
            </a:r>
            <a:endParaRPr lang="ru-RU" sz="2000" b="0" strike="noStrike" spc="-1">
              <a:latin typeface="Arial"/>
            </a:endParaRPr>
          </a:p>
          <a:p>
            <a:pPr>
              <a:defRPr/>
            </a:pPr>
            <a:r>
              <a:rPr lang="ru-RU" sz="2000" b="0" strike="noStrike" spc="-1">
                <a:latin typeface="Arial"/>
              </a:rPr>
              <a:t>Cтатья L464-2 Коммерческого кодекса</a:t>
            </a:r>
            <a:endParaRPr lang="ru-RU" sz="2000" b="0" strike="noStrike" spc="-1">
              <a:latin typeface="Arial"/>
            </a:endParaRPr>
          </a:p>
          <a:p>
            <a:pPr algn="just">
              <a:spcAft>
                <a:spcPts val="1150"/>
              </a:spcAft>
              <a:defRPr/>
            </a:pPr>
            <a:r>
              <a:rPr lang="ru-RU" sz="2000" b="0" strike="noStrike" spc="-1">
                <a:latin typeface="Arial"/>
              </a:rPr>
              <a:t>Если благодаря комплаенс-программе обнаружено и устранено нарушение, то это может рассматриваться как смягчающее обстоятельство. </a:t>
            </a:r>
            <a:endParaRPr lang="ru-RU" sz="2000" b="0" strike="noStrike" spc="-1">
              <a:latin typeface="Arial"/>
            </a:endParaRPr>
          </a:p>
          <a:p>
            <a:pPr algn="just">
              <a:spcAft>
                <a:spcPts val="1150"/>
              </a:spcAft>
              <a:defRPr/>
            </a:pPr>
            <a:r>
              <a:rPr lang="ru-RU" sz="2000" b="0" strike="noStrike" spc="-1">
                <a:latin typeface="Arial"/>
              </a:rPr>
              <a:t>Смягчающим ответственность фактором также может рассматриваться принятие компанией на себя обязательств по внедрению комплаенс-программы после обнаружения нарушения конкурентным ведомством.</a:t>
            </a:r>
            <a:endParaRPr lang="ru-RU" sz="2000" b="0" strike="noStrike" spc="-1">
              <a:latin typeface="Arial"/>
            </a:endParaRPr>
          </a:p>
          <a:p>
            <a:pPr algn="just">
              <a:spcAft>
                <a:spcPts val="1150"/>
              </a:spcAft>
              <a:defRPr/>
            </a:pPr>
            <a:endParaRPr lang="ru-RU" sz="2000" b="0" strike="noStrike" spc="-1">
              <a:latin typeface="Arial"/>
            </a:endParaRPr>
          </a:p>
          <a:p>
            <a:pPr algn="just">
              <a:spcAft>
                <a:spcPts val="1150"/>
              </a:spcAft>
              <a:defRPr/>
            </a:pPr>
            <a:r>
              <a:rPr lang="ru-RU" sz="900" b="0" i="1" strike="noStrike" spc="-1">
                <a:latin typeface="Arial"/>
              </a:rPr>
              <a:t>Источник: Комплаенс (зарубежный опыт) Федеральная Антимонопольная служба, заместитель	начальника	 Правового	управления ФАС РФ О.Н.Кузнецова</a:t>
            </a:r>
            <a:endParaRPr lang="ru-RU" sz="900" b="0" strike="noStrike" spc="-1">
              <a:latin typeface="Arial"/>
            </a:endParaRPr>
          </a:p>
          <a:p>
            <a:pPr algn="just">
              <a:spcAft>
                <a:spcPts val="1150"/>
              </a:spcAft>
              <a:defRPr/>
            </a:pPr>
            <a:r>
              <a:rPr lang="ru-RU" sz="900" b="0" i="1" strike="noStrike" spc="-1">
                <a:latin typeface="Arial"/>
              </a:rPr>
              <a:t>https://events.vedomosti.ru › materials_0-5732156370408885 › download </a:t>
            </a:r>
            <a:endParaRPr lang="ru-RU" sz="900" b="0" strike="noStrike" spc="-1">
              <a:latin typeface="Arial"/>
            </a:endParaRPr>
          </a:p>
          <a:p>
            <a:pPr algn="just">
              <a:spcAft>
                <a:spcPts val="1150"/>
              </a:spcAft>
              <a:defRPr/>
            </a:pPr>
            <a:endParaRPr lang="ru-RU" sz="1000" b="0" strike="noStrike" spc="-1">
              <a:latin typeface="Arial"/>
            </a:endParaRPr>
          </a:p>
          <a:p>
            <a:pPr>
              <a:defRPr/>
            </a:pPr>
            <a:endParaRPr lang="ru-RU" sz="1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Shape 1" hidden="0"/>
          <p:cNvSpPr>
            <a:spLocks noAdjustHandles="0" noChangeArrowheads="0"/>
          </p:cNvSpPr>
          <p:nvPr isPhoto="0" userDrawn="0"/>
        </p:nvSpPr>
        <p:spPr bwMode="auto">
          <a:xfrm>
            <a:off x="216000" y="-75240"/>
            <a:ext cx="7632000" cy="1518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p>
            <a:pPr>
              <a:defRPr/>
            </a:pPr>
            <a:r>
              <a:rPr lang="ru-RU" sz="3550" b="0" strike="noStrike" spc="-1">
                <a:solidFill>
                  <a:srgbClr val="FFFFFF"/>
                </a:solidFill>
                <a:latin typeface="Arial"/>
              </a:rPr>
              <a:t>Национальные особенности комплаенса: США</a:t>
            </a:r>
            <a:endParaRPr lang="ru-RU" sz="355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TextShape 2" hidden="0"/>
          <p:cNvSpPr>
            <a:spLocks noAdjustHandles="0" noChangeArrowheads="0"/>
          </p:cNvSpPr>
          <p:nvPr isPhoto="0" userDrawn="0"/>
        </p:nvSpPr>
        <p:spPr bwMode="auto">
          <a:xfrm>
            <a:off x="216000" y="1368000"/>
            <a:ext cx="9648000" cy="4032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p>
            <a:pPr algn="just">
              <a:spcAft>
                <a:spcPts val="1150"/>
              </a:spcAft>
              <a:defRPr/>
            </a:pPr>
            <a:r>
              <a:rPr lang="ru-RU" sz="2200" b="0" strike="noStrike" spc="-1">
                <a:latin typeface="Arial"/>
              </a:rPr>
              <a:t>В США наличие в корпорации системы комплаенса является основанием для смягчения ответственности или освобождения от ответственности. </a:t>
            </a:r>
            <a:endParaRPr lang="ru-RU" sz="2200" b="0" strike="noStrike" spc="-1">
              <a:latin typeface="Arial"/>
            </a:endParaRPr>
          </a:p>
          <a:p>
            <a:pPr algn="just">
              <a:spcAft>
                <a:spcPts val="1150"/>
              </a:spcAft>
              <a:defRPr/>
            </a:pPr>
            <a:r>
              <a:rPr lang="ru-RU" sz="2200" b="0" strike="noStrike" spc="-1">
                <a:latin typeface="Arial"/>
              </a:rPr>
              <a:t>Однако антимонопольное ведомство (Министерство юстиции США) исключает применение данных положений. </a:t>
            </a:r>
            <a:endParaRPr lang="ru-RU" sz="2200" b="0" strike="noStrike" spc="-1">
              <a:latin typeface="Arial"/>
            </a:endParaRPr>
          </a:p>
          <a:p>
            <a:pPr algn="just">
              <a:spcAft>
                <a:spcPts val="1150"/>
              </a:spcAft>
              <a:defRPr/>
            </a:pPr>
            <a:r>
              <a:rPr lang="ru-RU" sz="2200" b="0" strike="noStrike" spc="-1">
                <a:latin typeface="Arial"/>
              </a:rPr>
              <a:t>В то же время суды, назначая уголовные наказания за нарушение антимонопольного законодательства, пользуются Руководством США по вынесению приговора, в котором рекомендуется суду учитывать наличие внедренной компанией эффективной программы этики и комплаенса.</a:t>
            </a:r>
            <a:endParaRPr lang="ru-RU" sz="2200" b="0" strike="noStrike" spc="-1">
              <a:latin typeface="Arial"/>
            </a:endParaRPr>
          </a:p>
          <a:p>
            <a:pPr>
              <a:defRPr/>
            </a:pPr>
            <a:r>
              <a:rPr lang="ru-RU" sz="900" b="0" i="1" strike="noStrike" spc="-1">
                <a:latin typeface="Arial"/>
              </a:rPr>
              <a:t>В. В. Кванина  Антимонопольный комплаенс и его правовая природа. // Вестник Вестник ЮУрГУ. Серия «Право». 2019. Т. 19, № 1, С. 46–52</a:t>
            </a:r>
            <a:endParaRPr lang="ru-RU" sz="900" b="0" strike="noStrike" spc="-1">
              <a:latin typeface="Arial"/>
            </a:endParaRPr>
          </a:p>
          <a:p>
            <a:pPr>
              <a:defRPr/>
            </a:pPr>
            <a:endParaRPr lang="ru-RU" sz="9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Shape 1" hidden="0"/>
          <p:cNvSpPr>
            <a:spLocks noAdjustHandles="0" noChangeArrowheads="0"/>
          </p:cNvSpPr>
          <p:nvPr isPhoto="0" userDrawn="0"/>
        </p:nvSpPr>
        <p:spPr bwMode="auto">
          <a:xfrm>
            <a:off x="216000" y="-75240"/>
            <a:ext cx="7632000" cy="1518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p>
            <a:pPr>
              <a:defRPr/>
            </a:pPr>
            <a:r>
              <a:rPr lang="ru-RU" sz="3550" b="0" strike="noStrike" spc="-1">
                <a:solidFill>
                  <a:srgbClr val="FFFFFF"/>
                </a:solidFill>
                <a:latin typeface="Arial"/>
              </a:rPr>
              <a:t>Национальные особенности комплаенса: США</a:t>
            </a:r>
            <a:endParaRPr lang="ru-RU" sz="355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TextShape 2" hidden="0"/>
          <p:cNvSpPr>
            <a:spLocks noAdjustHandles="0" noChangeArrowheads="0"/>
          </p:cNvSpPr>
          <p:nvPr isPhoto="0" userDrawn="0"/>
        </p:nvSpPr>
        <p:spPr bwMode="auto">
          <a:xfrm>
            <a:off x="216000" y="1368000"/>
            <a:ext cx="9648000" cy="4032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p>
            <a:pPr>
              <a:lnSpc>
                <a:spcPct val="95000"/>
              </a:lnSpc>
              <a:defRPr/>
            </a:pPr>
            <a:r>
              <a:rPr lang="ru-RU" sz="1600" b="0" strike="noStrike" spc="-1">
                <a:latin typeface="Arial"/>
              </a:rPr>
              <a:t>Руководство по вынесению приговоров </a:t>
            </a:r>
            <a:r>
              <a:rPr lang="ru-RU" sz="1600" b="0" u="sng" strike="noStrike" spc="-1">
                <a:latin typeface="Arial"/>
                <a:hlinkClick r:id="rId2" tooltip=""/>
              </a:rPr>
              <a:t>http://www.ussc.gov/guidelines-manual/2011/2011-8b21</a:t>
            </a:r>
            <a:r>
              <a:rPr lang="ru-RU" sz="1600" b="0" strike="noStrike" spc="-1">
                <a:latin typeface="Arial"/>
              </a:rPr>
              <a:t> 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80000"/>
              </a:lnSpc>
              <a:defRPr/>
            </a:pPr>
            <a:endParaRPr lang="ru-RU" sz="1600" b="0" strike="noStrike" spc="-1">
              <a:latin typeface="Arial"/>
            </a:endParaRPr>
          </a:p>
          <a:p>
            <a:pPr>
              <a:lnSpc>
                <a:spcPct val="80000"/>
              </a:lnSpc>
              <a:defRPr/>
            </a:pPr>
            <a:r>
              <a:rPr lang="ru-RU" sz="1600" b="0" strike="noStrike" spc="-1">
                <a:latin typeface="Arial"/>
              </a:rPr>
              <a:t>Эффективная программа этики и комплаенса при наличии 7 признаков того, что она успешно внедрена и применяется в компании, должна учитываться судом при рассмотрении антимонопольного дела.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80000"/>
              </a:lnSpc>
              <a:defRPr/>
            </a:pPr>
            <a:r>
              <a:rPr lang="ru-RU" sz="1600" b="0" strike="noStrike" spc="-1">
                <a:latin typeface="Arial"/>
              </a:rPr>
              <a:t>1) проявляет должную осмотрительность в целях предотвращения и выявления преступных действий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80000"/>
              </a:lnSpc>
              <a:defRPr/>
            </a:pPr>
            <a:r>
              <a:rPr lang="ru-RU" sz="1600" b="0" strike="noStrike" spc="-1">
                <a:latin typeface="Arial"/>
              </a:rPr>
              <a:t>2) содействует формированию организационной культуры, которая поощряет этичное поведение и соблюдение законодательства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80000"/>
              </a:lnSpc>
              <a:defRPr/>
            </a:pPr>
            <a:r>
              <a:rPr lang="ru-RU" sz="1600" b="0" strike="noStrike" spc="-1">
                <a:latin typeface="Arial"/>
              </a:rPr>
              <a:t>3) принимает все разумные меры и проявляет должную осмотрительность для того, чтобы в состав органов управления компанией не могли войти лица, причастные к совершению каких-либо правонарушений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80000"/>
              </a:lnSpc>
              <a:defRPr/>
            </a:pPr>
            <a:r>
              <a:rPr lang="ru-RU" sz="1600" b="0" strike="noStrike" spc="-1">
                <a:latin typeface="Arial"/>
              </a:rPr>
              <a:t>4) прилагает разумные усилия к тому, чтобы периодически с помощью тренингов и иных мероприятий распространять среди персонала практическую информацию о процедурах и правилах, а также иных аспектах программы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80000"/>
              </a:lnSpc>
              <a:defRPr/>
            </a:pPr>
            <a:r>
              <a:rPr lang="ru-RU" sz="1600" b="0" strike="noStrike" spc="-1">
                <a:latin typeface="Arial"/>
              </a:rPr>
              <a:t>5) внедряет процедуры мониторинга выполнения программы, в том числе:</a:t>
            </a:r>
            <a:endParaRPr lang="ru-RU" sz="1600" b="0" strike="noStrike" spc="-1">
              <a:latin typeface="Arial"/>
            </a:endParaRPr>
          </a:p>
          <a:p>
            <a:pPr marL="742950" lvl="1" indent="-285750">
              <a:lnSpc>
                <a:spcPct val="80000"/>
              </a:lnSpc>
              <a:buFont typeface="Arial"/>
              <a:buChar char="•"/>
              <a:defRPr/>
            </a:pPr>
            <a:r>
              <a:rPr sz="1600" b="0" strike="noStrike" spc="-1">
                <a:latin typeface="Arial"/>
              </a:rPr>
              <a:t>(6) </a:t>
            </a:r>
            <a:r>
              <a:rPr lang="ru-RU" sz="1600" b="0" strike="noStrike" spc="-1">
                <a:latin typeface="Arial"/>
              </a:rPr>
              <a:t>последовательно укрепляет программу этики и комплаенса</a:t>
            </a:r>
            <a:endParaRPr lang="ru-RU" sz="1600" b="0" strike="noStrike" spc="-1">
              <a:latin typeface="Arial"/>
            </a:endParaRPr>
          </a:p>
          <a:p>
            <a:pPr marL="742950" lvl="1" indent="-285750">
              <a:lnSpc>
                <a:spcPct val="80000"/>
              </a:lnSpc>
              <a:buFont typeface="Arial"/>
              <a:buChar char="•"/>
              <a:defRPr/>
            </a:pPr>
            <a:r>
              <a:rPr sz="1600" b="0" strike="noStrike" spc="-1">
                <a:latin typeface="Arial"/>
              </a:rPr>
              <a:t>(7) </a:t>
            </a:r>
            <a:r>
              <a:rPr lang="ru-RU" sz="1600" b="0" strike="noStrike" spc="-1">
                <a:latin typeface="Arial"/>
              </a:rPr>
              <a:t>если совершено правонарушение, принимает разумные меры для надлежащего реагирования и предотвращения подобных случаев, в том числе вносит для этого изменения в программу</a:t>
            </a:r>
            <a:endParaRPr lang="ru-RU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Shape 1" hidden="0"/>
          <p:cNvSpPr>
            <a:spLocks noAdjustHandles="0" noChangeArrowheads="0"/>
          </p:cNvSpPr>
          <p:nvPr isPhoto="0" userDrawn="0"/>
        </p:nvSpPr>
        <p:spPr bwMode="auto">
          <a:xfrm>
            <a:off x="216000" y="-75240"/>
            <a:ext cx="7632000" cy="1518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p>
            <a:pPr>
              <a:defRPr/>
            </a:pPr>
            <a:r>
              <a:rPr lang="ru-RU" sz="3550" b="0" strike="noStrike" spc="-1">
                <a:solidFill>
                  <a:srgbClr val="FFFFFF"/>
                </a:solidFill>
                <a:latin typeface="Arial"/>
              </a:rPr>
              <a:t>Национальные особенности комплаенса: Великобритания</a:t>
            </a:r>
            <a:endParaRPr lang="ru-RU" sz="355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TextShape 2" hidden="0"/>
          <p:cNvSpPr>
            <a:spLocks noAdjustHandles="0" noChangeArrowheads="0"/>
          </p:cNvSpPr>
          <p:nvPr isPhoto="0" userDrawn="0"/>
        </p:nvSpPr>
        <p:spPr bwMode="auto">
          <a:xfrm>
            <a:off x="216000" y="1368000"/>
            <a:ext cx="9648000" cy="4032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p>
            <a:pPr>
              <a:defRPr/>
            </a:pPr>
            <a:r>
              <a:rPr lang="ru-RU" sz="1600" b="0" strike="noStrike" spc="-1">
                <a:latin typeface="Arial"/>
              </a:rPr>
              <a:t>Руководство «Как вашему бизнесу достичь соответствия нормам антимонопольного права»</a:t>
            </a:r>
            <a:endParaRPr lang="ru-RU" sz="1600" b="0" strike="noStrike" spc="-1">
              <a:latin typeface="Arial"/>
            </a:endParaRPr>
          </a:p>
          <a:p>
            <a:pPr>
              <a:defRPr/>
            </a:pPr>
            <a:r>
              <a:rPr lang="ru-RU" sz="1600" b="0" strike="noStrike" spc="-1">
                <a:latin typeface="Arial"/>
              </a:rPr>
              <a:t>Компаниям предлагается применять метод построения эффективной комплаенс-программы, основанный на оценке рисков.</a:t>
            </a:r>
            <a:endParaRPr lang="ru-RU" sz="1600" b="0" strike="noStrike" spc="-1">
              <a:latin typeface="Arial"/>
            </a:endParaRPr>
          </a:p>
          <a:p>
            <a:pPr>
              <a:defRPr/>
            </a:pPr>
            <a:r>
              <a:rPr lang="ru-RU" sz="1600" b="0" strike="noStrike" spc="-1">
                <a:latin typeface="Arial"/>
              </a:rPr>
              <a:t>Метод включает в себя четыре последовательных этапа:</a:t>
            </a:r>
            <a:endParaRPr lang="ru-RU" sz="1600" b="0" strike="noStrike" spc="-1">
              <a:latin typeface="Arial"/>
            </a:endParaRPr>
          </a:p>
          <a:p>
            <a:pPr>
              <a:defRPr/>
            </a:pPr>
            <a:r>
              <a:rPr lang="ru-RU" sz="1600" b="0" strike="noStrike" spc="-1">
                <a:latin typeface="Arial"/>
              </a:rPr>
              <a:t>1) выявление рисков, специфических для конкретного бизнеса (в зависимости от отрасли и размера компании);</a:t>
            </a:r>
            <a:endParaRPr lang="ru-RU" sz="1600" b="0" strike="noStrike" spc="-1">
              <a:latin typeface="Arial"/>
            </a:endParaRPr>
          </a:p>
          <a:p>
            <a:pPr>
              <a:defRPr/>
            </a:pPr>
            <a:r>
              <a:rPr lang="ru-RU" sz="1600" b="0" strike="noStrike" spc="-1">
                <a:latin typeface="Arial"/>
              </a:rPr>
              <a:t>2) оценка рисков: ранжирование вероятности наступления рисков, выявленных на первом этапе, - от низкой до высокой;</a:t>
            </a:r>
            <a:endParaRPr lang="ru-RU" sz="1600" b="0" strike="noStrike" spc="-1">
              <a:latin typeface="Arial"/>
            </a:endParaRPr>
          </a:p>
          <a:p>
            <a:pPr>
              <a:defRPr/>
            </a:pPr>
            <a:r>
              <a:rPr lang="ru-RU" sz="1600" b="0" strike="noStrike" spc="-1">
                <a:latin typeface="Arial"/>
              </a:rPr>
              <a:t>3) минимизация рисков: внедрение специфических процедур, политик, проведение тренингов для предотвращения выявленных рисков или минимизации их негативных последствий;</a:t>
            </a:r>
            <a:endParaRPr lang="ru-RU" sz="1600" b="0" strike="noStrike" spc="-1">
              <a:latin typeface="Arial"/>
            </a:endParaRPr>
          </a:p>
          <a:p>
            <a:pPr>
              <a:defRPr/>
            </a:pPr>
            <a:r>
              <a:rPr lang="ru-RU" sz="1600" b="0" strike="noStrike" spc="-1">
                <a:latin typeface="Arial"/>
              </a:rPr>
              <a:t>4) оценка эффективности выполнения первых трех шагов, которая проводится не реже одного раза в год, и регулярное подтверждение приверженности руководства комплаенсу</a:t>
            </a:r>
            <a:endParaRPr lang="ru-RU" sz="1600" b="0" strike="noStrike" spc="-1">
              <a:latin typeface="Arial"/>
            </a:endParaRPr>
          </a:p>
          <a:p>
            <a:pPr algn="just">
              <a:spcAft>
                <a:spcPts val="1150"/>
              </a:spcAft>
              <a:defRPr/>
            </a:pPr>
            <a:endParaRPr lang="ru-RU" sz="1600" b="0" i="1" strike="noStrike" spc="-1">
              <a:latin typeface="Arial"/>
            </a:endParaRPr>
          </a:p>
          <a:p>
            <a:pPr algn="just">
              <a:spcAft>
                <a:spcPts val="600"/>
              </a:spcAft>
              <a:defRPr/>
            </a:pPr>
            <a:r>
              <a:rPr lang="ru-RU" sz="1200" b="0" i="1" strike="noStrike" spc="-1">
                <a:latin typeface="Arial"/>
              </a:rPr>
              <a:t>Источник: Комплаенс (зарубежный опыт) Федеральная Антимонопольная служба, заместитель	начальника	 Правового управления ФАС РФ О.Н.	Кузнецова</a:t>
            </a:r>
            <a:endParaRPr lang="ru-RU" sz="1200" b="0" strike="noStrike" spc="-1">
              <a:latin typeface="Arial"/>
            </a:endParaRPr>
          </a:p>
          <a:p>
            <a:pPr>
              <a:spcAft>
                <a:spcPts val="600"/>
              </a:spcAft>
              <a:defRPr/>
            </a:pPr>
            <a:r>
              <a:rPr lang="ru-RU" sz="1200" b="0" i="1" strike="noStrike" spc="-1">
                <a:latin typeface="Arial"/>
              </a:rPr>
              <a:t>https://events.vedomosti.ru › materials_0-5732156370408885 › download </a:t>
            </a:r>
            <a:endParaRPr lang="ru-RU" sz="1200" b="0" strike="noStrike" spc="-1">
              <a:latin typeface="Arial"/>
            </a:endParaRPr>
          </a:p>
          <a:p>
            <a:pPr>
              <a:spcAft>
                <a:spcPts val="600"/>
              </a:spcAft>
              <a:defRPr/>
            </a:pPr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ONLYOFFICE/5.4.1.33</Application>
  <DocSecurity>0</DocSecurity>
  <PresentationFormat/>
  <Paragraphs>0</Paragraphs>
  <Slides>21</Slides>
  <Notes>21</Notes>
  <HiddenSlides>0</HiddenSlides>
  <MMClips>2</MMClips>
  <ScaleCrop>0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Theme 1</vt:lpstr>
      <vt:lpstr>Theme 2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Bright Blue</dc:title>
  <dc:subject/>
  <dc:creator/>
  <cp:keywords/>
  <dc:description/>
  <dc:identifier/>
  <dc:language/>
  <cp:lastModifiedBy/>
  <cp:revision>6</cp:revision>
  <dcterms:created xsi:type="dcterms:W3CDTF">2019-12-06T13:43:52Z</dcterms:created>
  <dcterms:modified xsi:type="dcterms:W3CDTF">2019-12-06T13:51:10Z</dcterms:modified>
  <cp:category/>
  <cp:contentStatus/>
  <cp:version/>
</cp:coreProperties>
</file>