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9" r:id="rId10"/>
    <p:sldId id="265" r:id="rId11"/>
    <p:sldId id="266" r:id="rId12"/>
    <p:sldId id="267" r:id="rId13"/>
    <p:sldId id="268" r:id="rId14"/>
    <p:sldId id="270" r:id="rId15"/>
    <p:sldId id="271" r:id="rId16"/>
    <p:sldId id="272"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677E407-77DB-4D3D-AD3D-712202A8F83C}" type="datetimeFigureOut">
              <a:rPr lang="ru-RU" smtClean="0"/>
              <a:pPr/>
              <a:t>03.12.2019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03009A9-8FD7-493E-8CA7-4A3D7A71A9E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77E407-77DB-4D3D-AD3D-712202A8F83C}"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3009A9-8FD7-493E-8CA7-4A3D7A71A9E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77E407-77DB-4D3D-AD3D-712202A8F83C}"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3009A9-8FD7-493E-8CA7-4A3D7A71A9E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77E407-77DB-4D3D-AD3D-712202A8F83C}"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3009A9-8FD7-493E-8CA7-4A3D7A71A9E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677E407-77DB-4D3D-AD3D-712202A8F83C}"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3009A9-8FD7-493E-8CA7-4A3D7A71A9E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677E407-77DB-4D3D-AD3D-712202A8F83C}"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3009A9-8FD7-493E-8CA7-4A3D7A71A9E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677E407-77DB-4D3D-AD3D-712202A8F83C}" type="datetimeFigureOut">
              <a:rPr lang="ru-RU" smtClean="0"/>
              <a:pPr/>
              <a:t>03.12.2019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3009A9-8FD7-493E-8CA7-4A3D7A71A9E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677E407-77DB-4D3D-AD3D-712202A8F83C}" type="datetimeFigureOut">
              <a:rPr lang="ru-RU" smtClean="0"/>
              <a:pPr/>
              <a:t>03.12.2019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3009A9-8FD7-493E-8CA7-4A3D7A71A9E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77E407-77DB-4D3D-AD3D-712202A8F83C}" type="datetimeFigureOut">
              <a:rPr lang="ru-RU" smtClean="0"/>
              <a:pPr/>
              <a:t>03.12.2019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3009A9-8FD7-493E-8CA7-4A3D7A71A9E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677E407-77DB-4D3D-AD3D-712202A8F83C}"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3009A9-8FD7-493E-8CA7-4A3D7A71A9E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677E407-77DB-4D3D-AD3D-712202A8F83C}"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03009A9-8FD7-493E-8CA7-4A3D7A71A9EE}"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77E407-77DB-4D3D-AD3D-712202A8F83C}" type="datetimeFigureOut">
              <a:rPr lang="ru-RU" smtClean="0"/>
              <a:pPr/>
              <a:t>03.12.2019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03009A9-8FD7-493E-8CA7-4A3D7A71A9EE}"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800" dirty="0" smtClean="0">
                <a:solidFill>
                  <a:schemeClr val="accent1">
                    <a:lumMod val="40000"/>
                    <a:lumOff val="60000"/>
                  </a:schemeClr>
                </a:solidFill>
              </a:rPr>
              <a:t>Основы риск-менеджмента</a:t>
            </a:r>
            <a:endParaRPr lang="ru-RU" sz="4800" dirty="0">
              <a:solidFill>
                <a:schemeClr val="accent1">
                  <a:lumMod val="40000"/>
                  <a:lumOff val="60000"/>
                </a:schemeClr>
              </a:solidFill>
            </a:endParaRPr>
          </a:p>
        </p:txBody>
      </p:sp>
      <p:sp>
        <p:nvSpPr>
          <p:cNvPr id="3" name="Подзаголовок 2"/>
          <p:cNvSpPr>
            <a:spLocks noGrp="1"/>
          </p:cNvSpPr>
          <p:nvPr>
            <p:ph type="subTitle" idx="1"/>
          </p:nvPr>
        </p:nvSpPr>
        <p:spPr/>
        <p:txBody>
          <a:bodyPr>
            <a:normAutofit fontScale="92500"/>
          </a:bodyPr>
          <a:lstStyle/>
          <a:p>
            <a:pPr>
              <a:spcBef>
                <a:spcPct val="0"/>
              </a:spcBef>
            </a:pPr>
            <a:r>
              <a:rPr lang="ru-RU" sz="3600" b="1" dirty="0" smtClean="0">
                <a:solidFill>
                  <a:schemeClr val="accent1">
                    <a:lumMod val="40000"/>
                    <a:lumOff val="60000"/>
                  </a:schemeClr>
                </a:solidFill>
                <a:effectLst>
                  <a:outerShdw blurRad="38100" dist="25400" dir="5400000" algn="tl" rotWithShape="0">
                    <a:srgbClr val="000000">
                      <a:alpha val="43000"/>
                    </a:srgbClr>
                  </a:outerShdw>
                </a:effectLst>
                <a:latin typeface="+mj-lt"/>
                <a:ea typeface="+mj-ea"/>
                <a:cs typeface="+mj-cs"/>
              </a:rPr>
              <a:t>Организации госсектора</a:t>
            </a:r>
            <a:endParaRPr lang="en-US" sz="3600" b="1" dirty="0" smtClean="0">
              <a:solidFill>
                <a:schemeClr val="accent1">
                  <a:lumMod val="40000"/>
                  <a:lumOff val="60000"/>
                </a:schemeClr>
              </a:solidFill>
              <a:effectLst>
                <a:outerShdw blurRad="38100" dist="25400" dir="5400000" algn="tl" rotWithShape="0">
                  <a:srgbClr val="000000">
                    <a:alpha val="43000"/>
                  </a:srgbClr>
                </a:outerShdw>
              </a:effectLst>
              <a:latin typeface="+mj-lt"/>
              <a:ea typeface="+mj-ea"/>
              <a:cs typeface="+mj-cs"/>
            </a:endParaRPr>
          </a:p>
          <a:p>
            <a:pPr>
              <a:spcBef>
                <a:spcPct val="0"/>
              </a:spcBef>
            </a:pPr>
            <a:endParaRPr lang="en-US" sz="3600" b="1" dirty="0" smtClean="0">
              <a:solidFill>
                <a:schemeClr val="accent1">
                  <a:lumMod val="40000"/>
                  <a:lumOff val="60000"/>
                </a:schemeClr>
              </a:solidFill>
              <a:effectLst>
                <a:outerShdw blurRad="38100" dist="25400" dir="5400000" algn="tl" rotWithShape="0">
                  <a:srgbClr val="000000">
                    <a:alpha val="43000"/>
                  </a:srgbClr>
                </a:outerShdw>
              </a:effectLst>
              <a:latin typeface="+mj-lt"/>
              <a:ea typeface="+mj-ea"/>
              <a:cs typeface="+mj-cs"/>
            </a:endParaRPr>
          </a:p>
          <a:p>
            <a:pPr>
              <a:spcBef>
                <a:spcPct val="0"/>
              </a:spcBef>
            </a:pPr>
            <a:r>
              <a:rPr lang="ru-RU" sz="2000" b="1" dirty="0" smtClean="0">
                <a:solidFill>
                  <a:schemeClr val="accent1">
                    <a:lumMod val="40000"/>
                    <a:lumOff val="60000"/>
                  </a:schemeClr>
                </a:solidFill>
                <a:effectLst>
                  <a:outerShdw blurRad="38100" dist="25400" dir="5400000" algn="tl" rotWithShape="0">
                    <a:srgbClr val="000000">
                      <a:alpha val="43000"/>
                    </a:srgbClr>
                  </a:outerShdw>
                </a:effectLst>
                <a:latin typeface="+mj-lt"/>
                <a:ea typeface="+mj-ea"/>
                <a:cs typeface="+mj-cs"/>
              </a:rPr>
              <a:t>Кафедра социологии проектной деятельности и проконкурентного регулирования Факультета социальных наук ННГУ им. Н.И. Лобачевского</a:t>
            </a:r>
          </a:p>
        </p:txBody>
      </p:sp>
      <p:pic>
        <p:nvPicPr>
          <p:cNvPr id="4" name="Picture 12"/>
          <p:cNvPicPr>
            <a:picLocks noChangeAspect="1" noChangeArrowheads="1"/>
          </p:cNvPicPr>
          <p:nvPr/>
        </p:nvPicPr>
        <p:blipFill>
          <a:blip r:embed="rId2" cstate="print"/>
          <a:srcRect/>
          <a:stretch>
            <a:fillRect/>
          </a:stretch>
        </p:blipFill>
        <p:spPr bwMode="auto">
          <a:xfrm>
            <a:off x="1043608" y="1052736"/>
            <a:ext cx="3497264" cy="980255"/>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052736"/>
            <a:ext cx="8219256" cy="5271864"/>
          </a:xfrm>
        </p:spPr>
        <p:txBody>
          <a:bodyPr/>
          <a:lstStyle/>
          <a:p>
            <a:r>
              <a:rPr lang="ru-RU" dirty="0" smtClean="0"/>
              <a:t>Сфера возникновения рисков постоянно расширяется, при отсутствии управленческих навыков усиливается опасность появления отрицательных последствий.</a:t>
            </a:r>
          </a:p>
          <a:p>
            <a:r>
              <a:rPr lang="ru-RU" dirty="0" smtClean="0"/>
              <a:t>Управление рисками – это процесс принятия и выполнения управленческих решений, которые направлены на снижение вероятности возникновения неблагоприятного результата и минимизацию возможных потерь.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636680"/>
          </a:xfrm>
        </p:spPr>
        <p:txBody>
          <a:bodyPr anchor="t">
            <a:normAutofit/>
          </a:bodyPr>
          <a:lstStyle/>
          <a:p>
            <a:pPr algn="ctr"/>
            <a:r>
              <a:rPr lang="ru-RU" sz="2400" dirty="0" smtClean="0"/>
              <a:t>Категориальный аппарат риск-менеджмента</a:t>
            </a:r>
            <a:endParaRPr lang="ru-RU" sz="2400" dirty="0"/>
          </a:p>
        </p:txBody>
      </p:sp>
      <p:pic>
        <p:nvPicPr>
          <p:cNvPr id="4" name="Содержимое 3" descr="risk-management.jpg"/>
          <p:cNvPicPr>
            <a:picLocks noGrp="1" noChangeAspect="1"/>
          </p:cNvPicPr>
          <p:nvPr>
            <p:ph idx="1"/>
          </p:nvPr>
        </p:nvPicPr>
        <p:blipFill>
          <a:blip r:embed="rId2" cstate="print"/>
          <a:stretch>
            <a:fillRect/>
          </a:stretch>
        </p:blipFill>
        <p:spPr>
          <a:xfrm>
            <a:off x="1403648" y="1484784"/>
            <a:ext cx="6526691" cy="489501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052736"/>
            <a:ext cx="8291264" cy="5271864"/>
          </a:xfrm>
        </p:spPr>
        <p:txBody>
          <a:bodyPr>
            <a:normAutofit/>
          </a:bodyPr>
          <a:lstStyle/>
          <a:p>
            <a:r>
              <a:rPr lang="ru-RU" sz="2000" dirty="0" smtClean="0"/>
              <a:t>Риск (от фр. </a:t>
            </a:r>
            <a:r>
              <a:rPr lang="en-US" sz="2000" dirty="0" smtClean="0"/>
              <a:t>risque</a:t>
            </a:r>
            <a:r>
              <a:rPr lang="ru-RU" sz="2000" dirty="0" smtClean="0"/>
              <a:t> - опасность, от греч.</a:t>
            </a:r>
            <a:r>
              <a:rPr lang="en-US" sz="2000" dirty="0" smtClean="0"/>
              <a:t> rizikon</a:t>
            </a:r>
            <a:r>
              <a:rPr lang="ru-RU" sz="2000" dirty="0" smtClean="0"/>
              <a:t> – утёс, скала) – «обойти утёс, скалу, лавировать между скалами». Предрасположенность к вознаграждению или готовность к неудаче. Оценка вероятности ожидаемого неблагоприятного события. </a:t>
            </a:r>
          </a:p>
          <a:p>
            <a:r>
              <a:rPr lang="ru-RU" sz="2000" dirty="0" smtClean="0"/>
              <a:t>Неопределённость – ситуация, имеющая неоднозначный исход, характеризующаяся недостаточностью, недостоверностью информации в соответствующей области. Причины неопределённости: случайность, столкновение интересов, непредсказуемость последствий, ограниченность ресурсов и т.д.</a:t>
            </a:r>
          </a:p>
          <a:p>
            <a:r>
              <a:rPr lang="ru-RU" sz="2000" dirty="0" smtClean="0"/>
              <a:t>Рисковое решение – решение, принятое в условиях неопределённости (риски должны быть выявлены и просчитаны до максимально допустимого предела).</a:t>
            </a:r>
          </a:p>
          <a:p>
            <a:r>
              <a:rPr lang="ru-RU" sz="2000" dirty="0" smtClean="0"/>
              <a:t>Шанс – возможность благоприятного исхода события, осуществления процесса или результата внедрения инновации. Категория, обратная понятию «риск».</a:t>
            </a:r>
          </a:p>
          <a:p>
            <a:endParaRPr lang="ru-RU" sz="2000"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852704"/>
          </a:xfrm>
        </p:spPr>
        <p:txBody>
          <a:bodyPr anchor="t">
            <a:normAutofit/>
          </a:bodyPr>
          <a:lstStyle/>
          <a:p>
            <a:r>
              <a:rPr lang="ru-RU" sz="2400" dirty="0" smtClean="0"/>
              <a:t>Основные характеристики риска: противоречивость; альтернативность; неопределённость.</a:t>
            </a:r>
            <a:endParaRPr lang="ru-RU" sz="2400" dirty="0"/>
          </a:p>
        </p:txBody>
      </p:sp>
      <p:sp>
        <p:nvSpPr>
          <p:cNvPr id="3" name="Содержимое 2"/>
          <p:cNvSpPr>
            <a:spLocks noGrp="1"/>
          </p:cNvSpPr>
          <p:nvPr>
            <p:ph idx="1"/>
          </p:nvPr>
        </p:nvSpPr>
        <p:spPr/>
        <p:txBody>
          <a:bodyPr>
            <a:normAutofit lnSpcReduction="10000"/>
          </a:bodyPr>
          <a:lstStyle/>
          <a:p>
            <a:r>
              <a:rPr lang="ru-RU" i="1" dirty="0" smtClean="0"/>
              <a:t>Противоречивость</a:t>
            </a:r>
            <a:r>
              <a:rPr lang="ru-RU" dirty="0" smtClean="0"/>
              <a:t> риска – с одной стороны, риск может способствовать ускорению прогресса, преодолению консерватизма и догматизма, с другой стороны, неоправданный риск превращается в авантюризм, препятствует развитию, приводит к плачевным последствиям.</a:t>
            </a:r>
          </a:p>
          <a:p>
            <a:r>
              <a:rPr lang="ru-RU" i="1" dirty="0" smtClean="0"/>
              <a:t>Альтернативность</a:t>
            </a:r>
            <a:r>
              <a:rPr lang="ru-RU" dirty="0" smtClean="0"/>
              <a:t> риска – подразумевает наличие выбора, как минимум из двух вариантов.</a:t>
            </a:r>
          </a:p>
          <a:p>
            <a:r>
              <a:rPr lang="ru-RU" i="1" dirty="0" smtClean="0"/>
              <a:t>Неопределённость</a:t>
            </a:r>
            <a:r>
              <a:rPr lang="ru-RU" dirty="0" smtClean="0"/>
              <a:t> – неточность, ограниченность, дефицит информации об условиях функционирования объекта.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636680"/>
          </a:xfrm>
        </p:spPr>
        <p:txBody>
          <a:bodyPr>
            <a:noAutofit/>
          </a:bodyPr>
          <a:lstStyle/>
          <a:p>
            <a:r>
              <a:rPr lang="ru-RU" sz="2400" dirty="0" smtClean="0"/>
              <a:t>Показатели риска: вероятность возникновения и величина потерь</a:t>
            </a:r>
            <a:endParaRPr lang="ru-RU" sz="2400" dirty="0"/>
          </a:p>
        </p:txBody>
      </p:sp>
      <p:sp>
        <p:nvSpPr>
          <p:cNvPr id="3" name="Содержимое 2"/>
          <p:cNvSpPr>
            <a:spLocks noGrp="1"/>
          </p:cNvSpPr>
          <p:nvPr>
            <p:ph idx="1"/>
          </p:nvPr>
        </p:nvSpPr>
        <p:spPr>
          <a:xfrm>
            <a:off x="467544" y="1628800"/>
            <a:ext cx="8219256" cy="4695800"/>
          </a:xfrm>
        </p:spPr>
        <p:txBody>
          <a:bodyPr>
            <a:normAutofit fontScale="92500" lnSpcReduction="20000"/>
          </a:bodyPr>
          <a:lstStyle/>
          <a:p>
            <a:r>
              <a:rPr lang="ru-RU" sz="2000" dirty="0" smtClean="0"/>
              <a:t>Риск следует измерять как </a:t>
            </a:r>
            <a:r>
              <a:rPr lang="ru-RU" sz="2000" i="1" dirty="0" smtClean="0"/>
              <a:t>вероятность возникновения определённого уровня потерь</a:t>
            </a:r>
            <a:r>
              <a:rPr lang="ru-RU" sz="2000" dirty="0" smtClean="0"/>
              <a:t>. Степень риска характеризует величина потерь, соответственно, анализ риска связан, прежде всего, с изучением потерь (финансовых, материальных, репутационных, трудовых). Важно классифицировать потери и заранее рассчитывать их. Актуальным является вопрос, как можно классифицировать потери применительно к деятельности организаций госсектора. </a:t>
            </a:r>
          </a:p>
          <a:p>
            <a:r>
              <a:rPr lang="ru-RU" sz="2000" dirty="0" smtClean="0"/>
              <a:t>В сфере предпринимательства величина суммарных потерь сравнивается, в частности, с выручкой или прибылью. В госсекторе величина суммарных потерь соотносится  с социальным, экономическим, культурным, человеческим капиталом организации. Данное сравнение позволяет выделить зоны и уровни последствий рисковых событий.</a:t>
            </a:r>
          </a:p>
          <a:p>
            <a:r>
              <a:rPr lang="ru-RU" sz="2000" dirty="0" smtClean="0"/>
              <a:t>В зависимости от величины потерь, выделяется </a:t>
            </a:r>
            <a:r>
              <a:rPr lang="ru-RU" sz="2000" i="1" dirty="0" smtClean="0"/>
              <a:t>безрисковая зона </a:t>
            </a:r>
            <a:r>
              <a:rPr lang="ru-RU" sz="2000" dirty="0" smtClean="0"/>
              <a:t>(потери нулевые или отрицательные);  </a:t>
            </a:r>
            <a:r>
              <a:rPr lang="ru-RU" sz="2000" i="1" dirty="0" smtClean="0"/>
              <a:t>зона допустимого риска </a:t>
            </a:r>
            <a:r>
              <a:rPr lang="ru-RU" sz="2000" dirty="0" smtClean="0"/>
              <a:t>(потери имеют место, но они меньше ожидаемого выигрыша); </a:t>
            </a:r>
            <a:r>
              <a:rPr lang="ru-RU" sz="2000" i="1" dirty="0" smtClean="0"/>
              <a:t>зона критического риска</a:t>
            </a:r>
            <a:r>
              <a:rPr lang="ru-RU" sz="2000" dirty="0" smtClean="0"/>
              <a:t> (опасность потерь, которые заведомо превышают ожидаемый выигрыш и могут привести к невозмещаемым потерям); </a:t>
            </a:r>
            <a:r>
              <a:rPr lang="ru-RU" sz="2000" i="1" dirty="0" smtClean="0"/>
              <a:t>зона катастрофического риска </a:t>
            </a:r>
            <a:r>
              <a:rPr lang="ru-RU" sz="2000" dirty="0" smtClean="0"/>
              <a:t>(необратимые потери).</a:t>
            </a:r>
            <a:endParaRPr lang="ru-RU"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052736"/>
            <a:ext cx="8219256" cy="5271864"/>
          </a:xfrm>
        </p:spPr>
        <p:txBody>
          <a:bodyPr>
            <a:normAutofit fontScale="92500" lnSpcReduction="10000"/>
          </a:bodyPr>
          <a:lstStyle/>
          <a:p>
            <a:r>
              <a:rPr lang="ru-RU" dirty="0" smtClean="0"/>
              <a:t>В предпринимательстве используются количественные методы оценки степени риска, исходя из величины потерь и размера бизнеса. С этой целью рассчитывается коэффициент риска: Кр = У / С, где Кр – коэффициент риска, У – максимально возможная сумма убытков, С – сумма собственных средств. Исследования рисковых мероприятий показывают, что оптимальный коэффициент риска составляет 0,3, а коэффициент риска, ведущий к  необратимым последствиям – 0,7 и более.  </a:t>
            </a:r>
          </a:p>
          <a:p>
            <a:r>
              <a:rPr lang="ru-RU" dirty="0" smtClean="0"/>
              <a:t>Одним из наиболее распространённых подходов является оценка риска в абсолютном выражении. </a:t>
            </a:r>
            <a:r>
              <a:rPr lang="en-US" dirty="0" smtClean="0"/>
              <a:t>R = Hn </a:t>
            </a:r>
            <a:r>
              <a:rPr lang="ru-RU" dirty="0" smtClean="0"/>
              <a:t>х </a:t>
            </a:r>
            <a:r>
              <a:rPr lang="en-US" dirty="0" smtClean="0"/>
              <a:t>P</a:t>
            </a:r>
            <a:r>
              <a:rPr lang="ru-RU" dirty="0" smtClean="0"/>
              <a:t>, где </a:t>
            </a:r>
            <a:r>
              <a:rPr lang="en-US" dirty="0" smtClean="0"/>
              <a:t>P </a:t>
            </a:r>
            <a:r>
              <a:rPr lang="uk-UA" dirty="0" smtClean="0"/>
              <a:t>– </a:t>
            </a:r>
            <a:r>
              <a:rPr lang="ru-RU" dirty="0" smtClean="0"/>
              <a:t>вероятность</a:t>
            </a:r>
            <a:r>
              <a:rPr lang="uk-UA" dirty="0" smtClean="0"/>
              <a:t> наступления </a:t>
            </a:r>
            <a:r>
              <a:rPr lang="ru-RU" dirty="0" smtClean="0"/>
              <a:t>рискового события; </a:t>
            </a:r>
            <a:r>
              <a:rPr lang="en-US" dirty="0" smtClean="0"/>
              <a:t>Hn – </a:t>
            </a:r>
            <a:r>
              <a:rPr lang="ru-RU" dirty="0" smtClean="0"/>
              <a:t>величина потерь, </a:t>
            </a:r>
            <a:r>
              <a:rPr lang="en-US" dirty="0" smtClean="0"/>
              <a:t>R </a:t>
            </a:r>
            <a:r>
              <a:rPr lang="ru-RU" dirty="0" smtClean="0"/>
              <a:t>– степень риска (абсолютная величина).  </a:t>
            </a:r>
            <a:r>
              <a:rPr lang="uk-UA" dirty="0" smtClean="0"/>
              <a:t> </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8229600" cy="564672"/>
          </a:xfrm>
        </p:spPr>
        <p:txBody>
          <a:bodyPr anchor="t">
            <a:normAutofit/>
          </a:bodyPr>
          <a:lstStyle/>
          <a:p>
            <a:r>
              <a:rPr lang="ru-RU" sz="2400" dirty="0" smtClean="0"/>
              <a:t>Классификация организационных рисков </a:t>
            </a:r>
            <a:endParaRPr lang="ru-RU" sz="2400" dirty="0"/>
          </a:p>
        </p:txBody>
      </p:sp>
      <p:pic>
        <p:nvPicPr>
          <p:cNvPr id="4" name="Содержимое 3" descr="Классификация.jpg"/>
          <p:cNvPicPr>
            <a:picLocks noGrp="1" noChangeAspect="1"/>
          </p:cNvPicPr>
          <p:nvPr>
            <p:ph idx="1"/>
          </p:nvPr>
        </p:nvPicPr>
        <p:blipFill>
          <a:blip r:embed="rId2" cstate="print"/>
          <a:stretch>
            <a:fillRect/>
          </a:stretch>
        </p:blipFill>
        <p:spPr>
          <a:xfrm>
            <a:off x="706689" y="1700808"/>
            <a:ext cx="7762925" cy="462379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96752"/>
            <a:ext cx="8291264" cy="5127848"/>
          </a:xfrm>
        </p:spPr>
        <p:txBody>
          <a:bodyPr>
            <a:normAutofit fontScale="92500" lnSpcReduction="10000"/>
          </a:bodyPr>
          <a:lstStyle/>
          <a:p>
            <a:r>
              <a:rPr lang="ru-RU" dirty="0" smtClean="0"/>
              <a:t>Классификация риска – это совокупность методов и правил, в результате применения которой заданное множество рисков разбивается на подмножество, то есть классификационные группировки.</a:t>
            </a:r>
          </a:p>
          <a:p>
            <a:r>
              <a:rPr lang="ru-RU" dirty="0" smtClean="0"/>
              <a:t>Не существует исчерпывающей классификации рисков, на данный момент выделено более 40 критериев и более 220 видов рисков с учётом того, что риски постоянно эволюционируют. </a:t>
            </a:r>
          </a:p>
          <a:p>
            <a:r>
              <a:rPr lang="ru-RU" dirty="0" smtClean="0"/>
              <a:t>Классификация организационных рисков может включать виды рисков по таким признакам, как: сфера возникновения, возможность предвидения, масштабы, возможность диверсификации, длительность воздействия, степень учёта временного фактора, степень управляемости, возможные результаты и др.  </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052736"/>
            <a:ext cx="8291264" cy="5271864"/>
          </a:xfrm>
        </p:spPr>
        <p:txBody>
          <a:bodyPr/>
          <a:lstStyle/>
          <a:p>
            <a:r>
              <a:rPr lang="ru-RU" dirty="0" smtClean="0"/>
              <a:t>В частности, по сфере возникновения риски делятся на </a:t>
            </a:r>
            <a:r>
              <a:rPr lang="ru-RU" i="1" dirty="0" smtClean="0"/>
              <a:t>внутренние</a:t>
            </a:r>
            <a:r>
              <a:rPr lang="ru-RU" dirty="0" smtClean="0"/>
              <a:t> (сфера профессиональной деятельности, сфера обращения, сферы экономики и кадрового менеджмента) и </a:t>
            </a:r>
            <a:r>
              <a:rPr lang="ru-RU" i="1" dirty="0" smtClean="0"/>
              <a:t>внешние</a:t>
            </a:r>
            <a:r>
              <a:rPr lang="ru-RU" dirty="0" smtClean="0"/>
              <a:t>. К внутренним относятся, в частности: юридические риски, риск дефицита информации, риски логистики, риски потерь в результате изменения или неучёта требований законодательства, недостаток квалификации. Внешними считаются политические, экономические, экологические, инновационные риски.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29600" cy="1080120"/>
          </a:xfrm>
        </p:spPr>
        <p:txBody>
          <a:bodyPr anchor="t">
            <a:normAutofit fontScale="90000"/>
          </a:bodyPr>
          <a:lstStyle/>
          <a:p>
            <a:r>
              <a:rPr lang="ru-RU" sz="2800" dirty="0" smtClean="0"/>
              <a:t>Управление рисками: две базовые парадигмы*</a:t>
            </a:r>
            <a:br>
              <a:rPr lang="ru-RU" sz="2800" dirty="0" smtClean="0"/>
            </a:br>
            <a:r>
              <a:rPr lang="ru-RU" sz="2800" dirty="0" smtClean="0"/>
              <a:t/>
            </a:r>
            <a:br>
              <a:rPr lang="ru-RU" sz="2800" dirty="0" smtClean="0"/>
            </a:br>
            <a:r>
              <a:rPr lang="ru-RU" sz="1800" dirty="0" smtClean="0"/>
              <a:t> * Гримашевич О.Н., Кошелева А.С. Риск-менеджмент. Саратов, 2014. </a:t>
            </a:r>
            <a:endParaRPr lang="ru-RU" sz="1800" dirty="0"/>
          </a:p>
        </p:txBody>
      </p:sp>
      <p:pic>
        <p:nvPicPr>
          <p:cNvPr id="4" name="Содержимое 3" descr="Парадигмы.png"/>
          <p:cNvPicPr>
            <a:picLocks noGrp="1" noChangeAspect="1"/>
          </p:cNvPicPr>
          <p:nvPr>
            <p:ph idx="1"/>
          </p:nvPr>
        </p:nvPicPr>
        <p:blipFill>
          <a:blip r:embed="rId2" cstate="print"/>
          <a:stretch>
            <a:fillRect/>
          </a:stretch>
        </p:blipFill>
        <p:spPr>
          <a:xfrm>
            <a:off x="539552" y="1916832"/>
            <a:ext cx="8252129" cy="383890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147248" cy="1010376"/>
          </a:xfrm>
        </p:spPr>
        <p:txBody>
          <a:bodyPr anchor="t">
            <a:normAutofit fontScale="90000"/>
          </a:bodyPr>
          <a:lstStyle/>
          <a:p>
            <a:r>
              <a:rPr lang="ru-RU" sz="2400" b="1" dirty="0" smtClean="0"/>
              <a:t>Риск-менеджмент как разновидность управленческой деятельности в бизнес-среде формируется в 90-е гг. </a:t>
            </a:r>
            <a:r>
              <a:rPr lang="en-US" sz="2400" b="1" dirty="0" smtClean="0"/>
              <a:t>XX</a:t>
            </a:r>
            <a:r>
              <a:rPr lang="ru-RU" sz="2400" b="1" dirty="0" smtClean="0"/>
              <a:t> столетия</a:t>
            </a:r>
            <a:endParaRPr lang="ru-RU" sz="2400" b="1" dirty="0"/>
          </a:p>
        </p:txBody>
      </p:sp>
      <p:sp>
        <p:nvSpPr>
          <p:cNvPr id="5" name="Содержимое 4"/>
          <p:cNvSpPr>
            <a:spLocks noGrp="1"/>
          </p:cNvSpPr>
          <p:nvPr>
            <p:ph idx="1"/>
          </p:nvPr>
        </p:nvSpPr>
        <p:spPr/>
        <p:txBody>
          <a:bodyPr>
            <a:normAutofit fontScale="92500"/>
          </a:bodyPr>
          <a:lstStyle/>
          <a:p>
            <a:r>
              <a:rPr lang="ru-RU" dirty="0" smtClean="0"/>
              <a:t>Деятельность человека по управлению рисками имеет давние традиции, уходит корнями в античность и средневековье.</a:t>
            </a:r>
          </a:p>
          <a:p>
            <a:r>
              <a:rPr lang="ru-RU" dirty="0" smtClean="0"/>
              <a:t>Риск-менеджмент – центральное звено стратегии развития организации. Управление рисками определяется как процесс, следуя которому организация системно анализирует риски каждого вида деятельности в целях достижения максимальной эффективности каждого шага и, соответственно, всей деятельности в целом </a:t>
            </a:r>
            <a:r>
              <a:rPr lang="ru-RU" i="1" dirty="0" smtClean="0"/>
              <a:t>(</a:t>
            </a:r>
            <a:r>
              <a:rPr lang="en-US" i="1" dirty="0" smtClean="0"/>
              <a:t>FERMA</a:t>
            </a:r>
            <a:r>
              <a:rPr lang="ru-RU" i="1" dirty="0" smtClean="0"/>
              <a:t>, Федерация европейских ассоциаций риск-менеджеров)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chor="t">
            <a:normAutofit/>
          </a:bodyPr>
          <a:lstStyle/>
          <a:p>
            <a:r>
              <a:rPr lang="ru-RU" sz="2400" dirty="0" smtClean="0"/>
              <a:t>Принципы и преимущества риск-менеджмента</a:t>
            </a:r>
            <a:endParaRPr lang="ru-RU" sz="2400" dirty="0"/>
          </a:p>
        </p:txBody>
      </p:sp>
      <p:sp>
        <p:nvSpPr>
          <p:cNvPr id="3" name="Содержимое 2"/>
          <p:cNvSpPr>
            <a:spLocks noGrp="1"/>
          </p:cNvSpPr>
          <p:nvPr>
            <p:ph idx="1"/>
          </p:nvPr>
        </p:nvSpPr>
        <p:spPr>
          <a:xfrm>
            <a:off x="467544" y="1412776"/>
            <a:ext cx="8219256" cy="4911824"/>
          </a:xfrm>
        </p:spPr>
        <p:txBody>
          <a:bodyPr>
            <a:normAutofit fontScale="85000" lnSpcReduction="20000"/>
          </a:bodyPr>
          <a:lstStyle/>
          <a:p>
            <a:r>
              <a:rPr lang="ru-RU" dirty="0" smtClean="0"/>
              <a:t>Нельзя рисковать больше, чем это может позволить собственный капитал (социальный, экономический, репутационный).</a:t>
            </a:r>
          </a:p>
          <a:p>
            <a:r>
              <a:rPr lang="ru-RU" dirty="0" smtClean="0"/>
              <a:t>Следует думать о последствиях риска.</a:t>
            </a:r>
          </a:p>
          <a:p>
            <a:r>
              <a:rPr lang="ru-RU" dirty="0" smtClean="0"/>
              <a:t>Нельзя рисковать многим ради малого.</a:t>
            </a:r>
          </a:p>
          <a:p>
            <a:r>
              <a:rPr lang="ru-RU" dirty="0" smtClean="0"/>
              <a:t>Положительное решение принимается лишь при отсутствии сомнения. </a:t>
            </a:r>
          </a:p>
          <a:p>
            <a:r>
              <a:rPr lang="ru-RU" dirty="0" smtClean="0"/>
              <a:t>При наличии сомнения принимается отрицательное решение.</a:t>
            </a:r>
          </a:p>
          <a:p>
            <a:r>
              <a:rPr lang="ru-RU" dirty="0" smtClean="0"/>
              <a:t>Нельзя думать, что всегда существует только одно решение. Возможно, есть и другие. </a:t>
            </a:r>
          </a:p>
          <a:p>
            <a:r>
              <a:rPr lang="ru-RU" dirty="0" smtClean="0"/>
              <a:t>К преимуществам риск-менеджмента следует отнести снижение фактора неопределённости, определение перспектив развития, экономию ресурсов, рост деловой репутации и др.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080120"/>
          </a:xfrm>
        </p:spPr>
        <p:txBody>
          <a:bodyPr anchor="t">
            <a:normAutofit fontScale="90000"/>
          </a:bodyPr>
          <a:lstStyle/>
          <a:p>
            <a:r>
              <a:rPr lang="ru-RU" sz="2400" dirty="0" smtClean="0"/>
              <a:t>Риск-менеджмент как управленческий процесс: ключевые этапы*</a:t>
            </a:r>
            <a:r>
              <a:rPr lang="ru-RU" sz="3600" dirty="0" smtClean="0"/>
              <a:t/>
            </a:r>
            <a:br>
              <a:rPr lang="ru-RU" sz="3600" dirty="0" smtClean="0"/>
            </a:br>
            <a:r>
              <a:rPr lang="ru-RU" sz="2400" dirty="0" smtClean="0"/>
              <a:t> * </a:t>
            </a:r>
            <a:r>
              <a:rPr lang="ru-RU" sz="1800" dirty="0" smtClean="0"/>
              <a:t>Гримашевич О.Н., Кошелева А.С. Риск-менеджмент. Саратов, 2014. </a:t>
            </a:r>
            <a:r>
              <a:rPr lang="ru-RU" sz="2400" dirty="0" smtClean="0"/>
              <a:t/>
            </a:r>
            <a:br>
              <a:rPr lang="ru-RU" sz="2400" dirty="0" smtClean="0"/>
            </a:br>
            <a:endParaRPr lang="ru-RU" sz="2400" dirty="0"/>
          </a:p>
        </p:txBody>
      </p:sp>
      <p:pic>
        <p:nvPicPr>
          <p:cNvPr id="4" name="Содержимое 3" descr="Управление риском как процесс.png"/>
          <p:cNvPicPr>
            <a:picLocks noGrp="1" noChangeAspect="1"/>
          </p:cNvPicPr>
          <p:nvPr>
            <p:ph idx="1"/>
          </p:nvPr>
        </p:nvPicPr>
        <p:blipFill>
          <a:blip r:embed="rId2" cstate="print"/>
          <a:stretch>
            <a:fillRect/>
          </a:stretch>
        </p:blipFill>
        <p:spPr>
          <a:xfrm>
            <a:off x="1266890" y="1772816"/>
            <a:ext cx="6617478" cy="471930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8229600" cy="924712"/>
          </a:xfrm>
        </p:spPr>
        <p:txBody>
          <a:bodyPr>
            <a:normAutofit fontScale="90000"/>
          </a:bodyPr>
          <a:lstStyle/>
          <a:p>
            <a:r>
              <a:rPr lang="ru-RU" sz="2400" dirty="0" smtClean="0"/>
              <a:t/>
            </a:r>
            <a:br>
              <a:rPr lang="ru-RU" sz="2400" dirty="0" smtClean="0"/>
            </a:br>
            <a:r>
              <a:rPr lang="ru-RU" sz="2400" dirty="0" smtClean="0"/>
              <a:t>Риск-менеджмент подразумевает определение стратегии и тактики управления рисками организации. Стратегия УР выстраивается в соответствии со стратегией развития организации.</a:t>
            </a:r>
            <a:endParaRPr lang="ru-RU" sz="2400" dirty="0"/>
          </a:p>
        </p:txBody>
      </p:sp>
      <p:pic>
        <p:nvPicPr>
          <p:cNvPr id="4" name="Содержимое 3" descr="Шахматы.jpg"/>
          <p:cNvPicPr>
            <a:picLocks noGrp="1" noChangeAspect="1"/>
          </p:cNvPicPr>
          <p:nvPr>
            <p:ph idx="1"/>
          </p:nvPr>
        </p:nvPicPr>
        <p:blipFill>
          <a:blip r:embed="rId3" cstate="print"/>
          <a:stretch>
            <a:fillRect/>
          </a:stretch>
        </p:blipFill>
        <p:spPr>
          <a:xfrm>
            <a:off x="1187624" y="1844824"/>
            <a:ext cx="6714207" cy="4476138"/>
          </a:xfr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052736"/>
            <a:ext cx="8219256" cy="5271864"/>
          </a:xfrm>
        </p:spPr>
        <p:txBody>
          <a:bodyPr/>
          <a:lstStyle/>
          <a:p>
            <a:r>
              <a:rPr lang="ru-RU" dirty="0" smtClean="0"/>
              <a:t>Виды стратегий управления рисками: безрисковая; стратегия принятия риска; стратегия превентивного воздействия на риск (комплаенс); стратегия последующего воздействия на риск.</a:t>
            </a:r>
          </a:p>
          <a:p>
            <a:r>
              <a:rPr lang="ru-RU" dirty="0" smtClean="0"/>
              <a:t>Варианты управления риском: осторожный; взвешенный; рискованный. </a:t>
            </a:r>
          </a:p>
          <a:p>
            <a:r>
              <a:rPr lang="ru-RU" dirty="0" smtClean="0"/>
              <a:t>Правила для стратегии риск-менеджмента: правило максимального выигрыша (наиболее эффективный результат при минимальном риске); оптимальная вероятность результата; оптимальная вариация результата; оптимальное сочетание выигрыша и величины риска. </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492664"/>
          </a:xfrm>
        </p:spPr>
        <p:txBody>
          <a:bodyPr anchor="t">
            <a:normAutofit/>
          </a:bodyPr>
          <a:lstStyle/>
          <a:p>
            <a:r>
              <a:rPr lang="ru-RU" sz="2400" dirty="0" smtClean="0"/>
              <a:t>Управленческий этап идентификации рисков организации</a:t>
            </a:r>
            <a:endParaRPr lang="ru-RU" sz="2400" dirty="0"/>
          </a:p>
        </p:txBody>
      </p:sp>
      <p:sp>
        <p:nvSpPr>
          <p:cNvPr id="3" name="Содержимое 2"/>
          <p:cNvSpPr>
            <a:spLocks noGrp="1"/>
          </p:cNvSpPr>
          <p:nvPr>
            <p:ph idx="1"/>
          </p:nvPr>
        </p:nvSpPr>
        <p:spPr>
          <a:xfrm>
            <a:off x="467544" y="1484784"/>
            <a:ext cx="8219256" cy="4839816"/>
          </a:xfrm>
        </p:spPr>
        <p:txBody>
          <a:bodyPr>
            <a:normAutofit fontScale="85000" lnSpcReduction="20000"/>
          </a:bodyPr>
          <a:lstStyle/>
          <a:p>
            <a:r>
              <a:rPr lang="ru-RU" i="1" dirty="0" smtClean="0"/>
              <a:t>Идентификация рисков </a:t>
            </a:r>
            <a:r>
              <a:rPr lang="ru-RU" dirty="0" smtClean="0"/>
              <a:t>– выявление актуальных спектров рисков организации. </a:t>
            </a:r>
          </a:p>
          <a:p>
            <a:r>
              <a:rPr lang="ru-RU" i="1" dirty="0" smtClean="0"/>
              <a:t>Качественная</a:t>
            </a:r>
            <a:r>
              <a:rPr lang="ru-RU" dirty="0" smtClean="0"/>
              <a:t> идентификация рисков – быстрый и эффективный по стоимости способ расстановки приоритетов для планирования реагирования на риски. Это выявление всех потенциальных рисков, определение стоимостной оценки возможного ущерба, ранжирование рисков по степени опасности, выработка системы антирисковых мероприятий. Применяются эвристические методы принятия решений, к которым относят широко известные экспертные методы: метод мозгового штурма, метод Дельфи и другие. </a:t>
            </a:r>
          </a:p>
          <a:p>
            <a:r>
              <a:rPr lang="ru-RU" i="1" dirty="0" smtClean="0"/>
              <a:t>Количественная</a:t>
            </a:r>
            <a:r>
              <a:rPr lang="ru-RU" dirty="0" smtClean="0"/>
              <a:t> идентификация рисков – это численное определение размеров различных рисков, на основе методов математической статистики. Методы количественного анализа рисков: статистические, аналитические, метод экспертных оценок, метод использования аналогов и др.</a:t>
            </a:r>
          </a:p>
          <a:p>
            <a:endParaRPr lang="ru-RU" dirty="0" smtClean="0"/>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Методы идентификации.png"/>
          <p:cNvPicPr>
            <a:picLocks noGrp="1" noChangeAspect="1"/>
          </p:cNvPicPr>
          <p:nvPr>
            <p:ph idx="1"/>
          </p:nvPr>
        </p:nvPicPr>
        <p:blipFill>
          <a:blip r:embed="rId2" cstate="print"/>
          <a:stretch>
            <a:fillRect/>
          </a:stretch>
        </p:blipFill>
        <p:spPr>
          <a:xfrm>
            <a:off x="395536" y="1887567"/>
            <a:ext cx="8291264" cy="3530646"/>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92664"/>
          </a:xfrm>
        </p:spPr>
        <p:txBody>
          <a:bodyPr>
            <a:normAutofit/>
          </a:bodyPr>
          <a:lstStyle/>
          <a:p>
            <a:pPr algn="ctr"/>
            <a:r>
              <a:rPr lang="ru-RU" sz="2400" dirty="0" smtClean="0"/>
              <a:t>Картографирование рисков</a:t>
            </a:r>
            <a:endParaRPr lang="ru-RU" sz="2400" dirty="0"/>
          </a:p>
        </p:txBody>
      </p:sp>
      <p:pic>
        <p:nvPicPr>
          <p:cNvPr id="4" name="Содержимое 3" descr="Карта рисков.png"/>
          <p:cNvPicPr>
            <a:picLocks noGrp="1" noChangeAspect="1"/>
          </p:cNvPicPr>
          <p:nvPr>
            <p:ph idx="1"/>
          </p:nvPr>
        </p:nvPicPr>
        <p:blipFill>
          <a:blip r:embed="rId2" cstate="print"/>
          <a:stretch>
            <a:fillRect/>
          </a:stretch>
        </p:blipFill>
        <p:spPr>
          <a:xfrm>
            <a:off x="1763688" y="1412775"/>
            <a:ext cx="5981352" cy="501237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716800"/>
          </a:xfrm>
        </p:spPr>
        <p:txBody>
          <a:bodyPr anchor="t">
            <a:normAutofit fontScale="90000"/>
          </a:bodyPr>
          <a:lstStyle/>
          <a:p>
            <a:r>
              <a:rPr lang="ru-RU" sz="2400" dirty="0" smtClean="0"/>
              <a:t>Карта рисков – графическое и текстовое описание ограниченного числа рисков организации, расположенных в прямоугольной таблице, по одной оси которой указана сила воздействия или значимость риска, а по другой – вероятность или частота его возникновения. Алгоритм построения карты рисков:</a:t>
            </a:r>
            <a:endParaRPr lang="ru-RU" sz="2400" dirty="0"/>
          </a:p>
        </p:txBody>
      </p:sp>
      <p:sp>
        <p:nvSpPr>
          <p:cNvPr id="3" name="Содержимое 2"/>
          <p:cNvSpPr>
            <a:spLocks noGrp="1"/>
          </p:cNvSpPr>
          <p:nvPr>
            <p:ph idx="1"/>
          </p:nvPr>
        </p:nvSpPr>
        <p:spPr>
          <a:xfrm>
            <a:off x="395536" y="2420888"/>
            <a:ext cx="8291264" cy="3903712"/>
          </a:xfrm>
        </p:spPr>
        <p:txBody>
          <a:bodyPr/>
          <a:lstStyle/>
          <a:p>
            <a:endParaRPr lang="ru-RU" dirty="0" smtClean="0"/>
          </a:p>
          <a:p>
            <a:r>
              <a:rPr lang="ru-RU" dirty="0" smtClean="0"/>
              <a:t>Определение цели использования матрицы рисков.</a:t>
            </a:r>
          </a:p>
          <a:p>
            <a:r>
              <a:rPr lang="ru-RU" dirty="0" smtClean="0"/>
              <a:t>Определение последствий и вероятности.</a:t>
            </a:r>
          </a:p>
          <a:p>
            <a:r>
              <a:rPr lang="ru-RU" dirty="0" smtClean="0"/>
              <a:t>Преобразование критериев приемлемости (толерантности) в матрицу.</a:t>
            </a:r>
          </a:p>
          <a:p>
            <a:r>
              <a:rPr lang="ru-RU" dirty="0" smtClean="0"/>
              <a:t>Придание значений полученным результатам.</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636680"/>
          </a:xfrm>
        </p:spPr>
        <p:txBody>
          <a:bodyPr anchor="t">
            <a:normAutofit/>
          </a:bodyPr>
          <a:lstStyle/>
          <a:p>
            <a:r>
              <a:rPr lang="ru-RU" sz="2400" dirty="0" smtClean="0"/>
              <a:t>Оценка и анализ рисков: ключевые методы</a:t>
            </a:r>
            <a:endParaRPr lang="ru-RU" sz="2400" dirty="0"/>
          </a:p>
        </p:txBody>
      </p:sp>
      <p:sp>
        <p:nvSpPr>
          <p:cNvPr id="3" name="Содержимое 2"/>
          <p:cNvSpPr>
            <a:spLocks noGrp="1"/>
          </p:cNvSpPr>
          <p:nvPr>
            <p:ph idx="1"/>
          </p:nvPr>
        </p:nvSpPr>
        <p:spPr>
          <a:xfrm>
            <a:off x="467544" y="1556792"/>
            <a:ext cx="8219256" cy="4767808"/>
          </a:xfrm>
        </p:spPr>
        <p:txBody>
          <a:bodyPr>
            <a:normAutofit fontScale="85000" lnSpcReduction="10000"/>
          </a:bodyPr>
          <a:lstStyle/>
          <a:p>
            <a:r>
              <a:rPr lang="ru-RU" dirty="0" smtClean="0"/>
              <a:t>Выделяют качественные и количественные методы оценки и анализа рисков. </a:t>
            </a:r>
          </a:p>
          <a:p>
            <a:r>
              <a:rPr lang="ru-RU" dirty="0" smtClean="0"/>
              <a:t>Количественные методы оценки делят на аналитические и статистические. Среди аналитических методов количественной оценки рисков выделяют формализованное описание неопределённости (метод Монте-Карло), построение «дерева» решений, игровые модели и др. </a:t>
            </a:r>
          </a:p>
          <a:p>
            <a:r>
              <a:rPr lang="ru-RU" dirty="0" smtClean="0"/>
              <a:t>Качественные методы строятся на субъективных методах и суждениях, относящихся к реальному времени, либо на основе перенесённого из прошлого опыта, а также посредством сравнения схожих (аналогичных) ситуаций. Это методы экспертных оценок (индивидуальный и коллективный варианты), метод коллективной генерации идей, историко-ассоциативный метод, метод концептуальных переносов.</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356760"/>
          </a:xfrm>
        </p:spPr>
        <p:txBody>
          <a:bodyPr anchor="t">
            <a:noAutofit/>
          </a:bodyPr>
          <a:lstStyle/>
          <a:p>
            <a:r>
              <a:rPr lang="ru-RU" sz="2500" dirty="0" smtClean="0"/>
              <a:t/>
            </a:r>
            <a:br>
              <a:rPr lang="ru-RU" sz="2500" dirty="0" smtClean="0"/>
            </a:br>
            <a:r>
              <a:rPr lang="ru-RU" sz="2500" dirty="0" smtClean="0"/>
              <a:t>Тактические методы управления организационными рисками </a:t>
            </a:r>
            <a:endParaRPr lang="ru-RU" sz="2500" dirty="0"/>
          </a:p>
        </p:txBody>
      </p:sp>
      <p:sp>
        <p:nvSpPr>
          <p:cNvPr id="3" name="Содержимое 2"/>
          <p:cNvSpPr>
            <a:spLocks noGrp="1"/>
          </p:cNvSpPr>
          <p:nvPr>
            <p:ph idx="1"/>
          </p:nvPr>
        </p:nvSpPr>
        <p:spPr>
          <a:xfrm>
            <a:off x="467544" y="1628800"/>
            <a:ext cx="8219256" cy="4695800"/>
          </a:xfrm>
        </p:spPr>
        <p:txBody>
          <a:bodyPr/>
          <a:lstStyle/>
          <a:p>
            <a:endParaRPr lang="ru-RU" dirty="0" smtClean="0"/>
          </a:p>
          <a:p>
            <a:r>
              <a:rPr lang="ru-RU" dirty="0" smtClean="0"/>
              <a:t>Методы отказа от рисков.</a:t>
            </a:r>
          </a:p>
          <a:p>
            <a:r>
              <a:rPr lang="ru-RU" dirty="0" smtClean="0"/>
              <a:t>Лимитирование рисков.</a:t>
            </a:r>
          </a:p>
          <a:p>
            <a:r>
              <a:rPr lang="ru-RU" dirty="0" smtClean="0"/>
              <a:t>Локализация рисков.</a:t>
            </a:r>
          </a:p>
          <a:p>
            <a:r>
              <a:rPr lang="ru-RU" dirty="0" smtClean="0"/>
              <a:t>Компенсация рисков.</a:t>
            </a:r>
          </a:p>
          <a:p>
            <a:r>
              <a:rPr lang="ru-RU" dirty="0" smtClean="0"/>
              <a:t>Диверсификация рисков.</a:t>
            </a:r>
          </a:p>
          <a:p>
            <a:r>
              <a:rPr lang="ru-RU" dirty="0" smtClean="0"/>
              <a:t>Страхование и самострахование.</a:t>
            </a:r>
          </a:p>
          <a:p>
            <a:r>
              <a:rPr lang="ru-RU" dirty="0" smtClean="0"/>
              <a:t>Передача и хеджирование рисков.</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656184"/>
          </a:xfrm>
        </p:spPr>
        <p:txBody>
          <a:bodyPr anchor="t">
            <a:normAutofit/>
          </a:bodyPr>
          <a:lstStyle/>
          <a:p>
            <a:pPr algn="just"/>
            <a:r>
              <a:rPr lang="ru-RU" sz="2000" dirty="0" smtClean="0"/>
              <a:t>Актуальным для современной России является вопрос о том, в какой степени принципы, подходы и методы, характерные для мира бизнеса, применимы к организациям госсектора. Как именно и с какими ограничениями, система управления рисками может быть сформирована в региональных органах власти или органах местного самоуправления?   </a:t>
            </a:r>
            <a:endParaRPr lang="ru-RU" sz="2000" dirty="0"/>
          </a:p>
        </p:txBody>
      </p:sp>
      <p:pic>
        <p:nvPicPr>
          <p:cNvPr id="6" name="Содержимое 5" descr="Фото Госсектор.jpg"/>
          <p:cNvPicPr>
            <a:picLocks noGrp="1" noChangeAspect="1"/>
          </p:cNvPicPr>
          <p:nvPr>
            <p:ph idx="1"/>
          </p:nvPr>
        </p:nvPicPr>
        <p:blipFill>
          <a:blip r:embed="rId2" cstate="print"/>
          <a:stretch>
            <a:fillRect/>
          </a:stretch>
        </p:blipFill>
        <p:spPr>
          <a:xfrm>
            <a:off x="1691680" y="2564904"/>
            <a:ext cx="5377358" cy="358327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8219256" cy="708688"/>
          </a:xfrm>
        </p:spPr>
        <p:txBody>
          <a:bodyPr anchor="t">
            <a:normAutofit/>
          </a:bodyPr>
          <a:lstStyle/>
          <a:p>
            <a:pPr algn="ctr"/>
            <a:r>
              <a:rPr lang="ru-RU" sz="2400" dirty="0" smtClean="0"/>
              <a:t>Риск-менеджмент для госсектора: базовые документы </a:t>
            </a:r>
            <a:endParaRPr lang="ru-RU" sz="2400" dirty="0"/>
          </a:p>
        </p:txBody>
      </p:sp>
      <p:sp>
        <p:nvSpPr>
          <p:cNvPr id="3" name="Содержимое 2"/>
          <p:cNvSpPr>
            <a:spLocks noGrp="1"/>
          </p:cNvSpPr>
          <p:nvPr>
            <p:ph idx="1"/>
          </p:nvPr>
        </p:nvSpPr>
        <p:spPr>
          <a:xfrm>
            <a:off x="467544" y="1628800"/>
            <a:ext cx="8219256" cy="4695800"/>
          </a:xfrm>
        </p:spPr>
        <p:txBody>
          <a:bodyPr>
            <a:normAutofit fontScale="92500" lnSpcReduction="20000"/>
          </a:bodyPr>
          <a:lstStyle/>
          <a:p>
            <a:r>
              <a:rPr lang="ru-RU" dirty="0" smtClean="0"/>
              <a:t>Международный стандарт </a:t>
            </a:r>
            <a:r>
              <a:rPr lang="en-US" dirty="0" smtClean="0"/>
              <a:t>ISO </a:t>
            </a:r>
            <a:r>
              <a:rPr lang="ru-RU" dirty="0" smtClean="0"/>
              <a:t>31000 «Риск-менеджмент: принципы и руководства</a:t>
            </a:r>
            <a:r>
              <a:rPr lang="ru-RU" dirty="0" smtClean="0"/>
              <a:t>».</a:t>
            </a:r>
          </a:p>
          <a:p>
            <a:r>
              <a:rPr lang="ru-RU" smtClean="0"/>
              <a:t>ГОСТ Р ИСО 31000-2010.</a:t>
            </a:r>
            <a:endParaRPr lang="ru-RU" dirty="0" smtClean="0"/>
          </a:p>
          <a:p>
            <a:r>
              <a:rPr lang="ru-RU" dirty="0" smtClean="0"/>
              <a:t>Федеральный закон от 26.07.2006 г. № 135-ФЗ «О защите конкуренции».</a:t>
            </a:r>
          </a:p>
          <a:p>
            <a:r>
              <a:rPr lang="ru-RU" dirty="0" smtClean="0"/>
              <a:t>Федеральный закон от 25.12.2008 г. № 273-ФЗ «О противодействии коррупции».</a:t>
            </a:r>
          </a:p>
          <a:p>
            <a:r>
              <a:rPr lang="ru-RU" dirty="0" smtClean="0"/>
              <a:t>Федеральный закон от 27.07.2004 г. № 79-ФЗ «О государственной гражданской службе РФ» (статьи 15, 17, 18, 20).</a:t>
            </a:r>
          </a:p>
          <a:p>
            <a:r>
              <a:rPr lang="ru-RU" dirty="0" smtClean="0"/>
              <a:t>Постановление Правительства РФ от 02.08.2010 г. № 588 (ред. от 17.07.2019) «Об утверждении Порядка разработки, реализации и оценки эффективности государственных программ Российской Федерации». </a:t>
            </a: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1512168"/>
          </a:xfrm>
        </p:spPr>
        <p:txBody>
          <a:bodyPr anchor="ctr">
            <a:normAutofit fontScale="90000"/>
          </a:bodyPr>
          <a:lstStyle/>
          <a:p>
            <a:pPr algn="ctr"/>
            <a:r>
              <a:rPr lang="ru-RU" sz="3200" dirty="0" smtClean="0"/>
              <a:t>Спасибо за внимание!</a:t>
            </a:r>
            <a:br>
              <a:rPr lang="ru-RU" sz="3200" dirty="0" smtClean="0"/>
            </a:br>
            <a:r>
              <a:rPr lang="ru-RU" sz="3200" dirty="0" smtClean="0"/>
              <a:t> </a:t>
            </a:r>
            <a:r>
              <a:rPr lang="ru-RU" sz="2000" dirty="0" smtClean="0"/>
              <a:t>Презентация: Софронова Ю.Л., доцент кафедры социологии проектной деятельности и проконкурентного регулирования ФСН ННГУ им. Н.И. Лобачевского, к.с.н. </a:t>
            </a:r>
            <a:r>
              <a:rPr lang="en-US" sz="2000" dirty="0" smtClean="0"/>
              <a:t>Email: syl@list.ru</a:t>
            </a:r>
            <a:endParaRPr lang="ru-RU" sz="2000" dirty="0"/>
          </a:p>
        </p:txBody>
      </p:sp>
      <p:pic>
        <p:nvPicPr>
          <p:cNvPr id="4" name="Содержимое 3" descr="Финал.jpg"/>
          <p:cNvPicPr>
            <a:picLocks noGrp="1" noChangeAspect="1"/>
          </p:cNvPicPr>
          <p:nvPr>
            <p:ph idx="1"/>
          </p:nvPr>
        </p:nvPicPr>
        <p:blipFill>
          <a:blip r:embed="rId2" cstate="print"/>
          <a:stretch>
            <a:fillRect/>
          </a:stretch>
        </p:blipFill>
        <p:spPr>
          <a:xfrm>
            <a:off x="611560" y="2348880"/>
            <a:ext cx="7941568" cy="397078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08720"/>
            <a:ext cx="8219256" cy="5415880"/>
          </a:xfrm>
        </p:spPr>
        <p:txBody>
          <a:bodyPr>
            <a:normAutofit fontScale="85000" lnSpcReduction="20000"/>
          </a:bodyPr>
          <a:lstStyle/>
          <a:p>
            <a:r>
              <a:rPr lang="ru-RU" dirty="0" smtClean="0"/>
              <a:t>Глобальный мир – пространство высоких скоростей. Современность формирует новые вызовы, продуцирует задачи, которые необходимо решать в сжатые сроки. Внешняя среда крайне изменчива, организации вынуждены адаптироваться к часто меняющимся условиям. </a:t>
            </a:r>
          </a:p>
          <a:p>
            <a:r>
              <a:rPr lang="ru-RU" dirty="0" smtClean="0"/>
              <a:t>Так же, как и отдельный человек, организации различного типа сегодня сталкиваются с большим разнообразием рисков. В «обществе риска» приходится действовать на опережение, избегать бездеятельности. Взаимосвязанными следует считать процессы сокращения рисков, развития конкурентоспособности страны, повышения уровня и качества жизни российских граждан. </a:t>
            </a:r>
          </a:p>
          <a:p>
            <a:r>
              <a:rPr lang="ru-RU" dirty="0" smtClean="0"/>
              <a:t>В современных условиях организации госсектора зачастую вынуждены действовать, адаптируясь к логике и требованиям рынка, примеряя на себя практики, характерные для коммерческих структур. Закон выживания и успешного функционирования – эффективный риск-менеджмент.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nchor="t">
            <a:normAutofit/>
          </a:bodyPr>
          <a:lstStyle/>
          <a:p>
            <a:r>
              <a:rPr lang="ru-RU" sz="2400" dirty="0" smtClean="0"/>
              <a:t>Какие именно риски мы имеем в виду, когда говорим о риск-менеджменте в организациях госсектора? </a:t>
            </a:r>
            <a:endParaRPr lang="ru-RU" sz="2400" dirty="0"/>
          </a:p>
        </p:txBody>
      </p:sp>
      <p:sp>
        <p:nvSpPr>
          <p:cNvPr id="3" name="Содержимое 2"/>
          <p:cNvSpPr>
            <a:spLocks noGrp="1"/>
          </p:cNvSpPr>
          <p:nvPr>
            <p:ph idx="1"/>
          </p:nvPr>
        </p:nvSpPr>
        <p:spPr>
          <a:xfrm>
            <a:off x="467544" y="1628800"/>
            <a:ext cx="8219256" cy="4695800"/>
          </a:xfrm>
        </p:spPr>
        <p:txBody>
          <a:bodyPr>
            <a:normAutofit fontScale="92500" lnSpcReduction="10000"/>
          </a:bodyPr>
          <a:lstStyle/>
          <a:p>
            <a:r>
              <a:rPr lang="ru-RU" dirty="0" smtClean="0"/>
              <a:t>Ключевая цель управления рисками соотносится с ключевой целью и задачами деятельности организации. Так, целью функционирования государственных органов власти является </a:t>
            </a:r>
            <a:r>
              <a:rPr lang="ru-RU" i="1" dirty="0" smtClean="0"/>
              <a:t>минимизация рисков для общества в профильной сфере, повышение уровня и  качества жизни российских граждан</a:t>
            </a:r>
            <a:r>
              <a:rPr lang="ru-RU" dirty="0" smtClean="0"/>
              <a:t>. </a:t>
            </a:r>
          </a:p>
          <a:p>
            <a:r>
              <a:rPr lang="ru-RU" dirty="0" smtClean="0"/>
              <a:t>Одним из элементов риск-менеджмента является </a:t>
            </a:r>
            <a:r>
              <a:rPr lang="ru-RU" i="1" dirty="0" smtClean="0"/>
              <a:t>комплаенс</a:t>
            </a:r>
            <a:r>
              <a:rPr lang="ru-RU" dirty="0" smtClean="0"/>
              <a:t>, который определяется как «система внутреннего обеспечения соответствия требованиями законодательства». Когда речь идёт об антимонопольном комплаенсе, мы опираемся на цели, сформулированные в ФЗ «О защите конкуренции».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23850" y="1052513"/>
            <a:ext cx="8362950" cy="5272087"/>
          </a:xfrm>
        </p:spPr>
        <p:txBody>
          <a:bodyPr>
            <a:normAutofit fontScale="92500" lnSpcReduction="20000"/>
          </a:bodyPr>
          <a:lstStyle/>
          <a:p>
            <a:r>
              <a:rPr lang="ru-RU" dirty="0" smtClean="0"/>
              <a:t>Создавать внутри организации систему риск-менеджмента, систему комплаенса нужно для того, чтобы повысить устойчивость и эффективность организации, исключить недобросовестность, не допускать таких действий, которые противоречат не только закону, но и обычаям делового оборота, требованиям добропорядочности, разумности и справедливости, причиняют убытки хозяйствующим субъектам, в том числе, наносят вред их деловой репутации.   </a:t>
            </a:r>
          </a:p>
          <a:p>
            <a:r>
              <a:rPr lang="ru-RU" dirty="0" smtClean="0"/>
              <a:t>Риск-менеджмент – это профилактика риска быть неэффективным, нечестным, недобросовестным. Удовлетворённость человека и благополучие общества, общественное благо, в конечном итоге, оказываются ключевыми ценностями риск-менеджмента и системы комплаенса в организациях госсектора.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836712"/>
            <a:ext cx="8229600" cy="780696"/>
          </a:xfrm>
        </p:spPr>
        <p:txBody>
          <a:bodyPr anchor="t">
            <a:normAutofit/>
          </a:bodyPr>
          <a:lstStyle/>
          <a:p>
            <a:r>
              <a:rPr lang="ru-RU" sz="2400" dirty="0" smtClean="0"/>
              <a:t>Каков условный перечень рисков, актуальных для  организаций госсектора?</a:t>
            </a:r>
            <a:endParaRPr lang="ru-RU" sz="2400" dirty="0"/>
          </a:p>
        </p:txBody>
      </p:sp>
      <p:pic>
        <p:nvPicPr>
          <p:cNvPr id="4" name="Содержимое 3" descr="РискФото.jpg"/>
          <p:cNvPicPr>
            <a:picLocks noGrp="1" noChangeAspect="1"/>
          </p:cNvPicPr>
          <p:nvPr>
            <p:ph idx="1"/>
          </p:nvPr>
        </p:nvPicPr>
        <p:blipFill>
          <a:blip r:embed="rId2" cstate="print"/>
          <a:stretch>
            <a:fillRect/>
          </a:stretch>
        </p:blipFill>
        <p:spPr>
          <a:xfrm>
            <a:off x="1475656" y="2019506"/>
            <a:ext cx="5832648" cy="449842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96752"/>
            <a:ext cx="8219256" cy="5127848"/>
          </a:xfrm>
        </p:spPr>
        <p:txBody>
          <a:bodyPr>
            <a:normAutofit fontScale="77500" lnSpcReduction="20000"/>
          </a:bodyPr>
          <a:lstStyle/>
          <a:p>
            <a:r>
              <a:rPr lang="ru-RU" dirty="0" smtClean="0"/>
              <a:t>Неисполнение обязательств перед населением, некачественное выполнение профессиональных / бюрократических функций.</a:t>
            </a:r>
          </a:p>
          <a:p>
            <a:r>
              <a:rPr lang="ru-RU" dirty="0" smtClean="0"/>
              <a:t>Рост жалоб и утрата лояльности со стороны граждан, обращение населения в вышестоящие органы.</a:t>
            </a:r>
          </a:p>
          <a:p>
            <a:r>
              <a:rPr lang="ru-RU" dirty="0" smtClean="0"/>
              <a:t>Возможность несоблюдения требований законодательства.</a:t>
            </a:r>
          </a:p>
          <a:p>
            <a:r>
              <a:rPr lang="ru-RU" dirty="0" smtClean="0"/>
              <a:t>Потеря репутации.</a:t>
            </a:r>
          </a:p>
          <a:p>
            <a:r>
              <a:rPr lang="ru-RU" dirty="0" smtClean="0"/>
              <a:t>Коррупционные риски.</a:t>
            </a:r>
          </a:p>
          <a:p>
            <a:r>
              <a:rPr lang="ru-RU" dirty="0" smtClean="0"/>
              <a:t>Отсутствие «плана задач», ответственных лиц и сроков исполнения.</a:t>
            </a:r>
          </a:p>
          <a:p>
            <a:r>
              <a:rPr lang="ru-RU" dirty="0" smtClean="0"/>
              <a:t>Негативная динамика социально-экономических показателей на региональном уровне.</a:t>
            </a:r>
          </a:p>
          <a:p>
            <a:r>
              <a:rPr lang="ru-RU" dirty="0" smtClean="0"/>
              <a:t>Удорожание государственных программ.</a:t>
            </a:r>
          </a:p>
          <a:p>
            <a:r>
              <a:rPr lang="ru-RU" dirty="0" smtClean="0"/>
              <a:t>Срыв сроков госзакупок.</a:t>
            </a:r>
          </a:p>
          <a:p>
            <a:r>
              <a:rPr lang="ru-RU" dirty="0" smtClean="0"/>
              <a:t>Недостаточный учёт внешних рисков в государственной политике*</a:t>
            </a:r>
          </a:p>
          <a:p>
            <a:endParaRPr lang="ru-RU" dirty="0" smtClean="0"/>
          </a:p>
          <a:p>
            <a:pPr>
              <a:buNone/>
            </a:pPr>
            <a:r>
              <a:rPr lang="ru-RU" sz="1400" dirty="0" smtClean="0"/>
              <a:t>*В том числе, на основе материалов РАНХиГС </a:t>
            </a:r>
            <a:r>
              <a:rPr lang="en-US" sz="1400" dirty="0" smtClean="0"/>
              <a:t>https://ppt-online.org/463610</a:t>
            </a:r>
            <a:endParaRPr lang="ru-RU"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301608" cy="720080"/>
          </a:xfrm>
        </p:spPr>
        <p:txBody>
          <a:bodyPr>
            <a:normAutofit fontScale="90000"/>
          </a:bodyPr>
          <a:lstStyle/>
          <a:p>
            <a:r>
              <a:rPr lang="ru-RU" sz="2400" dirty="0" smtClean="0"/>
              <a:t>Институциональные барьеры на пути внедрения системы риск-менеджмента в организациях госсектора</a:t>
            </a:r>
            <a:endParaRPr lang="ru-RU" sz="2400" dirty="0"/>
          </a:p>
        </p:txBody>
      </p:sp>
      <p:sp>
        <p:nvSpPr>
          <p:cNvPr id="3" name="Содержимое 2"/>
          <p:cNvSpPr>
            <a:spLocks noGrp="1"/>
          </p:cNvSpPr>
          <p:nvPr>
            <p:ph idx="1"/>
          </p:nvPr>
        </p:nvSpPr>
        <p:spPr>
          <a:xfrm>
            <a:off x="457200" y="1772816"/>
            <a:ext cx="8229600" cy="4551784"/>
          </a:xfrm>
        </p:spPr>
        <p:txBody>
          <a:bodyPr>
            <a:normAutofit fontScale="92500"/>
          </a:bodyPr>
          <a:lstStyle/>
          <a:p>
            <a:r>
              <a:rPr lang="ru-RU" dirty="0" smtClean="0"/>
              <a:t>Институциализация системы риск-менеджмента в организациях госсектора предполагает апробацию новых практик, определение соответствующих «правил игры» и ограничений. Это требует энергичных усилий от всякой организации и её руководства. Любая инновация может встретить сопротивление. Институциональными барьерами на пути формирования системы риск-менеджмента могут стать ориентация исключительно на традиционные подходы к управлению, бюрократизм, стереотипность и косность мышления, дефицит знаний и навыков</a:t>
            </a:r>
            <a:r>
              <a:rPr lang="ru-RU" smtClean="0"/>
              <a:t>, деформация </a:t>
            </a:r>
            <a:r>
              <a:rPr lang="ru-RU" dirty="0" smtClean="0"/>
              <a:t>организационной культуры. </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561</TotalTime>
  <Words>1893</Words>
  <Application>Microsoft Office PowerPoint</Application>
  <PresentationFormat>Экран (4:3)</PresentationFormat>
  <Paragraphs>100</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Поток</vt:lpstr>
      <vt:lpstr>Основы риск-менеджмента</vt:lpstr>
      <vt:lpstr>Риск-менеджмент как разновидность управленческой деятельности в бизнес-среде формируется в 90-е гг. XX столетия</vt:lpstr>
      <vt:lpstr>Актуальным для современной России является вопрос о том, в какой степени принципы, подходы и методы, характерные для мира бизнеса, применимы к организациям госсектора. Как именно и с какими ограничениями, система управления рисками может быть сформирована в региональных органах власти или органах местного самоуправления?   </vt:lpstr>
      <vt:lpstr>Презентация PowerPoint</vt:lpstr>
      <vt:lpstr>Какие именно риски мы имеем в виду, когда говорим о риск-менеджменте в организациях госсектора? </vt:lpstr>
      <vt:lpstr>Презентация PowerPoint</vt:lpstr>
      <vt:lpstr>Каков условный перечень рисков, актуальных для  организаций госсектора?</vt:lpstr>
      <vt:lpstr>Презентация PowerPoint</vt:lpstr>
      <vt:lpstr>Институциональные барьеры на пути внедрения системы риск-менеджмента в организациях госсектора</vt:lpstr>
      <vt:lpstr>Презентация PowerPoint</vt:lpstr>
      <vt:lpstr>Категориальный аппарат риск-менеджмента</vt:lpstr>
      <vt:lpstr>Презентация PowerPoint</vt:lpstr>
      <vt:lpstr>Основные характеристики риска: противоречивость; альтернативность; неопределённость.</vt:lpstr>
      <vt:lpstr>Показатели риска: вероятность возникновения и величина потерь</vt:lpstr>
      <vt:lpstr>Презентация PowerPoint</vt:lpstr>
      <vt:lpstr>Классификация организационных рисков </vt:lpstr>
      <vt:lpstr>Презентация PowerPoint</vt:lpstr>
      <vt:lpstr>Презентация PowerPoint</vt:lpstr>
      <vt:lpstr>Управление рисками: две базовые парадигмы*   * Гримашевич О.Н., Кошелева А.С. Риск-менеджмент. Саратов, 2014. </vt:lpstr>
      <vt:lpstr>Принципы и преимущества риск-менеджмента</vt:lpstr>
      <vt:lpstr>Риск-менеджмент как управленческий процесс: ключевые этапы*  * Гримашевич О.Н., Кошелева А.С. Риск-менеджмент. Саратов, 2014.  </vt:lpstr>
      <vt:lpstr> Риск-менеджмент подразумевает определение стратегии и тактики управления рисками организации. Стратегия УР выстраивается в соответствии со стратегией развития организации.</vt:lpstr>
      <vt:lpstr>Презентация PowerPoint</vt:lpstr>
      <vt:lpstr>Управленческий этап идентификации рисков организации</vt:lpstr>
      <vt:lpstr>Презентация PowerPoint</vt:lpstr>
      <vt:lpstr>Картографирование рисков</vt:lpstr>
      <vt:lpstr>Карта рисков – графическое и текстовое описание ограниченного числа рисков организации, расположенных в прямоугольной таблице, по одной оси которой указана сила воздействия или значимость риска, а по другой – вероятность или частота его возникновения. Алгоритм построения карты рисков:</vt:lpstr>
      <vt:lpstr>Оценка и анализ рисков: ключевые методы</vt:lpstr>
      <vt:lpstr> Тактические методы управления организационными рисками </vt:lpstr>
      <vt:lpstr>Риск-менеджмент для госсектора: базовые документы </vt:lpstr>
      <vt:lpstr>Спасибо за внимание!  Презентация: Софронова Ю.Л., доцент кафедры социологии проектной деятельности и проконкурентного регулирования ФСН ННГУ им. Н.И. Лобачевского, к.с.н. Email: syl@list.ru</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риск-менеджмента</dc:title>
  <dc:creator>Софронова Юлия</dc:creator>
  <cp:lastModifiedBy>fil</cp:lastModifiedBy>
  <cp:revision>161</cp:revision>
  <dcterms:created xsi:type="dcterms:W3CDTF">2019-12-02T16:31:34Z</dcterms:created>
  <dcterms:modified xsi:type="dcterms:W3CDTF">2019-12-03T14:24:03Z</dcterms:modified>
</cp:coreProperties>
</file>