
<file path=[Content_Types].xml><?xml version="1.0" encoding="utf-8"?>
<Types xmlns="http://schemas.openxmlformats.org/package/2006/content-types"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8" r:id="rId2"/>
    <p:sldId id="276" r:id="rId3"/>
    <p:sldId id="277" r:id="rId4"/>
    <p:sldId id="283" r:id="rId5"/>
    <p:sldId id="286" r:id="rId6"/>
    <p:sldId id="282" r:id="rId7"/>
    <p:sldId id="285" r:id="rId8"/>
    <p:sldId id="284" r:id="rId9"/>
    <p:sldId id="281" r:id="rId10"/>
    <p:sldId id="280" r:id="rId11"/>
    <p:sldId id="289" r:id="rId12"/>
    <p:sldId id="288" r:id="rId13"/>
    <p:sldId id="291" r:id="rId14"/>
    <p:sldId id="290" r:id="rId15"/>
    <p:sldId id="287" r:id="rId16"/>
    <p:sldId id="279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840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u="none" strike="noStrike" baseline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Средний возраст предполагаемого родительства </a:t>
            </a:r>
            <a:endParaRPr lang="ru-RU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 w="19050" cap="flat" cmpd="sng" algn="ctr">
                <a:solidFill>
                  <a:schemeClr val="accent4">
                    <a:shade val="15000"/>
                  </a:schemeClr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09F4-4182-A249-64700ACF50E6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/>
              </a:solidFill>
              <a:ln w="19050" cap="flat" cmpd="sng" algn="ctr">
                <a:solidFill>
                  <a:schemeClr val="accent2">
                    <a:shade val="15000"/>
                  </a:schemeClr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4-09F4-4182-A249-64700ACF50E6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6"/>
              </a:solidFill>
              <a:ln w="19050" cap="flat" cmpd="sng" algn="ctr">
                <a:solidFill>
                  <a:schemeClr val="accent6">
                    <a:shade val="15000"/>
                  </a:schemeClr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09F4-4182-A249-64700ACF50E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РФ 2020</c:v>
                </c:pt>
                <c:pt idx="1">
                  <c:v>РФ 2024</c:v>
                </c:pt>
                <c:pt idx="2">
                  <c:v>РБ 2024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26.5</c:v>
                </c:pt>
                <c:pt idx="1">
                  <c:v>28.4</c:v>
                </c:pt>
                <c:pt idx="2">
                  <c:v>28.1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9F4-4182-A249-64700ACF50E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00071856"/>
        <c:axId val="700070776"/>
      </c:barChart>
      <c:catAx>
        <c:axId val="700071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700070776"/>
        <c:crosses val="autoZero"/>
        <c:auto val="1"/>
        <c:lblAlgn val="ctr"/>
        <c:lblOffset val="100"/>
        <c:noMultiLvlLbl val="0"/>
      </c:catAx>
      <c:valAx>
        <c:axId val="700070776"/>
        <c:scaling>
          <c:orientation val="minMax"/>
          <c:max val="30"/>
          <c:min val="2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700071856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i="0" u="none" strike="noStrike" baseline="0" dirty="0">
                <a:solidFill>
                  <a:schemeClr val="tx1"/>
                </a:solidFill>
                <a:effectLst/>
                <a:latin typeface="Arial Narrow" panose="020B0606020202030204" pitchFamily="34" charset="0"/>
              </a:rPr>
              <a:t>Среднее предпочитаемое число детей</a:t>
            </a:r>
            <a:endParaRPr lang="ru-RU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 2020</c:v>
                </c:pt>
              </c:strCache>
            </c:strRef>
          </c:tx>
          <c:spPr>
            <a:solidFill>
              <a:schemeClr val="accent4"/>
            </a:solidFill>
            <a:ln w="19050" cap="flat" cmpd="sng" algn="ctr">
              <a:solidFill>
                <a:schemeClr val="accent4">
                  <a:shade val="15000"/>
                </a:schemeClr>
              </a:solidFill>
              <a:prstDash val="solid"/>
              <a:miter lim="800000"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4"/>
              </a:solidFill>
              <a:ln w="19050" cap="flat" cmpd="sng" algn="ctr">
                <a:solidFill>
                  <a:schemeClr val="accent4">
                    <a:shade val="15000"/>
                  </a:schemeClr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1-5AD3-497A-AE34-E95EFF7B8522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 w="19050" cap="flat" cmpd="sng" algn="ctr">
                <a:solidFill>
                  <a:schemeClr val="accent4">
                    <a:shade val="15000"/>
                  </a:schemeClr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3-5AD3-497A-AE34-E95EFF7B8522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4"/>
              </a:solidFill>
              <a:ln w="19050" cap="flat" cmpd="sng" algn="ctr">
                <a:solidFill>
                  <a:schemeClr val="accent4">
                    <a:shade val="15000"/>
                  </a:schemeClr>
                </a:solidFill>
                <a:prstDash val="solid"/>
                <a:miter lim="800000"/>
              </a:ln>
              <a:effectLst/>
            </c:spPr>
            <c:extLst>
              <c:ext xmlns:c16="http://schemas.microsoft.com/office/drawing/2014/chart" uri="{C3380CC4-5D6E-409C-BE32-E72D297353CC}">
                <c16:uniqueId val="{00000005-5AD3-497A-AE34-E95EFF7B852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70C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Ожидаемое</c:v>
                </c:pt>
                <c:pt idx="1">
                  <c:v>Желаемое</c:v>
                </c:pt>
                <c:pt idx="2">
                  <c:v>Желаемое в идеальных условиях</c:v>
                </c:pt>
              </c:strCache>
            </c:strRef>
          </c:cat>
          <c:val>
            <c:numRef>
              <c:f>Лист1!$B$2:$B$4</c:f>
              <c:numCache>
                <c:formatCode>0.00</c:formatCode>
                <c:ptCount val="3"/>
                <c:pt idx="0">
                  <c:v>1.8</c:v>
                </c:pt>
                <c:pt idx="1">
                  <c:v>1.9</c:v>
                </c:pt>
                <c:pt idx="2">
                  <c:v>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5AD3-497A-AE34-E95EFF7B852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РФ 2024</c:v>
                </c:pt>
              </c:strCache>
            </c:strRef>
          </c:tx>
          <c:spPr>
            <a:solidFill>
              <a:schemeClr val="accent2"/>
            </a:solidFill>
            <a:ln w="19050" cap="flat" cmpd="sng" algn="ctr">
              <a:solidFill>
                <a:schemeClr val="accent2">
                  <a:shade val="15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C0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Ожидаемое</c:v>
                </c:pt>
                <c:pt idx="1">
                  <c:v>Желаемое</c:v>
                </c:pt>
                <c:pt idx="2">
                  <c:v>Желаемое в идеальных условиях</c:v>
                </c:pt>
              </c:strCache>
            </c:strRef>
          </c:cat>
          <c:val>
            <c:numRef>
              <c:f>Лист1!$C$2:$C$4</c:f>
              <c:numCache>
                <c:formatCode>0.00</c:formatCode>
                <c:ptCount val="3"/>
                <c:pt idx="0">
                  <c:v>1.75</c:v>
                </c:pt>
                <c:pt idx="1">
                  <c:v>1.8</c:v>
                </c:pt>
                <c:pt idx="2">
                  <c:v>2.0299999999999998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AD3-497A-AE34-E95EFF7B8522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РБ 2024</c:v>
                </c:pt>
              </c:strCache>
            </c:strRef>
          </c:tx>
          <c:spPr>
            <a:solidFill>
              <a:schemeClr val="accent6"/>
            </a:solidFill>
            <a:ln w="19050" cap="flat" cmpd="sng" algn="ctr">
              <a:solidFill>
                <a:schemeClr val="accent6">
                  <a:shade val="15000"/>
                </a:schemeClr>
              </a:solidFill>
              <a:prstDash val="solid"/>
              <a:miter lim="800000"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B05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Лист1!$A$2:$A$4</c:f>
              <c:strCache>
                <c:ptCount val="3"/>
                <c:pt idx="0">
                  <c:v>Ожидаемое</c:v>
                </c:pt>
                <c:pt idx="1">
                  <c:v>Желаемое</c:v>
                </c:pt>
                <c:pt idx="2">
                  <c:v>Желаемое в идеальных условиях</c:v>
                </c:pt>
              </c:strCache>
            </c:strRef>
          </c:cat>
          <c:val>
            <c:numRef>
              <c:f>Лист1!$D$2:$D$4</c:f>
              <c:numCache>
                <c:formatCode>0.00</c:formatCode>
                <c:ptCount val="3"/>
                <c:pt idx="0">
                  <c:v>1.92</c:v>
                </c:pt>
                <c:pt idx="1">
                  <c:v>1.92</c:v>
                </c:pt>
                <c:pt idx="2">
                  <c:v>2.06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AD3-497A-AE34-E95EFF7B85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700071856"/>
        <c:axId val="700070776"/>
      </c:barChart>
      <c:catAx>
        <c:axId val="7000718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700070776"/>
        <c:crosses val="autoZero"/>
        <c:auto val="1"/>
        <c:lblAlgn val="ctr"/>
        <c:lblOffset val="100"/>
        <c:noMultiLvlLbl val="0"/>
      </c:catAx>
      <c:valAx>
        <c:axId val="700070776"/>
        <c:scaling>
          <c:orientation val="minMax"/>
          <c:max val="2.5"/>
          <c:min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70007185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solidFill>
        <a:schemeClr val="tx1"/>
      </a:solidFill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Средняя оценка студентами преимуществ и недостатков родительства лично для них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radarChart>
        <c:radarStyle val="marker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 2020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8.8105726872246704E-3"/>
                  <c:y val="0.136859070853530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AAE-48AD-8F09-B19D0DF88342}"/>
                </c:ext>
              </c:extLst>
            </c:dLbl>
            <c:dLbl>
              <c:idx val="1"/>
              <c:layout>
                <c:manualLayout>
                  <c:x val="-5.2863436123348019E-2"/>
                  <c:y val="8.55369192834565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AAE-48AD-8F09-B19D0DF88342}"/>
                </c:ext>
              </c:extLst>
            </c:dLbl>
            <c:dLbl>
              <c:idx val="2"/>
              <c:layout>
                <c:manualLayout>
                  <c:x val="-7.1585903083700442E-2"/>
                  <c:y val="4.27684596417274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AAE-48AD-8F09-B19D0DF88342}"/>
                </c:ext>
              </c:extLst>
            </c:dLbl>
            <c:dLbl>
              <c:idx val="3"/>
              <c:layout>
                <c:manualLayout>
                  <c:x val="-4.8458149779735685E-2"/>
                  <c:y val="-7.698322735511081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AAE-48AD-8F09-B19D0DF88342}"/>
                </c:ext>
              </c:extLst>
            </c:dLbl>
            <c:dLbl>
              <c:idx val="4"/>
              <c:layout>
                <c:manualLayout>
                  <c:x val="0"/>
                  <c:y val="-0.1154748410326664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AAE-48AD-8F09-B19D0DF88342}"/>
                </c:ext>
              </c:extLst>
            </c:dLbl>
            <c:dLbl>
              <c:idx val="5"/>
              <c:layout>
                <c:manualLayout>
                  <c:x val="4.8458149779735685E-2"/>
                  <c:y val="-7.0567958408851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AAE-48AD-8F09-B19D0DF88342}"/>
                </c:ext>
              </c:extLst>
            </c:dLbl>
            <c:dLbl>
              <c:idx val="6"/>
              <c:layout>
                <c:manualLayout>
                  <c:x val="6.3876651982378851E-2"/>
                  <c:y val="6.415268946259163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AAE-48AD-8F09-B19D0DF88342}"/>
                </c:ext>
              </c:extLst>
            </c:dLbl>
            <c:dLbl>
              <c:idx val="7"/>
              <c:layout>
                <c:manualLayout>
                  <c:x val="4.8458149779735601E-2"/>
                  <c:y val="5.77374205163331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AAE-48AD-8F09-B19D0DF883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0070C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Ощущение полноты, осмысленности жизни</c:v>
                </c:pt>
                <c:pt idx="1">
                  <c:v>Отношения супругов в семье</c:v>
                </c:pt>
                <c:pt idx="2">
                  <c:v>Возможности получения удовольствия от жизни</c:v>
                </c:pt>
                <c:pt idx="3">
                  <c:v>Социальный статус</c:v>
                </c:pt>
                <c:pt idx="4">
                  <c:v>Психологическая готовность к будущему</c:v>
                </c:pt>
                <c:pt idx="5">
                  <c:v>Экономическое положение в будущем</c:v>
                </c:pt>
                <c:pt idx="6">
                  <c:v>Материальное положение</c:v>
                </c:pt>
                <c:pt idx="7">
                  <c:v>Самореализация в работе</c:v>
                </c:pt>
              </c:strCache>
            </c:strRef>
          </c:cat>
          <c:val>
            <c:numRef>
              <c:f>Лист1!$B$2:$B$9</c:f>
              <c:numCache>
                <c:formatCode>0.00</c:formatCode>
                <c:ptCount val="8"/>
                <c:pt idx="0">
                  <c:v>1.49</c:v>
                </c:pt>
                <c:pt idx="1">
                  <c:v>1.1100000000000001</c:v>
                </c:pt>
                <c:pt idx="2">
                  <c:v>0.9</c:v>
                </c:pt>
                <c:pt idx="3">
                  <c:v>0.88</c:v>
                </c:pt>
                <c:pt idx="4">
                  <c:v>0.79</c:v>
                </c:pt>
                <c:pt idx="5">
                  <c:v>0.1</c:v>
                </c:pt>
                <c:pt idx="6">
                  <c:v>-0.78</c:v>
                </c:pt>
                <c:pt idx="7">
                  <c:v>-0.92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AE-48AD-8F09-B19D0DF88342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РФ 2024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Ощущение полноты, осмысленности жизни</c:v>
                </c:pt>
                <c:pt idx="1">
                  <c:v>Отношения супругов в семье</c:v>
                </c:pt>
                <c:pt idx="2">
                  <c:v>Возможности получения удовольствия от жизни</c:v>
                </c:pt>
                <c:pt idx="3">
                  <c:v>Социальный статус</c:v>
                </c:pt>
                <c:pt idx="4">
                  <c:v>Психологическая готовность к будущему</c:v>
                </c:pt>
                <c:pt idx="5">
                  <c:v>Экономическое положение в будущем</c:v>
                </c:pt>
                <c:pt idx="6">
                  <c:v>Материальное положение</c:v>
                </c:pt>
                <c:pt idx="7">
                  <c:v>Самореализация в работе</c:v>
                </c:pt>
              </c:strCache>
            </c:strRef>
          </c:cat>
          <c:val>
            <c:numRef>
              <c:f>Лист1!$C$2:$C$9</c:f>
              <c:numCache>
                <c:formatCode>0.00</c:formatCode>
                <c:ptCount val="8"/>
                <c:pt idx="0">
                  <c:v>0.96</c:v>
                </c:pt>
                <c:pt idx="1">
                  <c:v>0.69</c:v>
                </c:pt>
                <c:pt idx="2">
                  <c:v>0.65</c:v>
                </c:pt>
                <c:pt idx="3">
                  <c:v>0.7</c:v>
                </c:pt>
                <c:pt idx="4">
                  <c:v>0.65</c:v>
                </c:pt>
                <c:pt idx="5">
                  <c:v>0.46</c:v>
                </c:pt>
                <c:pt idx="6">
                  <c:v>-0.01</c:v>
                </c:pt>
                <c:pt idx="7">
                  <c:v>-0.22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AE-48AD-8F09-B19D0DF883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0112280"/>
        <c:axId val="770116600"/>
      </c:radarChart>
      <c:catAx>
        <c:axId val="77011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770116600"/>
        <c:crosses val="autoZero"/>
        <c:auto val="1"/>
        <c:lblAlgn val="ctr"/>
        <c:lblOffset val="100"/>
        <c:noMultiLvlLbl val="0"/>
      </c:catAx>
      <c:valAx>
        <c:axId val="770116600"/>
        <c:scaling>
          <c:orientation val="minMax"/>
          <c:max val="3"/>
          <c:min val="-3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77011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Распределение ответов студентов на вопрос о престижности быть родителем в России,</a:t>
            </a:r>
            <a:r>
              <a:rPr lang="ru-RU" sz="2000" b="1" baseline="0" dirty="0">
                <a:solidFill>
                  <a:schemeClr val="tx1"/>
                </a:solidFill>
                <a:latin typeface="Arial Narrow" panose="020B0606020202030204" pitchFamily="34" charset="0"/>
              </a:rPr>
              <a:t> %</a:t>
            </a:r>
            <a:endParaRPr lang="ru-RU" sz="20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РФ 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206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Да</c:v>
                </c:pt>
                <c:pt idx="1">
                  <c:v>Скорее да, чем нет</c:v>
                </c:pt>
                <c:pt idx="2">
                  <c:v>Затрудняюсь ответить</c:v>
                </c:pt>
                <c:pt idx="3">
                  <c:v>Скорее нет, чем да</c:v>
                </c:pt>
                <c:pt idx="4">
                  <c:v>Нет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22</c:v>
                </c:pt>
                <c:pt idx="1">
                  <c:v>33</c:v>
                </c:pt>
                <c:pt idx="2">
                  <c:v>26</c:v>
                </c:pt>
                <c:pt idx="3">
                  <c:v>12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6E-4C1E-8D61-3B98572D56E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РФ 2024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FF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Лист1!$A$2:$A$6</c:f>
              <c:strCache>
                <c:ptCount val="5"/>
                <c:pt idx="0">
                  <c:v>Да</c:v>
                </c:pt>
                <c:pt idx="1">
                  <c:v>Скорее да, чем нет</c:v>
                </c:pt>
                <c:pt idx="2">
                  <c:v>Затрудняюсь ответить</c:v>
                </c:pt>
                <c:pt idx="3">
                  <c:v>Скорее нет, чем да</c:v>
                </c:pt>
                <c:pt idx="4">
                  <c:v>Нет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36</c:v>
                </c:pt>
                <c:pt idx="1">
                  <c:v>44</c:v>
                </c:pt>
                <c:pt idx="2">
                  <c:v>11</c:v>
                </c:pt>
                <c:pt idx="3">
                  <c:v>6</c:v>
                </c:pt>
                <c:pt idx="4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6E-4C1E-8D61-3B98572D56E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22689112"/>
        <c:axId val="222690192"/>
      </c:barChart>
      <c:catAx>
        <c:axId val="222689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22690192"/>
        <c:crosses val="autoZero"/>
        <c:auto val="1"/>
        <c:lblAlgn val="ctr"/>
        <c:lblOffset val="100"/>
        <c:noMultiLvlLbl val="0"/>
      </c:catAx>
      <c:valAx>
        <c:axId val="222690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2226891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r>
              <a:rPr lang="ru-RU" sz="2000" b="1" dirty="0">
                <a:solidFill>
                  <a:schemeClr val="tx1"/>
                </a:solidFill>
                <a:latin typeface="Arial Narrow" panose="020B0606020202030204" pitchFamily="34" charset="0"/>
              </a:rPr>
              <a:t>Средние оценки ассоциаций студентов с многодетной семьей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radarChart>
        <c:radarStyle val="marker"/>
        <c:varyColors val="0"/>
        <c:ser>
          <c:idx val="1"/>
          <c:order val="0"/>
          <c:tx>
            <c:strRef>
              <c:f>Лист1!$B$1</c:f>
              <c:strCache>
                <c:ptCount val="1"/>
                <c:pt idx="0">
                  <c:v>РФ 2024</c:v>
                </c:pt>
              </c:strCache>
            </c:strRef>
          </c:tx>
          <c:spPr>
            <a:ln w="28575" cap="rnd">
              <a:solidFill>
                <a:srgbClr val="FF0000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rgbClr val="FF0000"/>
                </a:solidFill>
              </a:ln>
              <a:effectLst/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FF0000"/>
                    </a:solidFill>
                    <a:latin typeface="Arial Narrow" panose="020B0606020202030204" pitchFamily="34" charset="0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Ленивая / Трудолюбивая</c:v>
                </c:pt>
                <c:pt idx="1">
                  <c:v>Пассивная / Активная</c:v>
                </c:pt>
                <c:pt idx="2">
                  <c:v>Конфликтная / Дружная</c:v>
                </c:pt>
                <c:pt idx="3">
                  <c:v>Нестабильная / Стабильная</c:v>
                </c:pt>
                <c:pt idx="4">
                  <c:v>Несчастливая / Счастливая</c:v>
                </c:pt>
                <c:pt idx="5">
                  <c:v>Бедная / Богатая</c:v>
                </c:pt>
              </c:strCache>
            </c:strRef>
          </c:cat>
          <c:val>
            <c:numRef>
              <c:f>Лист1!$B$2:$B$7</c:f>
              <c:numCache>
                <c:formatCode>0.00</c:formatCode>
                <c:ptCount val="6"/>
                <c:pt idx="0">
                  <c:v>0.92</c:v>
                </c:pt>
                <c:pt idx="1">
                  <c:v>0.83</c:v>
                </c:pt>
                <c:pt idx="2">
                  <c:v>0.61</c:v>
                </c:pt>
                <c:pt idx="3">
                  <c:v>0.38</c:v>
                </c:pt>
                <c:pt idx="4">
                  <c:v>0.37</c:v>
                </c:pt>
                <c:pt idx="5">
                  <c:v>-7.0000000000000007E-2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4F5-4AE6-8D5C-A24B885FE9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70112280"/>
        <c:axId val="770116600"/>
      </c:radarChart>
      <c:catAx>
        <c:axId val="770112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Arial Narrow" panose="020B0606020202030204" pitchFamily="34" charset="0"/>
                <a:ea typeface="+mn-ea"/>
                <a:cs typeface="+mn-cs"/>
              </a:defRPr>
            </a:pPr>
            <a:endParaRPr lang="ru-RU"/>
          </a:p>
        </c:txPr>
        <c:crossAx val="770116600"/>
        <c:crosses val="autoZero"/>
        <c:auto val="1"/>
        <c:lblAlgn val="ctr"/>
        <c:lblOffset val="100"/>
        <c:noMultiLvlLbl val="0"/>
      </c:catAx>
      <c:valAx>
        <c:axId val="770116600"/>
        <c:scaling>
          <c:orientation val="minMax"/>
          <c:max val="3"/>
          <c:min val="-3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crossAx val="770112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Arial Narrow" panose="020B0606020202030204" pitchFamily="34" charset="0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31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883E7-33B6-41DF-9283-64478F7DC601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BECC2-0AF9-4B24-B833-F2F45E0E42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68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F7619-8DC3-494B-B85B-7C129336832B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1069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F7619-8DC3-494B-B85B-7C129336832B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2708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F7619-8DC3-494B-B85B-7C129336832B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0791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F7619-8DC3-494B-B85B-7C129336832B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02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F7619-8DC3-494B-B85B-7C129336832B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6096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F7619-8DC3-494B-B85B-7C129336832B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3716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F7619-8DC3-494B-B85B-7C129336832B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84247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F7619-8DC3-494B-B85B-7C129336832B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7347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F7619-8DC3-494B-B85B-7C129336832B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7293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F7619-8DC3-494B-B85B-7C129336832B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4034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F7619-8DC3-494B-B85B-7C129336832B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2031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F7619-8DC3-494B-B85B-7C129336832B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2924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F7619-8DC3-494B-B85B-7C129336832B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506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AF7619-8DC3-494B-B85B-7C129336832B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948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CF7418-9BDF-188B-AF8E-A231EF9AB9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415A163-FC48-7CAE-0AB6-87017114F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8EFB2E3-AFDB-4FC5-3FFD-FC28314A1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5D-4DD8-4439-B8D7-8773046571DA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8E6154-CAE9-1CD9-5703-365159833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7C26BD4-2573-B091-791E-19768E8C8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E84-F224-4A62-A914-DABA65DA6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4330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E2E6DE-46E7-0A98-986B-F7A4FB2D1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33D7C50-CEE8-87D7-908F-6789AF0326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AA606E-8370-5155-3777-AD690C2FC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5D-4DD8-4439-B8D7-8773046571DA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822248-F358-08F7-9522-20827167F3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1D3274-0CC0-419D-6144-5399C0118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E84-F224-4A62-A914-DABA65DA6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14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F107B0F8-0B9F-5724-B487-3BB17D7DB2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C48B40F9-5F9F-B7CE-6624-54FFCB5BC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95A151B-A6D3-0863-8C27-CACFCF63C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5D-4DD8-4439-B8D7-8773046571DA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EBE082D-AC05-E611-56E9-BBA28530A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00D18F-F1FB-313E-4B87-9376850C2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E84-F224-4A62-A914-DABA65DA6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275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077AE6-83E8-15F3-E94D-296B236C3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596591-94A4-8029-CB1E-CF9D52899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94E7BD1-0C74-E693-B88B-5EA84ACC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5D-4DD8-4439-B8D7-8773046571DA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86F42B0-D523-4C01-A43D-79EBCD077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961AD4C-1FD4-DC6C-70CE-5DE80111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E84-F224-4A62-A914-DABA65DA6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9590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F3AFB7-748B-A26E-ACF0-C19A705D3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2D59459-6C34-B03A-2179-FBD4AB7FED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5A220D5-3320-EF2A-F323-A766E371A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5D-4DD8-4439-B8D7-8773046571DA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0D79BD-982A-8520-EC61-AD83ADEAE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F3B9EC8-7F2C-B58E-BB31-95BA80025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E84-F224-4A62-A914-DABA65DA6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3197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E359CE-C481-0D0B-3154-2D9E665ED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E22756-0E91-7755-52E0-558263F6EB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8860B91-5932-BC7B-4D4A-F0B333C5FD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3F7C2A2-1F2D-418B-E5F3-3A7833F24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5D-4DD8-4439-B8D7-8773046571DA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C6298FF-A967-D8F0-3DF6-BCA1EC764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F622B51-0C44-2571-F5F6-F537FE8D0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E84-F224-4A62-A914-DABA65DA6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5712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4F3BF6-3F86-AD42-4696-F2510A126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97DD41F-25B7-E5D4-EB40-39B5AF20A7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C7C3ECA-198B-8B3E-AEA4-35852834A6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89A8EAB-5714-D502-CCDA-CB778443EE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AA71E9F-CBAE-CD5D-E56C-F74CD6586A8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2ACF428-9744-71F5-9241-C74E47CAA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5D-4DD8-4439-B8D7-8773046571DA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807D74E-77EE-EE53-FEA1-4E03D6898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6199A16-FEA0-0AB9-4311-369D83907F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E84-F224-4A62-A914-DABA65DA6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699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E37056-0DE4-A6C1-7541-C76A0DF2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3F5B24C-D9D8-55C8-5DEC-B3302EBC5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5D-4DD8-4439-B8D7-8773046571DA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E13DE77-421D-8877-ED9A-8B358A74C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D07AFA0-4CF4-437C-C35F-83BD5DF4A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E84-F224-4A62-A914-DABA65DA6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13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0224ED7-7335-99FA-E880-72C24A8AA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5D-4DD8-4439-B8D7-8773046571DA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125248A-7B6A-BBFD-888B-7B9823415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46D8877F-4681-F09D-C734-99861FC1AC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E84-F224-4A62-A914-DABA65DA6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93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59F327-E2A2-AC86-0B79-71B0E2FAA3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D1DE56-2FBE-C41B-1F05-785048EFD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2CC0D5-DD3E-7262-A6DA-51C7A6158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482B417-E7D6-4109-9D96-4E9FEF181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5D-4DD8-4439-B8D7-8773046571DA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863F9CC-16AC-D3D1-409F-A690CE5C8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27FE42A-9C4E-5752-16A5-C5B8D102E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E84-F224-4A62-A914-DABA65DA6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586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4EB78A-2D02-7E80-D1E8-2FAEE6FD3A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0ADD178C-B4C3-6EE1-B9E4-A7E561F2E2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E9A08C-CA3A-41E5-A4BE-5EA05C514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D94074-0A19-063A-A0A5-C3DC718EF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BB685D-4DD8-4439-B8D7-8773046571DA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C6805C8-854A-6D09-A0AF-656D41E080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2206004-C050-C29F-AB89-5595F42080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85E84-F224-4A62-A914-DABA65DA6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74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443F4C-7E4A-E102-1FD4-E50FE1F56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9F6C70C-8F11-560B-5FC9-BAFB516C15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FA15B7-2354-C728-38DD-2EDD8EDF18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7BB685D-4DD8-4439-B8D7-8773046571DA}" type="datetimeFigureOut">
              <a:rPr lang="ru-RU" smtClean="0"/>
              <a:t>17.09.2024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D3F5760-BDB4-F2F9-81C4-805007FD2C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C66197-95AF-D861-365E-B6935B9CF9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F085E84-F224-4A62-A914-DABA65DA68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130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gif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E020025-9C5C-5F90-E0B0-CCC5774A11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94" t="12592" r="18668" b="12592"/>
          <a:stretch/>
        </p:blipFill>
        <p:spPr>
          <a:xfrm>
            <a:off x="-6117" y="0"/>
            <a:ext cx="1219811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8267"/>
            <a:ext cx="10849205" cy="147002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itchFamily="34" charset="0"/>
              </a:rPr>
              <a:t>ПРЕДСТАВЛЕНИЯ РОССИЙСКОГО И БЕЛОРУССКОГО СТУДЕНЧЕСТВА О СЕМЬЕ И РОДИТЕЛЬСТВЕ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1638" y="5852694"/>
            <a:ext cx="7729180" cy="100796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667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Вишневский Юрий Рудольфович, профессор, д.ф.н.</a:t>
            </a:r>
          </a:p>
          <a:p>
            <a:pPr algn="l">
              <a:spcBef>
                <a:spcPts val="0"/>
              </a:spcBef>
            </a:pPr>
            <a:r>
              <a:rPr lang="ru-RU" sz="2667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Нешатаев Александр Васильевич, ассистент</a:t>
            </a:r>
            <a:endParaRPr lang="en-US" sz="2667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BF35CBB-CA75-CDF3-CC35-8BF0D78B21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79" y="67536"/>
            <a:ext cx="2346960" cy="10668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99EF5EB-B4FD-4D34-FEF2-1E9D548C242A}"/>
              </a:ext>
            </a:extLst>
          </p:cNvPr>
          <p:cNvSpPr/>
          <p:nvPr/>
        </p:nvSpPr>
        <p:spPr>
          <a:xfrm>
            <a:off x="2831638" y="4004937"/>
            <a:ext cx="9360362" cy="1734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Исследование </a:t>
            </a:r>
            <a:b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выполнено за счет гранта </a:t>
            </a:r>
            <a:b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Российского научного фонда </a:t>
            </a:r>
            <a:b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№ 24-48-10012</a:t>
            </a:r>
          </a:p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«Молодежь России и Беларуси о себе: экономические и социокультурные вызовы настоящего </a:t>
            </a:r>
          </a:p>
          <a:p>
            <a:r>
              <a:rPr lang="ru-RU" sz="160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конструирование горизонтов будущего для сотрудничества» 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62EF877D-7BF0-5ACB-E9D6-C47BFEBA2E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912" t="23380" r="5975" b="45548"/>
          <a:stretch/>
        </p:blipFill>
        <p:spPr bwMode="auto">
          <a:xfrm>
            <a:off x="2831638" y="67536"/>
            <a:ext cx="1633537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 descr="Изображение выглядит как Шрифт, Графика, логотип, графический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FADB25B9-54C4-B316-9BFF-0D806D52F08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707" y="-178631"/>
            <a:ext cx="2771792" cy="155913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5C0DA61-FD9B-CEC1-5F72-91F39A0D1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04" y="4083343"/>
            <a:ext cx="2497027" cy="252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1963"/>
          <a:stretch>
            <a:fillRect/>
          </a:stretch>
        </p:blipFill>
        <p:spPr bwMode="auto">
          <a:xfrm>
            <a:off x="1" y="0"/>
            <a:ext cx="12192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79509" y="305633"/>
            <a:ext cx="10369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ПРЕДСТАВЛЕНИЯ РОССИЙСКОГО И БЕЛОРУССКОГО СТУДЕНЧЕСТВА О СЕМЬЕ И РОДИТЕЛЬСТВЕ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6477FC29-06D9-8A63-0E69-6E5544BBEEA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5407361"/>
              </p:ext>
            </p:extLst>
          </p:nvPr>
        </p:nvGraphicFramePr>
        <p:xfrm>
          <a:off x="330200" y="919044"/>
          <a:ext cx="11531600" cy="5938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84690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1963"/>
          <a:stretch>
            <a:fillRect/>
          </a:stretch>
        </p:blipFill>
        <p:spPr bwMode="auto">
          <a:xfrm>
            <a:off x="1" y="0"/>
            <a:ext cx="12192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79509" y="305633"/>
            <a:ext cx="10369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ПРЕДСТАВЛЕНИЯ РОССИЙСКОГО И БЕЛОРУССКОГО СТУДЕНЧЕСТВА О СЕМЬЕ И РОДИТЕЛЬСТВЕ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64170BF-EA10-AC29-2870-2C073B1AB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2678667"/>
              </p:ext>
            </p:extLst>
          </p:nvPr>
        </p:nvGraphicFramePr>
        <p:xfrm>
          <a:off x="1162496" y="1672336"/>
          <a:ext cx="9867007" cy="351332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49806">
                  <a:extLst>
                    <a:ext uri="{9D8B030D-6E8A-4147-A177-3AD203B41FA5}">
                      <a16:colId xmlns:a16="http://schemas.microsoft.com/office/drawing/2014/main" val="504619937"/>
                    </a:ext>
                  </a:extLst>
                </a:gridCol>
                <a:gridCol w="943317">
                  <a:extLst>
                    <a:ext uri="{9D8B030D-6E8A-4147-A177-3AD203B41FA5}">
                      <a16:colId xmlns:a16="http://schemas.microsoft.com/office/drawing/2014/main" val="2260639102"/>
                    </a:ext>
                  </a:extLst>
                </a:gridCol>
                <a:gridCol w="772080">
                  <a:extLst>
                    <a:ext uri="{9D8B030D-6E8A-4147-A177-3AD203B41FA5}">
                      <a16:colId xmlns:a16="http://schemas.microsoft.com/office/drawing/2014/main" val="2243769646"/>
                    </a:ext>
                  </a:extLst>
                </a:gridCol>
                <a:gridCol w="750902">
                  <a:extLst>
                    <a:ext uri="{9D8B030D-6E8A-4147-A177-3AD203B41FA5}">
                      <a16:colId xmlns:a16="http://schemas.microsoft.com/office/drawing/2014/main" val="2189246756"/>
                    </a:ext>
                  </a:extLst>
                </a:gridCol>
                <a:gridCol w="750902">
                  <a:extLst>
                    <a:ext uri="{9D8B030D-6E8A-4147-A177-3AD203B41FA5}">
                      <a16:colId xmlns:a16="http://schemas.microsoft.com/office/drawing/2014/main" val="747166982"/>
                    </a:ext>
                  </a:extLst>
                </a:gridCol>
              </a:tblGrid>
              <a:tr h="19102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Ассоциации, связанные с воспитанием детей 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Arial Narrow" panose="020B0606020202030204" pitchFamily="34" charset="0"/>
                        </a:rPr>
                        <a:t>РФ</a:t>
                      </a:r>
                      <a:endParaRPr lang="ru-RU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Arial Narrow" panose="020B0606020202030204" pitchFamily="34" charset="0"/>
                        </a:rPr>
                        <a:t>РБ</a:t>
                      </a:r>
                      <a:endParaRPr lang="ru-RU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287789"/>
                  </a:ext>
                </a:extLst>
              </a:tr>
              <a:tr h="191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2020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486699"/>
                  </a:ext>
                </a:extLst>
              </a:tr>
              <a:tr h="14379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00325" algn="l"/>
                        </a:tabLst>
                      </a:pP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Ранг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Ранг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735029"/>
                  </a:ext>
                </a:extLst>
              </a:tr>
              <a:tr h="143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Труд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058494"/>
                  </a:ext>
                </a:extLst>
              </a:tr>
              <a:tr h="143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Обязанность, долг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31619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Финансовые затраты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0596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156970" algn="l"/>
                        </a:tabLs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Удовольствие	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183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Вложения в свое будущее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3226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Душевный подъем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79749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Усталость, стресс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68702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Внутренняя потребность, самореализация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626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8A02ED5-7DA0-FB2B-CB37-7513EB8B235B}"/>
              </a:ext>
            </a:extLst>
          </p:cNvPr>
          <p:cNvSpPr txBox="1"/>
          <p:nvPr/>
        </p:nvSpPr>
        <p:spPr>
          <a:xfrm>
            <a:off x="81280" y="6367701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В анкете 2024 вопрос был опущен</a:t>
            </a:r>
            <a:endParaRPr lang="ru-RU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469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1963"/>
          <a:stretch>
            <a:fillRect/>
          </a:stretch>
        </p:blipFill>
        <p:spPr bwMode="auto">
          <a:xfrm>
            <a:off x="1" y="0"/>
            <a:ext cx="12192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79509" y="305633"/>
            <a:ext cx="10369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ПРЕДСТАВЛЕНИЯ РОССИЙСКОГО И БЕЛОРУССКОГО СТУДЕНЧЕСТВА О СЕМЬЕ И РОДИТЕЛЬСТВЕ</a:t>
            </a:r>
          </a:p>
        </p:txBody>
      </p:sp>
      <p:graphicFrame>
        <p:nvGraphicFramePr>
          <p:cNvPr id="6" name="Диаграмма 5">
            <a:extLst>
              <a:ext uri="{FF2B5EF4-FFF2-40B4-BE49-F238E27FC236}">
                <a16:creationId xmlns:a16="http://schemas.microsoft.com/office/drawing/2014/main" id="{746A7775-CB26-B61D-1548-79ACEF8989F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478551073"/>
              </p:ext>
            </p:extLst>
          </p:nvPr>
        </p:nvGraphicFramePr>
        <p:xfrm>
          <a:off x="1056640" y="1214353"/>
          <a:ext cx="1009904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064277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1963"/>
          <a:stretch>
            <a:fillRect/>
          </a:stretch>
        </p:blipFill>
        <p:spPr bwMode="auto">
          <a:xfrm>
            <a:off x="1" y="0"/>
            <a:ext cx="12192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79509" y="305633"/>
            <a:ext cx="10369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ПРЕДСТАВЛЕНИЯ РОССИЙСКОГО И БЕЛОРУССКОГО СТУДЕНЧЕСТВА О СЕМЬЕ И РОДИТЕЛЬСТВЕ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64170BF-EA10-AC29-2870-2C073B1AB0A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501331"/>
              </p:ext>
            </p:extLst>
          </p:nvPr>
        </p:nvGraphicFramePr>
        <p:xfrm>
          <a:off x="330200" y="1832270"/>
          <a:ext cx="11531600" cy="446690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771648">
                  <a:extLst>
                    <a:ext uri="{9D8B030D-6E8A-4147-A177-3AD203B41FA5}">
                      <a16:colId xmlns:a16="http://schemas.microsoft.com/office/drawing/2014/main" val="504619937"/>
                    </a:ext>
                  </a:extLst>
                </a:gridCol>
                <a:gridCol w="1002395">
                  <a:extLst>
                    <a:ext uri="{9D8B030D-6E8A-4147-A177-3AD203B41FA5}">
                      <a16:colId xmlns:a16="http://schemas.microsoft.com/office/drawing/2014/main" val="2260639102"/>
                    </a:ext>
                  </a:extLst>
                </a:gridCol>
                <a:gridCol w="1002395">
                  <a:extLst>
                    <a:ext uri="{9D8B030D-6E8A-4147-A177-3AD203B41FA5}">
                      <a16:colId xmlns:a16="http://schemas.microsoft.com/office/drawing/2014/main" val="2243769646"/>
                    </a:ext>
                  </a:extLst>
                </a:gridCol>
                <a:gridCol w="877581">
                  <a:extLst>
                    <a:ext uri="{9D8B030D-6E8A-4147-A177-3AD203B41FA5}">
                      <a16:colId xmlns:a16="http://schemas.microsoft.com/office/drawing/2014/main" val="2189246756"/>
                    </a:ext>
                  </a:extLst>
                </a:gridCol>
                <a:gridCol w="877581">
                  <a:extLst>
                    <a:ext uri="{9D8B030D-6E8A-4147-A177-3AD203B41FA5}">
                      <a16:colId xmlns:a16="http://schemas.microsoft.com/office/drawing/2014/main" val="747166982"/>
                    </a:ext>
                  </a:extLst>
                </a:gridCol>
              </a:tblGrid>
              <a:tr h="19102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Ситуации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Arial Narrow" panose="020B0606020202030204" pitchFamily="34" charset="0"/>
                        </a:rPr>
                        <a:t>РФ</a:t>
                      </a:r>
                      <a:endParaRPr lang="ru-RU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Arial Narrow" panose="020B0606020202030204" pitchFamily="34" charset="0"/>
                        </a:rPr>
                        <a:t>РБ</a:t>
                      </a:r>
                      <a:endParaRPr lang="ru-RU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287789"/>
                  </a:ext>
                </a:extLst>
              </a:tr>
              <a:tr h="191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2020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486699"/>
                  </a:ext>
                </a:extLst>
              </a:tr>
              <a:tr h="14379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00325" algn="l"/>
                        </a:tabLst>
                      </a:pP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Скорее да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Скорее да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735029"/>
                  </a:ext>
                </a:extLst>
              </a:tr>
              <a:tr h="143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Появление в жизни любимого человека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58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058494"/>
                  </a:ext>
                </a:extLst>
              </a:tr>
              <a:tr h="143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Нормальные жилищные условия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902066"/>
                  </a:ext>
                </a:extLst>
              </a:tr>
              <a:tr h="14379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Беременность женщины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31619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высокооплачиваемой перспективной работы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0596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Более существенные, чем сейчас, меры государственной поддержки семьям с детьми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183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Наличие рядом с домом детского сада, школы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3226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Перспектива наличия неработающих бабушек, дедушек, других родственников, которые могли бы заняться внуками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18 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79749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Настойчивое желание родителей и других родственников, чтобы у меня был ребенок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68702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Отсутствие работы и перспектив профессиональной карьеры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626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8A02ED5-7DA0-FB2B-CB37-7513EB8B235B}"/>
              </a:ext>
            </a:extLst>
          </p:cNvPr>
          <p:cNvSpPr txBox="1"/>
          <p:nvPr/>
        </p:nvSpPr>
        <p:spPr>
          <a:xfrm>
            <a:off x="0" y="6488668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В анкете 2024 г. вопрос был опущен</a:t>
            </a:r>
            <a:endParaRPr lang="ru-RU" dirty="0">
              <a:latin typeface="Arial Narrow" panose="020B0606020202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67FE4A0-3075-8A5E-640D-AA8D061683D3}"/>
              </a:ext>
            </a:extLst>
          </p:cNvPr>
          <p:cNvSpPr txBox="1"/>
          <p:nvPr/>
        </p:nvSpPr>
        <p:spPr>
          <a:xfrm>
            <a:off x="411480" y="798854"/>
            <a:ext cx="115316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Оценка студентами вероятности принятия решения относительно родительства </a:t>
            </a:r>
          </a:p>
          <a:p>
            <a:pPr algn="ctr"/>
            <a:r>
              <a:rPr lang="ru-RU" sz="2400" b="1" dirty="0">
                <a:effectLst/>
                <a:latin typeface="Arial Narrow" panose="020B0606020202030204" pitchFamily="34" charset="0"/>
                <a:ea typeface="Calibri" panose="020F0502020204030204" pitchFamily="34" charset="0"/>
              </a:rPr>
              <a:t>в различных ситуациях </a:t>
            </a:r>
            <a:endParaRPr lang="ru-RU" sz="24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3299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1963"/>
          <a:stretch>
            <a:fillRect/>
          </a:stretch>
        </p:blipFill>
        <p:spPr bwMode="auto">
          <a:xfrm>
            <a:off x="1" y="0"/>
            <a:ext cx="12192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79509" y="305633"/>
            <a:ext cx="10369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ПРЕДСТАВЛЕНИЯ РОССИЙСКОГО И БЕЛОРУССКОГО СТУДЕНЧЕСТВА О СЕМЬЕ И РОДИТЕЛЬСТВЕ</a:t>
            </a:r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FED4EBB8-103F-2F3C-BE7B-5D6C215DA5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56345673"/>
              </p:ext>
            </p:extLst>
          </p:nvPr>
        </p:nvGraphicFramePr>
        <p:xfrm>
          <a:off x="330200" y="919044"/>
          <a:ext cx="11531600" cy="59389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55228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1963"/>
          <a:stretch>
            <a:fillRect/>
          </a:stretch>
        </p:blipFill>
        <p:spPr bwMode="auto">
          <a:xfrm>
            <a:off x="1" y="0"/>
            <a:ext cx="12192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79509" y="305633"/>
            <a:ext cx="10369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ПРЕДСТАВЛЕНИЯ РОССИЙСКОГО И БЕЛОРУССКОГО СТУДЕНЧЕСТВА О СЕМЬЕ И РОДИТЕЛЬСТВЕ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8A0BAA1-225D-2F74-2BEF-DFC5FCA35CF3}"/>
              </a:ext>
            </a:extLst>
          </p:cNvPr>
          <p:cNvSpPr txBox="1"/>
          <p:nvPr/>
        </p:nvSpPr>
        <p:spPr>
          <a:xfrm>
            <a:off x="539261" y="908720"/>
            <a:ext cx="1111347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200" dirty="0">
                <a:latin typeface="Arial Narrow" panose="020B0606020202030204" pitchFamily="34" charset="0"/>
              </a:rPr>
              <a:t>Наблюдается снижение доли студентов, состоящих в зарегистрированном или незарегистрированном браке</a:t>
            </a:r>
          </a:p>
          <a:p>
            <a:pPr algn="just"/>
            <a:endParaRPr lang="ru-RU" sz="1400" dirty="0">
              <a:latin typeface="Arial Narrow" panose="020B0606020202030204" pitchFamily="34" charset="0"/>
            </a:endParaRPr>
          </a:p>
          <a:p>
            <a:pPr algn="just"/>
            <a:r>
              <a:rPr lang="ru-RU" sz="2200" dirty="0">
                <a:latin typeface="Arial Narrow" panose="020B0606020202030204" pitchFamily="34" charset="0"/>
              </a:rPr>
              <a:t>Возрастает значимость семьи в части рождения и воспитания детей</a:t>
            </a:r>
          </a:p>
          <a:p>
            <a:pPr algn="just"/>
            <a:endParaRPr lang="ru-RU" sz="1400" dirty="0">
              <a:latin typeface="Arial Narrow" panose="020B0606020202030204" pitchFamily="34" charset="0"/>
            </a:endParaRPr>
          </a:p>
          <a:p>
            <a:pPr algn="just"/>
            <a:r>
              <a:rPr lang="ru-RU" sz="2200" dirty="0">
                <a:latin typeface="Arial Narrow" panose="020B0606020202030204" pitchFamily="34" charset="0"/>
              </a:rPr>
              <a:t>У российских студентов произошла конвергенция значимости в жизни семьи родительской и семьи собственной; среди белорусских студентов значения по данному показателю оказались близки</a:t>
            </a:r>
          </a:p>
          <a:p>
            <a:pPr algn="just"/>
            <a:endParaRPr lang="ru-RU" sz="1400" dirty="0">
              <a:latin typeface="Arial Narrow" panose="020B0606020202030204" pitchFamily="34" charset="0"/>
            </a:endParaRPr>
          </a:p>
          <a:p>
            <a:pPr algn="just"/>
            <a:r>
              <a:rPr lang="ru-RU" sz="2200" dirty="0">
                <a:latin typeface="Arial Narrow" panose="020B0606020202030204" pitchFamily="34" charset="0"/>
              </a:rPr>
              <a:t>Растет доля российских студентов, планирующих стать родителем, но увеличивается идеальный возраст предполагаемого родительства; среди белорусских студентов несколько выше уровень репродуктивных намерений</a:t>
            </a:r>
          </a:p>
          <a:p>
            <a:pPr algn="just"/>
            <a:endParaRPr lang="ru-RU" sz="1400" dirty="0">
              <a:latin typeface="Arial Narrow" panose="020B0606020202030204" pitchFamily="34" charset="0"/>
            </a:endParaRPr>
          </a:p>
          <a:p>
            <a:pPr algn="just"/>
            <a:r>
              <a:rPr lang="ru-RU" sz="2200" dirty="0">
                <a:latin typeface="Arial Narrow" panose="020B0606020202030204" pitchFamily="34" charset="0"/>
              </a:rPr>
              <a:t>Материальное положение семьи рассматривается опрошенными студентами обеих стран в качестве главного фактора, определяющего количество детей </a:t>
            </a:r>
          </a:p>
          <a:p>
            <a:pPr algn="just"/>
            <a:endParaRPr lang="ru-RU" sz="1400" dirty="0">
              <a:latin typeface="Arial Narrow" panose="020B0606020202030204" pitchFamily="34" charset="0"/>
            </a:endParaRPr>
          </a:p>
          <a:p>
            <a:pPr algn="just"/>
            <a:r>
              <a:rPr lang="ru-RU" sz="2200" dirty="0">
                <a:latin typeface="Arial Narrow" panose="020B0606020202030204" pitchFamily="34" charset="0"/>
              </a:rPr>
              <a:t>По сравнению с 2020 г. улучшились оценки родительства в части профессиональной самореализации и материального положения</a:t>
            </a:r>
          </a:p>
          <a:p>
            <a:pPr algn="just"/>
            <a:endParaRPr lang="ru-RU" sz="1400" dirty="0">
              <a:latin typeface="Arial Narrow" panose="020B0606020202030204" pitchFamily="34" charset="0"/>
            </a:endParaRPr>
          </a:p>
          <a:p>
            <a:pPr algn="just"/>
            <a:r>
              <a:rPr lang="ru-RU" sz="2200" dirty="0">
                <a:latin typeface="Arial Narrow" panose="020B0606020202030204" pitchFamily="34" charset="0"/>
              </a:rPr>
              <a:t>Изменились в лучшую сторону оценки престижности родительства в российском обществе</a:t>
            </a:r>
          </a:p>
        </p:txBody>
      </p:sp>
    </p:spTree>
    <p:extLst>
      <p:ext uri="{BB962C8B-B14F-4D97-AF65-F5344CB8AC3E}">
        <p14:creationId xmlns:p14="http://schemas.microsoft.com/office/powerpoint/2010/main" val="1664017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E020025-9C5C-5F90-E0B0-CCC5774A11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294" t="12592" r="18668" b="12592"/>
          <a:stretch/>
        </p:blipFill>
        <p:spPr>
          <a:xfrm>
            <a:off x="-6117" y="0"/>
            <a:ext cx="12198117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8267"/>
            <a:ext cx="10849205" cy="1470025"/>
          </a:xfrm>
        </p:spPr>
        <p:txBody>
          <a:bodyPr>
            <a:no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Arial Narrow" pitchFamily="34" charset="0"/>
              </a:rPr>
              <a:t>ПРЕДСТАВЛЕНИЯ РОССИЙСКОГО И БЕЛОРУССКОГО СТУДЕНЧЕСТВА О СЕМЬЕ И РОДИТЕЛЬСТВЕ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31638" y="5600828"/>
            <a:ext cx="7729180" cy="1007968"/>
          </a:xfrm>
        </p:spPr>
        <p:txBody>
          <a:bodyPr>
            <a:noAutofit/>
          </a:bodyPr>
          <a:lstStyle/>
          <a:p>
            <a:pPr algn="l">
              <a:spcBef>
                <a:spcPts val="0"/>
              </a:spcBef>
            </a:pPr>
            <a:r>
              <a:rPr lang="ru-RU" sz="2667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Вишневский Юрий Рудольфович, профессор, д.ф.н.</a:t>
            </a:r>
          </a:p>
          <a:p>
            <a:pPr algn="l">
              <a:spcBef>
                <a:spcPts val="0"/>
              </a:spcBef>
            </a:pPr>
            <a:r>
              <a:rPr lang="ru-RU" sz="2667" b="1" dirty="0">
                <a:solidFill>
                  <a:schemeClr val="bg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Нешатаев Александр Васильевич, ассистент</a:t>
            </a:r>
            <a:endParaRPr lang="en-US" sz="2667" b="1" dirty="0">
              <a:solidFill>
                <a:schemeClr val="bg1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0BF35CBB-CA75-CDF3-CC35-8BF0D78B211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779" y="67536"/>
            <a:ext cx="2346960" cy="1066800"/>
          </a:xfrm>
          <a:prstGeom prst="rect">
            <a:avLst/>
          </a:prstGeom>
        </p:spPr>
      </p:pic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99EF5EB-B4FD-4D34-FEF2-1E9D548C242A}"/>
              </a:ext>
            </a:extLst>
          </p:cNvPr>
          <p:cNvSpPr/>
          <p:nvPr/>
        </p:nvSpPr>
        <p:spPr>
          <a:xfrm>
            <a:off x="2831638" y="4079481"/>
            <a:ext cx="3597593" cy="12416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Исследование </a:t>
            </a:r>
            <a:b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выполнено за счет гранта </a:t>
            </a:r>
            <a:b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Российского научного фонда </a:t>
            </a:r>
            <a:b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1867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№ 24-48-10012 </a:t>
            </a:r>
          </a:p>
        </p:txBody>
      </p:sp>
      <p:pic>
        <p:nvPicPr>
          <p:cNvPr id="9" name="Picture 4">
            <a:extLst>
              <a:ext uri="{FF2B5EF4-FFF2-40B4-BE49-F238E27FC236}">
                <a16:creationId xmlns:a16="http://schemas.microsoft.com/office/drawing/2014/main" id="{62EF877D-7BF0-5ACB-E9D6-C47BFEBA2E3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72912" t="23380" r="5975" b="45548"/>
          <a:stretch/>
        </p:blipFill>
        <p:spPr bwMode="auto">
          <a:xfrm>
            <a:off x="2831638" y="67536"/>
            <a:ext cx="1633537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 descr="Изображение выглядит как Шрифт, Графика, логотип, графический дизайн&#10;&#10;Автоматически созданное описание">
            <a:extLst>
              <a:ext uri="{FF2B5EF4-FFF2-40B4-BE49-F238E27FC236}">
                <a16:creationId xmlns:a16="http://schemas.microsoft.com/office/drawing/2014/main" id="{FADB25B9-54C4-B316-9BFF-0D806D52F08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8707" y="-178631"/>
            <a:ext cx="2771792" cy="1559133"/>
          </a:xfrm>
          <a:prstGeom prst="rect">
            <a:avLst/>
          </a:prstGeom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5C0DA61-FD9B-CEC1-5F72-91F39A0D11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04" y="4083343"/>
            <a:ext cx="2497027" cy="2525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930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1963"/>
          <a:stretch>
            <a:fillRect/>
          </a:stretch>
        </p:blipFill>
        <p:spPr bwMode="auto">
          <a:xfrm>
            <a:off x="1" y="0"/>
            <a:ext cx="12192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79509" y="305633"/>
            <a:ext cx="10369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ПРЕДСТАВЛЕНИЯ РОССИЙСКОГО И БЕЛОРУССКОГО СТУДЕНЧЕСТВА О СЕМЬЕ И РОДИТЕЛЬСТВЕ</a:t>
            </a:r>
          </a:p>
        </p:txBody>
      </p:sp>
      <p:sp>
        <p:nvSpPr>
          <p:cNvPr id="2" name="Объект 2">
            <a:extLst>
              <a:ext uri="{FF2B5EF4-FFF2-40B4-BE49-F238E27FC236}">
                <a16:creationId xmlns:a16="http://schemas.microsoft.com/office/drawing/2014/main" id="{8DE5C957-1D60-49AC-A2CA-4E10514B3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8246" y="1597776"/>
            <a:ext cx="11535507" cy="3662447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5000"/>
              </a:lnSpc>
              <a:buNone/>
            </a:pPr>
            <a:r>
              <a:rPr lang="ru-RU" sz="1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Представлены результаты социологического опроса студентов третьекурсников высших учебных заведений </a:t>
            </a:r>
            <a:r>
              <a:rPr lang="ru-RU" sz="1900" b="1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Свердловской области </a:t>
            </a:r>
            <a:r>
              <a:rPr lang="ru-RU" sz="1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(Россия) и </a:t>
            </a:r>
            <a:r>
              <a:rPr lang="ru-RU" sz="1900" b="1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Гродненской области </a:t>
            </a:r>
            <a:r>
              <a:rPr lang="ru-RU" sz="1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(Республика Беларусь), проведенного в 2024 году (</a:t>
            </a:r>
            <a:r>
              <a:rPr lang="en-US" sz="19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9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=3000</a:t>
            </a:r>
            <a:r>
              <a:rPr lang="ru-RU" sz="1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выборка квотируется по полу и профилю обучения респондентов).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9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Для российских студентов это был </a:t>
            </a:r>
            <a:r>
              <a:rPr lang="en-US" sz="19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IX</a:t>
            </a:r>
            <a:r>
              <a:rPr lang="ru-RU" sz="1900" dirty="0">
                <a:solidFill>
                  <a:srgbClr val="0070C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этап мониторинга</a:t>
            </a:r>
            <a:r>
              <a:rPr lang="ru-RU" sz="1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(1995 – 2024 гг.) социокультурного развития студенчества Среднего Урала, материалы которого сопоставляются с данными </a:t>
            </a:r>
            <a:r>
              <a:rPr lang="en-US" sz="1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VIII </a:t>
            </a:r>
            <a:r>
              <a:rPr lang="ru-RU" sz="1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этапа (2020), когда блок вопросов о семье и родительстве был расширен. </a:t>
            </a:r>
            <a:r>
              <a:rPr lang="ru-RU" sz="19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Белорусские студенты включились в мониторинг лишь на </a:t>
            </a:r>
            <a:r>
              <a:rPr lang="en-US" sz="19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IX</a:t>
            </a:r>
            <a:r>
              <a:rPr lang="ru-RU" sz="1900" dirty="0">
                <a:solidFill>
                  <a:srgbClr val="FF000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этапе</a:t>
            </a:r>
            <a:r>
              <a:rPr lang="ru-RU" sz="1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хотя многие вопросы их анкеты включали анкету </a:t>
            </a:r>
            <a:r>
              <a:rPr lang="en-US" sz="1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VIII </a:t>
            </a:r>
            <a:r>
              <a:rPr lang="ru-RU" sz="1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(2020) этапа. </a:t>
            </a: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Учитывая первичный характер анализа, </a:t>
            </a:r>
            <a:r>
              <a:rPr lang="ru-RU" sz="19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мы ограничились общим сравнением</a:t>
            </a:r>
            <a:r>
              <a:rPr lang="ru-RU" sz="19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без учета гендерных сравнений и сравнения по профилю обучения, форме обучения, месту жительства до вуза и т.д.</a:t>
            </a:r>
          </a:p>
        </p:txBody>
      </p:sp>
    </p:spTree>
    <p:extLst>
      <p:ext uri="{BB962C8B-B14F-4D97-AF65-F5344CB8AC3E}">
        <p14:creationId xmlns:p14="http://schemas.microsoft.com/office/powerpoint/2010/main" val="897288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A2E62EC-9A6E-7188-30A5-0DD3BA663197}"/>
              </a:ext>
            </a:extLst>
          </p:cNvPr>
          <p:cNvSpPr txBox="1"/>
          <p:nvPr/>
        </p:nvSpPr>
        <p:spPr>
          <a:xfrm>
            <a:off x="380996" y="0"/>
            <a:ext cx="11430002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социологическое исследование «Студенчество России о семье»</a:t>
            </a:r>
          </a:p>
          <a:p>
            <a:pPr algn="ctr"/>
            <a:r>
              <a:rPr lang="ru-RU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Широкалова</a:t>
            </a:r>
            <a:r>
              <a:rPr lang="ru-RU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Г.С., </a:t>
            </a:r>
            <a:r>
              <a:rPr lang="ru-RU" sz="1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Дулина</a:t>
            </a:r>
            <a:r>
              <a:rPr lang="ru-RU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Н.В., Мансуров В.А., Пронина Е.И, </a:t>
            </a:r>
            <a:r>
              <a:rPr lang="ru-RU" sz="1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Икингрин</a:t>
            </a:r>
            <a:r>
              <a:rPr lang="ru-RU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Е.Н., Вишневский Ю.Р.) </a:t>
            </a:r>
          </a:p>
          <a:p>
            <a:pPr algn="ctr"/>
            <a:r>
              <a:rPr lang="ru-RU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(граждане РФ студенты вузов РФ </a:t>
            </a:r>
            <a:r>
              <a:rPr lang="en-US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=8522; </a:t>
            </a:r>
            <a:r>
              <a:rPr lang="ru-RU" sz="1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подмассив</a:t>
            </a:r>
            <a:r>
              <a:rPr lang="ru-RU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студенты </a:t>
            </a:r>
            <a:r>
              <a:rPr lang="ru-RU" sz="16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УрФУ</a:t>
            </a:r>
            <a:r>
              <a:rPr lang="ru-RU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6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=297)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F3909474-2457-3C4C-7D4A-81C6AB1CED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162401"/>
              </p:ext>
            </p:extLst>
          </p:nvPr>
        </p:nvGraphicFramePr>
        <p:xfrm>
          <a:off x="281457" y="861774"/>
          <a:ext cx="11629085" cy="595358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831127">
                  <a:extLst>
                    <a:ext uri="{9D8B030D-6E8A-4147-A177-3AD203B41FA5}">
                      <a16:colId xmlns:a16="http://schemas.microsoft.com/office/drawing/2014/main" val="3273803133"/>
                    </a:ext>
                  </a:extLst>
                </a:gridCol>
                <a:gridCol w="988259">
                  <a:extLst>
                    <a:ext uri="{9D8B030D-6E8A-4147-A177-3AD203B41FA5}">
                      <a16:colId xmlns:a16="http://schemas.microsoft.com/office/drawing/2014/main" val="273844114"/>
                    </a:ext>
                  </a:extLst>
                </a:gridCol>
                <a:gridCol w="988259">
                  <a:extLst>
                    <a:ext uri="{9D8B030D-6E8A-4147-A177-3AD203B41FA5}">
                      <a16:colId xmlns:a16="http://schemas.microsoft.com/office/drawing/2014/main" val="3911493281"/>
                    </a:ext>
                  </a:extLst>
                </a:gridCol>
                <a:gridCol w="988259">
                  <a:extLst>
                    <a:ext uri="{9D8B030D-6E8A-4147-A177-3AD203B41FA5}">
                      <a16:colId xmlns:a16="http://schemas.microsoft.com/office/drawing/2014/main" val="1064789207"/>
                    </a:ext>
                  </a:extLst>
                </a:gridCol>
                <a:gridCol w="960997">
                  <a:extLst>
                    <a:ext uri="{9D8B030D-6E8A-4147-A177-3AD203B41FA5}">
                      <a16:colId xmlns:a16="http://schemas.microsoft.com/office/drawing/2014/main" val="618381884"/>
                    </a:ext>
                  </a:extLst>
                </a:gridCol>
                <a:gridCol w="872184">
                  <a:extLst>
                    <a:ext uri="{9D8B030D-6E8A-4147-A177-3AD203B41FA5}">
                      <a16:colId xmlns:a16="http://schemas.microsoft.com/office/drawing/2014/main" val="770144564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Утверждения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НЕ согласен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Согласен отчасти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Согласен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Средний балл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356950"/>
                  </a:ext>
                </a:extLst>
              </a:tr>
              <a:tr h="1768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 err="1">
                          <a:effectLst/>
                          <a:latin typeface="Arial Narrow" panose="020B0606020202030204" pitchFamily="34" charset="0"/>
                        </a:rPr>
                        <a:t>УрФУ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Σ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extLst>
                  <a:ext uri="{0D108BD9-81ED-4DB2-BD59-A6C34878D82A}">
                    <a16:rowId xmlns:a16="http://schemas.microsoft.com/office/drawing/2014/main" val="14743360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900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Основой семьи должны быть любовь и взаимоуважение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93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0,93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0,91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extLst>
                  <a:ext uri="{0D108BD9-81ED-4DB2-BD59-A6C34878D82A}">
                    <a16:rowId xmlns:a16="http://schemas.microsoft.com/office/drawing/2014/main" val="26033000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900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Мужчина должен активно участвовать в воспитании ребенка, уходе за ним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93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0,92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0,92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extLst>
                  <a:ext uri="{0D108BD9-81ED-4DB2-BD59-A6C34878D82A}">
                    <a16:rowId xmlns:a16="http://schemas.microsoft.com/office/drawing/2014/main" val="139535528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900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Воспитание детей – равное право и обязанность родителей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88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0,85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0,89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extLst>
                  <a:ext uri="{0D108BD9-81ED-4DB2-BD59-A6C34878D82A}">
                    <a16:rowId xmlns:a16="http://schemas.microsoft.com/office/drawing/2014/main" val="4045663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900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Брак – это союз мужчины и женщины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82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0,75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0,77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extLst>
                  <a:ext uri="{0D108BD9-81ED-4DB2-BD59-A6C34878D82A}">
                    <a16:rowId xmlns:a16="http://schemas.microsoft.com/office/drawing/2014/main" val="42434056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indent="900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Карьера такая же важная часть жизни, как  и семья, и для мужчины, и для женщины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20 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76</a:t>
                      </a: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0,72 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0,68 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extLst>
                  <a:ext uri="{0D108BD9-81ED-4DB2-BD59-A6C34878D82A}">
                    <a16:rowId xmlns:a16="http://schemas.microsoft.com/office/drawing/2014/main" val="3426835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900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Мужчины наравне с женщинами должны вести домашнее хозяйство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69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0,65</a:t>
                      </a:r>
                    </a:p>
                  </a:txBody>
                  <a:tcPr marL="12624" marR="12624" marT="12624" marB="1262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0,59 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extLst>
                  <a:ext uri="{0D108BD9-81ED-4DB2-BD59-A6C34878D82A}">
                    <a16:rowId xmlns:a16="http://schemas.microsoft.com/office/drawing/2014/main" val="28518492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900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Семья может быть счастливой и без детей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67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0,58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70C0"/>
                          </a:solidFill>
                          <a:effectLst/>
                          <a:latin typeface="Arial Narrow" panose="020B0606020202030204" pitchFamily="34" charset="0"/>
                        </a:rPr>
                        <a:t>0,39</a:t>
                      </a:r>
                      <a:endParaRPr lang="ru-RU" sz="1800" b="1" dirty="0">
                        <a:solidFill>
                          <a:srgbClr val="0070C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extLst>
                  <a:ext uri="{0D108BD9-81ED-4DB2-BD59-A6C34878D82A}">
                    <a16:rowId xmlns:a16="http://schemas.microsoft.com/office/drawing/2014/main" val="18649644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90488" indent="-1588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Трудоспособные дети после 18 лет должны заботиться о нетрудоспособных родителях</a:t>
                      </a:r>
                      <a:endParaRPr lang="ru-RU" sz="1800" b="1" dirty="0">
                        <a:solidFill>
                          <a:srgbClr val="00B05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62 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0,57</a:t>
                      </a:r>
                    </a:p>
                  </a:txBody>
                  <a:tcPr marL="12624" marR="12624" marT="12624" marB="1262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00B050"/>
                          </a:solidFill>
                          <a:effectLst/>
                          <a:latin typeface="Arial Narrow" panose="020B0606020202030204" pitchFamily="34" charset="0"/>
                        </a:rPr>
                        <a:t>0,47</a:t>
                      </a:r>
                    </a:p>
                  </a:txBody>
                  <a:tcPr marL="12624" marR="12624" marT="12624" marB="12624" anchor="ctr"/>
                </a:tc>
                <a:extLst>
                  <a:ext uri="{0D108BD9-81ED-4DB2-BD59-A6C34878D82A}">
                    <a16:rowId xmlns:a16="http://schemas.microsoft.com/office/drawing/2014/main" val="313919433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900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Брак должен быть официально зарегистрированным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57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0,43</a:t>
                      </a:r>
                    </a:p>
                  </a:txBody>
                  <a:tcPr marL="12624" marR="12624" marT="12624" marB="1262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0,55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extLst>
                  <a:ext uri="{0D108BD9-81ED-4DB2-BD59-A6C34878D82A}">
                    <a16:rowId xmlns:a16="http://schemas.microsoft.com/office/drawing/2014/main" val="34179582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900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Государство оказывает достаточную помощь семьям с детьми.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0,21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0,20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extLst>
                  <a:ext uri="{0D108BD9-81ED-4DB2-BD59-A6C34878D82A}">
                    <a16:rowId xmlns:a16="http://schemas.microsoft.com/office/drawing/2014/main" val="3508394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900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Ребенка трудно вырастить счастливым без отца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25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0,17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0,12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extLst>
                  <a:ext uri="{0D108BD9-81ED-4DB2-BD59-A6C34878D82A}">
                    <a16:rowId xmlns:a16="http://schemas.microsoft.com/office/drawing/2014/main" val="1593593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900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Брачный договор укрепляет семью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-0,06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extLst>
                  <a:ext uri="{0D108BD9-81ED-4DB2-BD59-A6C34878D82A}">
                    <a16:rowId xmlns:a16="http://schemas.microsoft.com/office/drawing/2014/main" val="23389286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900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Карьера важная часть жизни современного человека, она должна быть на 1 месте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20 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-0,12</a:t>
                      </a:r>
                    </a:p>
                  </a:txBody>
                  <a:tcPr marL="12624" marR="12624" marT="12624" marB="1262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-0,15 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extLst>
                  <a:ext uri="{0D108BD9-81ED-4DB2-BD59-A6C34878D82A}">
                    <a16:rowId xmlns:a16="http://schemas.microsoft.com/office/drawing/2014/main" val="1665486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900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В семье должно быть 3 и более детей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78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-0,72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-0,56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624" marR="12624" marT="12624" marB="12624" anchor="ctr"/>
                </a:tc>
                <a:extLst>
                  <a:ext uri="{0D108BD9-81ED-4DB2-BD59-A6C34878D82A}">
                    <a16:rowId xmlns:a16="http://schemas.microsoft.com/office/drawing/2014/main" val="42503598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680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>
            <a:extLst>
              <a:ext uri="{FF2B5EF4-FFF2-40B4-BE49-F238E27FC236}">
                <a16:creationId xmlns:a16="http://schemas.microsoft.com/office/drawing/2014/main" id="{3A81E867-6ED2-D34B-5A28-2139CC4FD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963"/>
          <a:stretch>
            <a:fillRect/>
          </a:stretch>
        </p:blipFill>
        <p:spPr bwMode="auto">
          <a:xfrm>
            <a:off x="1" y="0"/>
            <a:ext cx="12192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5DE1E0C-6F92-9560-5512-2666F2A2E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9914359"/>
              </p:ext>
            </p:extLst>
          </p:nvPr>
        </p:nvGraphicFramePr>
        <p:xfrm>
          <a:off x="147027" y="2038755"/>
          <a:ext cx="11897940" cy="457372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09373">
                  <a:extLst>
                    <a:ext uri="{9D8B030D-6E8A-4147-A177-3AD203B41FA5}">
                      <a16:colId xmlns:a16="http://schemas.microsoft.com/office/drawing/2014/main" val="223153258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5926576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105295998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180260859"/>
                    </a:ext>
                  </a:extLst>
                </a:gridCol>
                <a:gridCol w="606077">
                  <a:extLst>
                    <a:ext uri="{9D8B030D-6E8A-4147-A177-3AD203B41FA5}">
                      <a16:colId xmlns:a16="http://schemas.microsoft.com/office/drawing/2014/main" val="367470725"/>
                    </a:ext>
                  </a:extLst>
                </a:gridCol>
                <a:gridCol w="606077">
                  <a:extLst>
                    <a:ext uri="{9D8B030D-6E8A-4147-A177-3AD203B41FA5}">
                      <a16:colId xmlns:a16="http://schemas.microsoft.com/office/drawing/2014/main" val="4283703519"/>
                    </a:ext>
                  </a:extLst>
                </a:gridCol>
                <a:gridCol w="1422113">
                  <a:extLst>
                    <a:ext uri="{9D8B030D-6E8A-4147-A177-3AD203B41FA5}">
                      <a16:colId xmlns:a16="http://schemas.microsoft.com/office/drawing/2014/main" val="376594899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Подвопросы: 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Arial Narrow" panose="020B0606020202030204" pitchFamily="34" charset="0"/>
                        </a:rPr>
                        <a:t>Урфу</a:t>
                      </a:r>
                      <a:endParaRPr lang="ru-RU" sz="18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Arial Narrow" panose="020B0606020202030204" pitchFamily="34" charset="0"/>
                        </a:rPr>
                        <a:t>Σ</a:t>
                      </a:r>
                      <a:endParaRPr lang="ru-RU" sz="18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193752"/>
                  </a:ext>
                </a:extLst>
              </a:tr>
              <a:tr h="139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Да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Нет 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Средний балл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Да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Нет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Средний балл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598981"/>
                  </a:ext>
                </a:extLst>
              </a:tr>
              <a:tr h="339510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Есть сексуальная совместимость между супругами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80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20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0,60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77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180975" algn="l"/>
                          <a:tab pos="381000" algn="ctr"/>
                        </a:tabLs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0,54 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882077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У молодой семьи есть свое жильё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79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0,58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78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22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0,56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272199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Родители не вмешиваются в отношения молодой семьи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0,48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30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0,48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1115103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У супругов одинаковый уровень культуры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0,26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57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43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0,14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150437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У супругов одинаковые политические взгляды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0,10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-0,02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442364"/>
                  </a:ext>
                </a:extLst>
              </a:tr>
              <a:tr h="339510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Бабушка/дедушка помогают воспитывать внуков 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52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0,04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46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0,08</a:t>
                      </a: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282733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Муж и жена одного вероисповедования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0,02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49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51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-0,02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8378966"/>
                  </a:ext>
                </a:extLst>
              </a:tr>
              <a:tr h="339510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Муж и жена принадлежат одному социальному кругу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52 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-0,04 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58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-0,16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9986196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Есть официальная регистрация брака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53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-0,06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53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0,06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048918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Можно нанять няню для присмотра / воспитания детей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44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56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-0,12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41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-0,18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571701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Муж и жена граждане одного государства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42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58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-0,16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-0,24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1033448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У семьи общий «кошелек»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41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-0,18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55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-0,10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446737"/>
                  </a:ext>
                </a:extLst>
              </a:tr>
            </a:tbl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1A9462D-D8C9-7076-131C-3DF27F9DFDAC}"/>
              </a:ext>
            </a:extLst>
          </p:cNvPr>
          <p:cNvSpPr/>
          <p:nvPr/>
        </p:nvSpPr>
        <p:spPr>
          <a:xfrm>
            <a:off x="1679509" y="305633"/>
            <a:ext cx="10369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ПРЕДСТАВЛЕНИЯ РОССИЙСКОГО И БЕЛОРУССКОГО СТУДЕНЧЕСТВА О СЕМЬЕ И РОДИТЕЛЬСТВЕ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EC0135C-F6F1-8C4C-94A1-272A932E776B}"/>
              </a:ext>
            </a:extLst>
          </p:cNvPr>
          <p:cNvSpPr txBox="1"/>
          <p:nvPr/>
        </p:nvSpPr>
        <p:spPr>
          <a:xfrm>
            <a:off x="380996" y="762984"/>
            <a:ext cx="114300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социологическое исследование «Студенчество России о семье» </a:t>
            </a:r>
          </a:p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Широкалова</a:t>
            </a:r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Г.С., </a:t>
            </a:r>
            <a:r>
              <a:rPr lang="ru-RU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Дулина</a:t>
            </a:r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Н.В., Мансуров В.А., Пронина Е.И, </a:t>
            </a:r>
            <a:r>
              <a:rPr lang="ru-RU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Икингрин</a:t>
            </a:r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Е.Н., Вишневский Ю.Р.) </a:t>
            </a:r>
          </a:p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(граждане РФ студенты вузов РФ </a:t>
            </a:r>
            <a:r>
              <a:rPr lang="en-US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=8522; </a:t>
            </a:r>
            <a:r>
              <a:rPr lang="ru-RU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подмассив</a:t>
            </a:r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студенты </a:t>
            </a:r>
            <a:r>
              <a:rPr lang="ru-RU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УрФУ</a:t>
            </a:r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=297)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B8A4A96-D109-6603-F247-BFF41A715FEF}"/>
              </a:ext>
            </a:extLst>
          </p:cNvPr>
          <p:cNvSpPr txBox="1"/>
          <p:nvPr/>
        </p:nvSpPr>
        <p:spPr>
          <a:xfrm>
            <a:off x="147027" y="1559393"/>
            <a:ext cx="11897940" cy="479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СОГЛАСНЫ ЛИ ВЫ С МНЕНИЕМ, ЧТО СЕМЬЯ БОЛЕЕ ПРОЧНАЯ, ЕСЛИ…</a:t>
            </a:r>
            <a:endParaRPr lang="ru-RU" sz="20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2110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6F99B42-03B5-0A04-D738-B2ECEDC4EF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 l="1963"/>
          <a:stretch>
            <a:fillRect/>
          </a:stretch>
        </p:blipFill>
        <p:spPr bwMode="auto">
          <a:xfrm>
            <a:off x="1" y="0"/>
            <a:ext cx="12192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65DE1E0C-6F92-9560-5512-2666F2A2E2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856533"/>
              </p:ext>
            </p:extLst>
          </p:nvPr>
        </p:nvGraphicFramePr>
        <p:xfrm>
          <a:off x="147027" y="2018601"/>
          <a:ext cx="11897940" cy="453376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09373">
                  <a:extLst>
                    <a:ext uri="{9D8B030D-6E8A-4147-A177-3AD203B41FA5}">
                      <a16:colId xmlns:a16="http://schemas.microsoft.com/office/drawing/2014/main" val="223153258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259265761"/>
                    </a:ext>
                  </a:extLst>
                </a:gridCol>
                <a:gridCol w="596900">
                  <a:extLst>
                    <a:ext uri="{9D8B030D-6E8A-4147-A177-3AD203B41FA5}">
                      <a16:colId xmlns:a16="http://schemas.microsoft.com/office/drawing/2014/main" val="1052959981"/>
                    </a:ext>
                  </a:extLst>
                </a:gridCol>
                <a:gridCol w="1460500">
                  <a:extLst>
                    <a:ext uri="{9D8B030D-6E8A-4147-A177-3AD203B41FA5}">
                      <a16:colId xmlns:a16="http://schemas.microsoft.com/office/drawing/2014/main" val="180260859"/>
                    </a:ext>
                  </a:extLst>
                </a:gridCol>
                <a:gridCol w="606077">
                  <a:extLst>
                    <a:ext uri="{9D8B030D-6E8A-4147-A177-3AD203B41FA5}">
                      <a16:colId xmlns:a16="http://schemas.microsoft.com/office/drawing/2014/main" val="367470725"/>
                    </a:ext>
                  </a:extLst>
                </a:gridCol>
                <a:gridCol w="606077">
                  <a:extLst>
                    <a:ext uri="{9D8B030D-6E8A-4147-A177-3AD203B41FA5}">
                      <a16:colId xmlns:a16="http://schemas.microsoft.com/office/drawing/2014/main" val="4283703519"/>
                    </a:ext>
                  </a:extLst>
                </a:gridCol>
                <a:gridCol w="1422113">
                  <a:extLst>
                    <a:ext uri="{9D8B030D-6E8A-4147-A177-3AD203B41FA5}">
                      <a16:colId xmlns:a16="http://schemas.microsoft.com/office/drawing/2014/main" val="3765948991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Подвопросы: 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Arial Narrow" panose="020B0606020202030204" pitchFamily="34" charset="0"/>
                        </a:rPr>
                        <a:t>Урфу</a:t>
                      </a:r>
                      <a:endParaRPr lang="ru-RU" sz="18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Arial Narrow" panose="020B0606020202030204" pitchFamily="34" charset="0"/>
                        </a:rPr>
                        <a:t>Σ</a:t>
                      </a:r>
                      <a:endParaRPr lang="ru-RU" sz="18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1193752"/>
                  </a:ext>
                </a:extLst>
              </a:tr>
              <a:tr h="1394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Да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Нет 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Средний балл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Да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Нет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Средний балл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3598981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В семье есть дети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-0,24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41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59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-0,18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148073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Муж и жена из семей с равным материальным достатком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-0,26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38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-0,26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953257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В семье нет детей от предыдущих браков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-0,30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67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-0,34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3972098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Муж и жена с одинаковым уровнем образования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64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-0,28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-0,44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652972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Муж и жена приблизительно одинакового возраста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-0,30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-0,30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6724068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Каждый из супругов самостоятельно распоряжается своими деньгами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-0,30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-0,30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5807559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Молодой семье материально помогают родители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66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-0,32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35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65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-0,30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01797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Есть возможность не работать одному из супругов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68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-0,34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68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-0,36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9230085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Это первый брак для мужа и жены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74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-0,48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71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-0,42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4864292"/>
                  </a:ext>
                </a:extLst>
              </a:tr>
              <a:tr h="139457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Муж и жена одной национальности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24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76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-0,52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-0,44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3096967"/>
                  </a:ext>
                </a:extLst>
              </a:tr>
              <a:tr h="264189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Домашнее хозяйство ведет тот супруг, чей вклад в бюджет меньше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77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-0,54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77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-0,54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55765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indent="72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Брак освящен по религиозным канонам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88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-0,76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9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88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900" dirty="0">
                          <a:effectLst/>
                          <a:latin typeface="Arial Narrow" panose="020B0606020202030204" pitchFamily="34" charset="0"/>
                        </a:rPr>
                        <a:t>-0,76</a:t>
                      </a:r>
                      <a:endParaRPr lang="ru-RU" sz="19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298" marR="11298" marT="11298" marB="11298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4787134"/>
                  </a:ext>
                </a:extLst>
              </a:tr>
            </a:tbl>
          </a:graphicData>
        </a:graphic>
      </p:graphicFrame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6CEEC73-BE87-FFE4-682B-B14B08DC1BF2}"/>
              </a:ext>
            </a:extLst>
          </p:cNvPr>
          <p:cNvSpPr/>
          <p:nvPr/>
        </p:nvSpPr>
        <p:spPr>
          <a:xfrm>
            <a:off x="1679509" y="305633"/>
            <a:ext cx="10369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ПРЕДСТАВЛЕНИЯ РОССИЙСКОГО И БЕЛОРУССКОГО СТУДЕНЧЕСТВА О СЕМЬЕ И РОДИТЕЛЬСТВЕ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AF134DC-FAC7-055E-2960-B0426E7DBF8C}"/>
              </a:ext>
            </a:extLst>
          </p:cNvPr>
          <p:cNvSpPr txBox="1"/>
          <p:nvPr/>
        </p:nvSpPr>
        <p:spPr>
          <a:xfrm>
            <a:off x="380996" y="762984"/>
            <a:ext cx="1143000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8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Федеральное социологическое исследование «Студенчество России о семье» </a:t>
            </a:r>
          </a:p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Широкалова</a:t>
            </a:r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Г.С., </a:t>
            </a:r>
            <a:r>
              <a:rPr lang="ru-RU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Дулина</a:t>
            </a:r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Н.В., Мансуров В.А., Пронина Е.И, </a:t>
            </a:r>
            <a:r>
              <a:rPr lang="ru-RU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Икингрин</a:t>
            </a:r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Е.Н., Вишневский Ю.Р.) </a:t>
            </a:r>
          </a:p>
          <a:p>
            <a:pPr algn="ctr"/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(граждане РФ студенты вузов РФ </a:t>
            </a:r>
            <a:r>
              <a:rPr lang="en-US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=8522; </a:t>
            </a:r>
            <a:r>
              <a:rPr lang="ru-RU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подмассив</a:t>
            </a:r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студенты </a:t>
            </a:r>
            <a:r>
              <a:rPr lang="ru-RU" sz="1800" dirty="0" err="1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УрФУ</a:t>
            </a:r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ru-RU" sz="18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=297)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711DCA-442A-B527-7234-82559EB93174}"/>
              </a:ext>
            </a:extLst>
          </p:cNvPr>
          <p:cNvSpPr txBox="1"/>
          <p:nvPr/>
        </p:nvSpPr>
        <p:spPr>
          <a:xfrm>
            <a:off x="147027" y="1559393"/>
            <a:ext cx="11897940" cy="479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002060"/>
                </a:solidFill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СОГЛАСНЫ ЛИ ВЫ С МНЕНИЕМ, ЧТО СЕМЬЯ БОЛЕЕ ПРОЧНАЯ, ЕСЛИ…</a:t>
            </a:r>
            <a:endParaRPr lang="ru-RU" sz="2000" dirty="0">
              <a:solidFill>
                <a:srgbClr val="002060"/>
              </a:solidFill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4850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1963"/>
          <a:stretch>
            <a:fillRect/>
          </a:stretch>
        </p:blipFill>
        <p:spPr bwMode="auto">
          <a:xfrm>
            <a:off x="1" y="0"/>
            <a:ext cx="12192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79509" y="305633"/>
            <a:ext cx="10369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ПРЕДСТАВЛЕНИЯ РОССИЙСКОГО И БЕЛОРУССКОГО СТУДЕНЧЕСТВА О СЕМЬЕ И РОДИТЕЛЬСТВЕ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34F2BCF-BF63-385D-B10C-6875AB0AAB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336615"/>
              </p:ext>
            </p:extLst>
          </p:nvPr>
        </p:nvGraphicFramePr>
        <p:xfrm>
          <a:off x="486850" y="1314721"/>
          <a:ext cx="7173789" cy="21719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28427">
                  <a:extLst>
                    <a:ext uri="{9D8B030D-6E8A-4147-A177-3AD203B41FA5}">
                      <a16:colId xmlns:a16="http://schemas.microsoft.com/office/drawing/2014/main" val="1286712990"/>
                    </a:ext>
                  </a:extLst>
                </a:gridCol>
                <a:gridCol w="748454">
                  <a:extLst>
                    <a:ext uri="{9D8B030D-6E8A-4147-A177-3AD203B41FA5}">
                      <a16:colId xmlns:a16="http://schemas.microsoft.com/office/drawing/2014/main" val="2886005056"/>
                    </a:ext>
                  </a:extLst>
                </a:gridCol>
                <a:gridCol w="748454">
                  <a:extLst>
                    <a:ext uri="{9D8B030D-6E8A-4147-A177-3AD203B41FA5}">
                      <a16:colId xmlns:a16="http://schemas.microsoft.com/office/drawing/2014/main" val="1327651465"/>
                    </a:ext>
                  </a:extLst>
                </a:gridCol>
                <a:gridCol w="748454">
                  <a:extLst>
                    <a:ext uri="{9D8B030D-6E8A-4147-A177-3AD203B41FA5}">
                      <a16:colId xmlns:a16="http://schemas.microsoft.com/office/drawing/2014/main" val="354540350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Arial Narrow" panose="020B0606020202030204" pitchFamily="34" charset="0"/>
                        </a:rPr>
                        <a:t>Семейное положение</a:t>
                      </a:r>
                      <a:endParaRPr lang="ru-RU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РФ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Arial Narrow" panose="020B0606020202030204" pitchFamily="34" charset="0"/>
                        </a:rPr>
                        <a:t>РБ</a:t>
                      </a:r>
                      <a:endParaRPr lang="ru-RU" sz="18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9021759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>
                          <a:effectLst/>
                          <a:latin typeface="Arial Narrow" panose="020B0606020202030204" pitchFamily="34" charset="0"/>
                        </a:rPr>
                        <a:t>2020</a:t>
                      </a:r>
                      <a:endParaRPr lang="ru-RU" sz="1800" b="1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06312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Женат (замужем)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493751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Холост (не замужем)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85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88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96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1770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Разведен (разведена)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669588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Живем в незарегистрированном (гражданском) браке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7557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Нет ответа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3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3545649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572A127-03F6-826E-12C4-E41AF1855611}"/>
              </a:ext>
            </a:extLst>
          </p:cNvPr>
          <p:cNvSpPr txBox="1"/>
          <p:nvPr/>
        </p:nvSpPr>
        <p:spPr>
          <a:xfrm>
            <a:off x="386080" y="834626"/>
            <a:ext cx="760984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b="1" dirty="0">
                <a:latin typeface="Arial Narrow" panose="020B0606020202030204" pitchFamily="34" charset="0"/>
              </a:rPr>
              <a:t>Возвращаясь к результатам нашего исследования…</a:t>
            </a:r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9FB2E7D0-BB43-0B69-B8A1-855104E688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841122"/>
              </p:ext>
            </p:extLst>
          </p:nvPr>
        </p:nvGraphicFramePr>
        <p:xfrm>
          <a:off x="4591489" y="3616770"/>
          <a:ext cx="7173790" cy="31305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938590">
                  <a:extLst>
                    <a:ext uri="{9D8B030D-6E8A-4147-A177-3AD203B41FA5}">
                      <a16:colId xmlns:a16="http://schemas.microsoft.com/office/drawing/2014/main" val="3762408279"/>
                    </a:ext>
                  </a:extLst>
                </a:gridCol>
                <a:gridCol w="734443">
                  <a:extLst>
                    <a:ext uri="{9D8B030D-6E8A-4147-A177-3AD203B41FA5}">
                      <a16:colId xmlns:a16="http://schemas.microsoft.com/office/drawing/2014/main" val="4112210339"/>
                    </a:ext>
                  </a:extLst>
                </a:gridCol>
                <a:gridCol w="734443">
                  <a:extLst>
                    <a:ext uri="{9D8B030D-6E8A-4147-A177-3AD203B41FA5}">
                      <a16:colId xmlns:a16="http://schemas.microsoft.com/office/drawing/2014/main" val="386930035"/>
                    </a:ext>
                  </a:extLst>
                </a:gridCol>
                <a:gridCol w="766314">
                  <a:extLst>
                    <a:ext uri="{9D8B030D-6E8A-4147-A177-3AD203B41FA5}">
                      <a16:colId xmlns:a16="http://schemas.microsoft.com/office/drawing/2014/main" val="31688949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ru-RU" sz="20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Как Вы считаете, для чего нужна семья?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РФ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РБ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911127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2020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41928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Для общения, совместного досуга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70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75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410668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Для психологической поддержки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77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72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69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231864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Для воспитания и развития детей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45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0691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Для рождения детей, продолжения рода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60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7765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Для регулярных сексуальных отношений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68400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Для совместного бизнеса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00185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Чтобы соответствовать общепринятым нормам</a:t>
                      </a:r>
                      <a:endParaRPr lang="ru-RU" sz="14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20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70204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Нет ответа</a:t>
                      </a:r>
                      <a:endParaRPr lang="ru-RU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639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5901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1963"/>
          <a:stretch>
            <a:fillRect/>
          </a:stretch>
        </p:blipFill>
        <p:spPr bwMode="auto">
          <a:xfrm>
            <a:off x="1" y="0"/>
            <a:ext cx="12192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79509" y="305633"/>
            <a:ext cx="10369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ПРЕДСТАВЛЕНИЯ РОССИЙСКОГО И БЕЛОРУССКОГО СТУДЕНЧЕСТВА О СЕМЬЕ И РОДИТЕЛЬСТВЕ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2F11A2B-3E82-EF8E-DCF7-D5E1C2FA2D35}"/>
              </a:ext>
            </a:extLst>
          </p:cNvPr>
          <p:cNvSpPr txBox="1"/>
          <p:nvPr/>
        </p:nvSpPr>
        <p:spPr>
          <a:xfrm>
            <a:off x="203200" y="738885"/>
            <a:ext cx="11582400" cy="4793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3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для вас наиболее ценно и значимо в жизни?</a:t>
            </a:r>
            <a:endParaRPr lang="ru-RU" sz="2300" dirty="0">
              <a:effectLst/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F55EADB-A0C6-53E0-4DAC-3191F67323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0252531"/>
              </p:ext>
            </p:extLst>
          </p:nvPr>
        </p:nvGraphicFramePr>
        <p:xfrm>
          <a:off x="304798" y="1184092"/>
          <a:ext cx="11582404" cy="568573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49806">
                  <a:extLst>
                    <a:ext uri="{9D8B030D-6E8A-4147-A177-3AD203B41FA5}">
                      <a16:colId xmlns:a16="http://schemas.microsoft.com/office/drawing/2014/main" val="504619937"/>
                    </a:ext>
                  </a:extLst>
                </a:gridCol>
                <a:gridCol w="943317">
                  <a:extLst>
                    <a:ext uri="{9D8B030D-6E8A-4147-A177-3AD203B41FA5}">
                      <a16:colId xmlns:a16="http://schemas.microsoft.com/office/drawing/2014/main" val="2260639102"/>
                    </a:ext>
                  </a:extLst>
                </a:gridCol>
                <a:gridCol w="943317">
                  <a:extLst>
                    <a:ext uri="{9D8B030D-6E8A-4147-A177-3AD203B41FA5}">
                      <a16:colId xmlns:a16="http://schemas.microsoft.com/office/drawing/2014/main" val="2243769646"/>
                    </a:ext>
                  </a:extLst>
                </a:gridCol>
                <a:gridCol w="772080">
                  <a:extLst>
                    <a:ext uri="{9D8B030D-6E8A-4147-A177-3AD203B41FA5}">
                      <a16:colId xmlns:a16="http://schemas.microsoft.com/office/drawing/2014/main" val="2682232224"/>
                    </a:ext>
                  </a:extLst>
                </a:gridCol>
                <a:gridCol w="772080">
                  <a:extLst>
                    <a:ext uri="{9D8B030D-6E8A-4147-A177-3AD203B41FA5}">
                      <a16:colId xmlns:a16="http://schemas.microsoft.com/office/drawing/2014/main" val="2861892987"/>
                    </a:ext>
                  </a:extLst>
                </a:gridCol>
                <a:gridCol w="750902">
                  <a:extLst>
                    <a:ext uri="{9D8B030D-6E8A-4147-A177-3AD203B41FA5}">
                      <a16:colId xmlns:a16="http://schemas.microsoft.com/office/drawing/2014/main" val="2189246756"/>
                    </a:ext>
                  </a:extLst>
                </a:gridCol>
                <a:gridCol w="750902">
                  <a:extLst>
                    <a:ext uri="{9D8B030D-6E8A-4147-A177-3AD203B41FA5}">
                      <a16:colId xmlns:a16="http://schemas.microsoft.com/office/drawing/2014/main" val="747166982"/>
                    </a:ext>
                  </a:extLst>
                </a:gridCol>
              </a:tblGrid>
              <a:tr h="19102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 Варианты ответа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РФ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РБ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287789"/>
                  </a:ext>
                </a:extLst>
              </a:tr>
              <a:tr h="191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2020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ru-RU" sz="16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486699"/>
                  </a:ext>
                </a:extLst>
              </a:tr>
              <a:tr h="143796">
                <a:tc vMerge="1"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Ранг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Ранг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Ранг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735029"/>
                  </a:ext>
                </a:extLst>
              </a:tr>
              <a:tr h="143796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Здоровье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52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54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58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05849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Возможность реализовать свои способности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2-3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0596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Семья, дети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27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40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183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Получить от жизни как можно больше удовольствий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17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3226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Интересная, творческая работа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8-9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79749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Образованность, профессионализм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14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5-6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12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8-9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68702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Общение с друзьями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8-9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10-12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6260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Красота и физическое совершенство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29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13-14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14336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Семья, родители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33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2-3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</a:rPr>
                        <a:t>34</a:t>
                      </a:r>
                      <a:endParaRPr lang="ru-RU" sz="1800" b="1" dirty="0">
                        <a:solidFill>
                          <a:srgbClr val="FF0000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solidFill>
                            <a:srgbClr val="FF0000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526581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Деньги, богатство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28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23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36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12440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Самостоятельность, независимость, свобода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32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21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15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5256714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Личная безопасность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19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10-12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166635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Иметь свое дело, заниматься бизнесом, коммерцией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18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8-9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13-14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10-12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1181181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Общение с природой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 marL="66485" marR="664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10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13-14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 marL="66485" marR="664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7115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Удовлетворенность в интимной жизни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5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6485" marR="664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8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6485" marR="664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8770727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Признание окружающих, престиж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 marL="66485" marR="664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15-16</a:t>
                      </a:r>
                    </a:p>
                  </a:txBody>
                  <a:tcPr marL="66485" marR="664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6298725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 indent="90000"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Власть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6485" marR="664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4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6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13-14</a:t>
                      </a:r>
                    </a:p>
                  </a:txBody>
                  <a:tcPr marL="66485" marR="664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3548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66446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1963"/>
          <a:stretch>
            <a:fillRect/>
          </a:stretch>
        </p:blipFill>
        <p:spPr bwMode="auto">
          <a:xfrm>
            <a:off x="1" y="0"/>
            <a:ext cx="12192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79509" y="305633"/>
            <a:ext cx="10369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ПРЕДСТАВЛЕНИЯ РОССИЙСКОГО И БЕЛОРУССКОГО СТУДЕНЧЕСТВА О СЕМЬЕ И РОДИТЕЛЬСТВЕ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277D6A69-1854-6A1B-2CDC-B0613294A0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129142"/>
              </p:ext>
            </p:extLst>
          </p:nvPr>
        </p:nvGraphicFramePr>
        <p:xfrm>
          <a:off x="507047" y="1032922"/>
          <a:ext cx="5385753" cy="172466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733993">
                  <a:extLst>
                    <a:ext uri="{9D8B030D-6E8A-4147-A177-3AD203B41FA5}">
                      <a16:colId xmlns:a16="http://schemas.microsoft.com/office/drawing/2014/main" val="925180040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129397303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1660280588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1813509047"/>
                    </a:ext>
                  </a:extLst>
                </a:gridCol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Arial Narrow" panose="020B0606020202030204" pitchFamily="34" charset="0"/>
                        </a:rPr>
                        <a:t>Планы стать родителем</a:t>
                      </a: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РФ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РБ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10877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2020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ru-RU" sz="18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34089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Да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83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89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86,3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98295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Нет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16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9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13,3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25093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Я уже родитель (мать, отец) 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1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0,4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94907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  <a:latin typeface="Arial Narrow" panose="020B0606020202030204" pitchFamily="34" charset="0"/>
                        </a:rPr>
                        <a:t>Затруднились с ответом</a:t>
                      </a:r>
                      <a:endParaRPr lang="ru-RU" sz="180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-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  <a:latin typeface="Arial Narrow" panose="020B0606020202030204" pitchFamily="34" charset="0"/>
                        </a:rPr>
                        <a:t>0</a:t>
                      </a:r>
                      <a:endParaRPr lang="ru-RU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2511360"/>
                  </a:ext>
                </a:extLst>
              </a:tr>
            </a:tbl>
          </a:graphicData>
        </a:graphic>
      </p:graphicFrame>
      <p:graphicFrame>
        <p:nvGraphicFramePr>
          <p:cNvPr id="9" name="Диаграмма 8">
            <a:extLst>
              <a:ext uri="{FF2B5EF4-FFF2-40B4-BE49-F238E27FC236}">
                <a16:creationId xmlns:a16="http://schemas.microsoft.com/office/drawing/2014/main" id="{35337418-A4CB-B85B-C9D5-5B47972FF16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1145679"/>
              </p:ext>
            </p:extLst>
          </p:nvPr>
        </p:nvGraphicFramePr>
        <p:xfrm>
          <a:off x="507047" y="3130164"/>
          <a:ext cx="5385753" cy="35043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91AD4CD9-005E-0947-A011-C6493C49520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06198179"/>
              </p:ext>
            </p:extLst>
          </p:nvPr>
        </p:nvGraphicFramePr>
        <p:xfrm>
          <a:off x="6460330" y="1032922"/>
          <a:ext cx="5385753" cy="5601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2301270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l="1963"/>
          <a:stretch>
            <a:fillRect/>
          </a:stretch>
        </p:blipFill>
        <p:spPr bwMode="auto">
          <a:xfrm>
            <a:off x="1" y="0"/>
            <a:ext cx="12192000" cy="908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679509" y="305633"/>
            <a:ext cx="103691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>
                <a:latin typeface="Arial Narrow" pitchFamily="34" charset="0"/>
              </a:rPr>
              <a:t>ПРЕДСТАВЛЕНИЯ РОССИЙСКОГО И БЕЛОРУССКОГО СТУДЕНЧЕСТВА О СЕМЬЕ И РОДИТЕЛЬСТВЕ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417F952A-2000-2182-57E8-D032BB8991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204255"/>
              </p:ext>
            </p:extLst>
          </p:nvPr>
        </p:nvGraphicFramePr>
        <p:xfrm>
          <a:off x="304798" y="1184092"/>
          <a:ext cx="11582404" cy="517296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649806">
                  <a:extLst>
                    <a:ext uri="{9D8B030D-6E8A-4147-A177-3AD203B41FA5}">
                      <a16:colId xmlns:a16="http://schemas.microsoft.com/office/drawing/2014/main" val="504619937"/>
                    </a:ext>
                  </a:extLst>
                </a:gridCol>
                <a:gridCol w="943317">
                  <a:extLst>
                    <a:ext uri="{9D8B030D-6E8A-4147-A177-3AD203B41FA5}">
                      <a16:colId xmlns:a16="http://schemas.microsoft.com/office/drawing/2014/main" val="2260639102"/>
                    </a:ext>
                  </a:extLst>
                </a:gridCol>
                <a:gridCol w="943317">
                  <a:extLst>
                    <a:ext uri="{9D8B030D-6E8A-4147-A177-3AD203B41FA5}">
                      <a16:colId xmlns:a16="http://schemas.microsoft.com/office/drawing/2014/main" val="2243769646"/>
                    </a:ext>
                  </a:extLst>
                </a:gridCol>
                <a:gridCol w="772080">
                  <a:extLst>
                    <a:ext uri="{9D8B030D-6E8A-4147-A177-3AD203B41FA5}">
                      <a16:colId xmlns:a16="http://schemas.microsoft.com/office/drawing/2014/main" val="2682232224"/>
                    </a:ext>
                  </a:extLst>
                </a:gridCol>
                <a:gridCol w="772080">
                  <a:extLst>
                    <a:ext uri="{9D8B030D-6E8A-4147-A177-3AD203B41FA5}">
                      <a16:colId xmlns:a16="http://schemas.microsoft.com/office/drawing/2014/main" val="2861892987"/>
                    </a:ext>
                  </a:extLst>
                </a:gridCol>
                <a:gridCol w="750902">
                  <a:extLst>
                    <a:ext uri="{9D8B030D-6E8A-4147-A177-3AD203B41FA5}">
                      <a16:colId xmlns:a16="http://schemas.microsoft.com/office/drawing/2014/main" val="2189246756"/>
                    </a:ext>
                  </a:extLst>
                </a:gridCol>
                <a:gridCol w="750902">
                  <a:extLst>
                    <a:ext uri="{9D8B030D-6E8A-4147-A177-3AD203B41FA5}">
                      <a16:colId xmlns:a16="http://schemas.microsoft.com/office/drawing/2014/main" val="747166982"/>
                    </a:ext>
                  </a:extLst>
                </a:gridCol>
              </a:tblGrid>
              <a:tr h="191022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Количество детей в семье зависит от…</a:t>
                      </a:r>
                    </a:p>
                  </a:txBody>
                  <a:tcPr marL="68580" marR="6858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Arial Narrow" panose="020B0606020202030204" pitchFamily="34" charset="0"/>
                        </a:rPr>
                        <a:t>РФ</a:t>
                      </a:r>
                      <a:endParaRPr lang="ru-RU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effectLst/>
                          <a:latin typeface="Arial Narrow" panose="020B0606020202030204" pitchFamily="34" charset="0"/>
                        </a:rPr>
                        <a:t>РБ</a:t>
                      </a:r>
                      <a:endParaRPr lang="ru-RU" sz="2000" b="1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3287789"/>
                  </a:ext>
                </a:extLst>
              </a:tr>
              <a:tr h="1910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2020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2024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85" marR="66485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486699"/>
                  </a:ext>
                </a:extLst>
              </a:tr>
              <a:tr h="143796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00325" algn="l"/>
                        </a:tabLst>
                      </a:pP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Ранг</a:t>
                      </a:r>
                    </a:p>
                  </a:txBody>
                  <a:tcPr marL="66485" marR="66485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Ранг</a:t>
                      </a:r>
                    </a:p>
                  </a:txBody>
                  <a:tcPr marL="66485" marR="66485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Ранг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3735029"/>
                  </a:ext>
                </a:extLst>
              </a:tr>
              <a:tr h="143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2600325" algn="l"/>
                        </a:tabLs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Материального положения семьи	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058494"/>
                  </a:ext>
                </a:extLst>
              </a:tr>
              <a:tr h="1437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Жилищных условий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68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131619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Физического здоровья потенциальных родителей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230596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Внутренней потребности в определенном количестве детей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1830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Взаимоотношения потенциальных родителей, устойчивости их семьи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26 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38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603226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Уверенности, что родится здоровый ребенок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2079749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Государственных мер поддержки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7687026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Уровня занятости женщины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1562602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Готовности бабушек, дедушек, родителей  или других родственников помочь в воспитании детей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8143363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Случайного стечения обстоятельств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20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7526581"/>
                  </a:ext>
                </a:extLst>
              </a:tr>
              <a:tr h="36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dirty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Нет ответа</a:t>
                      </a:r>
                      <a:endParaRPr lang="ru-RU" sz="20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20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>
                          <a:effectLst/>
                          <a:latin typeface="Arial Narrow" panose="020B0606020202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b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</a:txBody>
                  <a:tcPr marL="66485" marR="66485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91244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5557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1965</Words>
  <Application>Microsoft Office PowerPoint</Application>
  <PresentationFormat>Широкоэкранный</PresentationFormat>
  <Paragraphs>768</Paragraphs>
  <Slides>16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Aptos</vt:lpstr>
      <vt:lpstr>Aptos Display</vt:lpstr>
      <vt:lpstr>Arial</vt:lpstr>
      <vt:lpstr>Arial Narrow</vt:lpstr>
      <vt:lpstr>Тема Office</vt:lpstr>
      <vt:lpstr>ПРЕДСТАВЛЕНИЯ РОССИЙСКОГО И БЕЛОРУССКОГО СТУДЕНЧЕСТВА О СЕМЬЕ И РОДИТЕЛЬСТВЕ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ПРЕДСТАВЛЕНИЯ РОССИЙСКОГО И БЕЛОРУССКОГО СТУДЕНЧЕСТВА О СЕМЬЕ И РОДИТЕЛЬСТВЕ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Нешатаев Александр Васильевич</dc:creator>
  <cp:lastModifiedBy>Нешатаев Александр Васильевич</cp:lastModifiedBy>
  <cp:revision>69</cp:revision>
  <dcterms:created xsi:type="dcterms:W3CDTF">2024-09-13T14:44:52Z</dcterms:created>
  <dcterms:modified xsi:type="dcterms:W3CDTF">2024-09-17T14:06:33Z</dcterms:modified>
</cp:coreProperties>
</file>