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10" r:id="rId3"/>
    <p:sldId id="302" r:id="rId4"/>
    <p:sldId id="303" r:id="rId5"/>
    <p:sldId id="309" r:id="rId6"/>
    <p:sldId id="304" r:id="rId7"/>
    <p:sldId id="305" r:id="rId8"/>
    <p:sldId id="306" r:id="rId9"/>
    <p:sldId id="307" r:id="rId10"/>
    <p:sldId id="272" r:id="rId11"/>
  </p:sldIdLst>
  <p:sldSz cx="12192000" cy="6858000"/>
  <p:notesSz cx="7772400" cy="10058400"/>
  <p:defaultTextStyle>
    <a:defPPr>
      <a:defRPr lang="en-GB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lvl="1" indent="-28575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lvl="2" indent="-2286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lvl="3" indent="-2286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lvl="4" indent="-2286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2286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-2286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-2286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-22860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8CACA"/>
    <a:srgbClr val="CCECFF"/>
    <a:srgbClr val="2284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78" y="24"/>
      </p:cViewPr>
      <p:guideLst>
        <p:guide orient="horz" pos="2160"/>
        <p:guide pos="289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Укупно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без или низак ниво квалификација</c:v>
                </c:pt>
                <c:pt idx="1">
                  <c:v>средње образовање</c:v>
                </c:pt>
                <c:pt idx="2">
                  <c:v>високо образовање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4359</c:v>
                </c:pt>
                <c:pt idx="1">
                  <c:v>6354</c:v>
                </c:pt>
                <c:pt idx="2">
                  <c:v>782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Жене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ysClr val="windowText" lastClr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без или низак ниво квалификација</c:v>
                </c:pt>
                <c:pt idx="1">
                  <c:v>средње образовање</c:v>
                </c:pt>
                <c:pt idx="2">
                  <c:v>високо образовање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1828</c:v>
                </c:pt>
                <c:pt idx="1">
                  <c:v>2754</c:v>
                </c:pt>
                <c:pt idx="2">
                  <c:v>423</c:v>
                </c:pt>
              </c:numCache>
            </c:numRef>
          </c:val>
        </c:ser>
        <c:dLbls>
          <c:showVal val="1"/>
        </c:dLbls>
        <c:axId val="162320768"/>
        <c:axId val="162322304"/>
      </c:barChart>
      <c:catAx>
        <c:axId val="1623207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62322304"/>
        <c:crosses val="autoZero"/>
        <c:auto val="1"/>
        <c:lblAlgn val="ctr"/>
        <c:lblOffset val="100"/>
      </c:catAx>
      <c:valAx>
        <c:axId val="1623223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16232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ysClr val="window" lastClr="FFFFFF"/>
    </a:solidFill>
    <a:ln w="12700" cap="flat" cmpd="sng" algn="ctr">
      <a:solidFill>
        <a:srgbClr val="A5A5A5"/>
      </a:solidFill>
      <a:prstDash val="solid"/>
      <a:miter lim="800000"/>
    </a:ln>
    <a:effectLst/>
  </c:spPr>
  <c:txPr>
    <a:bodyPr/>
    <a:lstStyle/>
    <a:p>
      <a:pPr>
        <a:defRPr lang="en-US">
          <a:solidFill>
            <a:sysClr val="windowText" lastClr="000000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#2">
  <dgm:title val=""/>
  <dgm:desc val=""/>
  <dgm:catLst>
    <dgm:cat type="accent2" pri="11400"/>
  </dgm:catLst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#2">
  <dgm:title val=""/>
  <dgm:desc val=""/>
  <dgm:catLst>
    <dgm:cat type="accent5" pri="11400"/>
  </dgm:catLst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#2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03884-52A4-495E-90D7-B0F800A35A84}" type="doc">
      <dgm:prSet loTypeId="urn:microsoft.com/office/officeart/2005/8/layout/chevron2" loCatId="list" qsTypeId="urn:microsoft.com/office/officeart/2005/8/quickstyle/simple1#2" qsCatId="simple" csTypeId="urn:microsoft.com/office/officeart/2005/8/colors/accent2_4#2" csCatId="accent2" phldr="1"/>
      <dgm:spPr/>
      <dgm:t>
        <a:bodyPr/>
        <a:lstStyle/>
        <a:p>
          <a:endParaRPr lang="en-US"/>
        </a:p>
      </dgm:t>
    </dgm:pt>
    <dgm:pt modelId="{5BDDDB28-3688-412B-8004-68F6C08A4B12}">
      <dgm:prSet phldrT="[Text]" custT="1"/>
      <dgm:spPr>
        <a:solidFill>
          <a:srgbClr val="92D050"/>
        </a:solidFill>
        <a:ln>
          <a:solidFill>
            <a:schemeClr val="tx2">
              <a:lumMod val="65000"/>
              <a:lumOff val="35000"/>
            </a:schemeClr>
          </a:solidFill>
        </a:ln>
      </dgm:spPr>
      <dgm:t>
        <a:bodyPr/>
        <a:lstStyle/>
        <a:p>
          <a:r>
            <a:rPr lang="sr-Latn-RS" sz="1200" b="1" dirty="0" smtClean="0">
              <a:latin typeface="+mj-lt"/>
              <a:ea typeface="Cambria" panose="02040503050406030204" pitchFamily="18" charset="0"/>
            </a:rPr>
            <a:t>2021</a:t>
          </a:r>
          <a:endParaRPr lang="en-US" sz="1200" b="1" dirty="0">
            <a:latin typeface="+mj-lt"/>
            <a:ea typeface="Cambria" panose="02040503050406030204" pitchFamily="18" charset="0"/>
          </a:endParaRPr>
        </a:p>
      </dgm:t>
    </dgm:pt>
    <dgm:pt modelId="{D736087D-F3F2-49E1-97CE-D3077E86BB13}" type="parTrans" cxnId="{BE67F35E-E016-47FB-A1BE-210C6DD83CCC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9504CCF-1627-4A56-9B43-AB0073D7A8FC}" type="sibTrans" cxnId="{BE67F35E-E016-47FB-A1BE-210C6DD83CCC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CD9FAA7-F4AF-447F-AB65-D2CD9C770057}">
      <dgm:prSet phldrT="[Text]" custT="1"/>
      <dgm:spPr/>
      <dgm:t>
        <a:bodyPr/>
        <a:lstStyle/>
        <a:p>
          <a:r>
            <a:rPr lang="sr-Cyrl-RS" sz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dirty="0" smtClean="0">
              <a:latin typeface="+mj-lt"/>
              <a:ea typeface="Cambria" panose="02040503050406030204" pitchFamily="18" charset="0"/>
            </a:rPr>
            <a:t>18 833</a:t>
          </a:r>
          <a:r>
            <a:rPr lang="sr-Latn-RS" sz="1200" b="1" dirty="0" smtClean="0">
              <a:latin typeface="+mj-lt"/>
              <a:ea typeface="Cambria" panose="02040503050406030204" pitchFamily="18" charset="0"/>
            </a:rPr>
            <a:t> </a:t>
          </a:r>
          <a:r>
            <a:rPr lang="sr-Cyrl-RS" sz="1200" dirty="0" smtClean="0">
              <a:latin typeface="+mj-lt"/>
              <a:ea typeface="Cambria" panose="02040503050406030204" pitchFamily="18" charset="0"/>
            </a:rPr>
            <a:t>безработных  лица с ОВЗ</a:t>
          </a:r>
          <a:endParaRPr lang="en-US" sz="1200" dirty="0">
            <a:latin typeface="+mj-lt"/>
            <a:ea typeface="Cambria" panose="02040503050406030204" pitchFamily="18" charset="0"/>
          </a:endParaRPr>
        </a:p>
      </dgm:t>
    </dgm:pt>
    <dgm:pt modelId="{0FB58059-9ED6-4BB2-B0EB-147C25767AD1}" type="parTrans" cxnId="{A3858958-8C3C-44FE-B1A6-FC7CD278502D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6E6157E-FF71-41A8-9BA6-B4B44660939A}" type="sibTrans" cxnId="{A3858958-8C3C-44FE-B1A6-FC7CD278502D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D69866-ADB9-4529-99DE-3746B92D1B95}">
      <dgm:prSet phldrT="[Text]" custT="1"/>
      <dgm:spPr/>
      <dgm:t>
        <a:bodyPr/>
        <a:lstStyle/>
        <a:p>
          <a:r>
            <a:rPr lang="sr-Cyrl-RS" sz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dirty="0" smtClean="0">
              <a:latin typeface="+mj-lt"/>
              <a:ea typeface="Cambria" panose="02040503050406030204" pitchFamily="18" charset="0"/>
            </a:rPr>
            <a:t>уровен</a:t>
          </a:r>
          <a:r>
            <a:rPr lang="ru-RU" sz="1200" dirty="0" smtClean="0">
              <a:latin typeface="+mj-lt"/>
              <a:ea typeface="Cambria" panose="02040503050406030204" pitchFamily="18" charset="0"/>
            </a:rPr>
            <a:t>ь</a:t>
          </a:r>
          <a:r>
            <a:rPr lang="sr-Cyrl-RS" sz="1200" dirty="0" smtClean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dirty="0">
              <a:latin typeface="+mj-lt"/>
              <a:ea typeface="Cambria" panose="02040503050406030204" pitchFamily="18" charset="0"/>
            </a:rPr>
            <a:t>3,9%</a:t>
          </a:r>
          <a:endParaRPr lang="en-US" sz="1200" b="1" dirty="0">
            <a:latin typeface="+mj-lt"/>
            <a:ea typeface="Cambria" panose="02040503050406030204" pitchFamily="18" charset="0"/>
          </a:endParaRPr>
        </a:p>
      </dgm:t>
    </dgm:pt>
    <dgm:pt modelId="{07AAAADD-9A89-4953-AD17-AA9B26219CD6}" type="parTrans" cxnId="{79607D87-519C-41C0-BFD3-1F93A6B70A99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6E1914C-6A80-4BC7-9E0F-4261EFB3A6AB}" type="sibTrans" cxnId="{79607D87-519C-41C0-BFD3-1F93A6B70A99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A2571A-7A7F-43C5-9FBD-00BDAB267421}">
      <dgm:prSet phldrT="[Text]" custT="1"/>
      <dgm:spPr>
        <a:ln>
          <a:solidFill>
            <a:schemeClr val="tx2">
              <a:lumMod val="65000"/>
              <a:lumOff val="35000"/>
            </a:schemeClr>
          </a:solidFill>
        </a:ln>
      </dgm:spPr>
      <dgm:t>
        <a:bodyPr/>
        <a:lstStyle/>
        <a:p>
          <a:r>
            <a:rPr lang="sr-Cyrl-RS" sz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dirty="0" smtClean="0">
              <a:latin typeface="+mj-lt"/>
              <a:ea typeface="Cambria" panose="02040503050406030204" pitchFamily="18" charset="0"/>
            </a:rPr>
            <a:t>17 994 </a:t>
          </a:r>
          <a:r>
            <a:rPr lang="sr-Cyrl-RS" sz="1200" dirty="0" smtClean="0">
              <a:latin typeface="+mj-lt"/>
              <a:ea typeface="Cambria" panose="02040503050406030204" pitchFamily="18" charset="0"/>
            </a:rPr>
            <a:t>безработных  лица с ОВЗ</a:t>
          </a:r>
          <a:endParaRPr lang="en-US" sz="1200" dirty="0">
            <a:latin typeface="+mj-lt"/>
            <a:ea typeface="Cambria" panose="02040503050406030204" pitchFamily="18" charset="0"/>
          </a:endParaRPr>
        </a:p>
      </dgm:t>
    </dgm:pt>
    <dgm:pt modelId="{37EF95DD-4ACE-4894-B464-059EEAEE0EF3}" type="parTrans" cxnId="{9BE7D6C3-5081-47CF-84F7-DC1F679C8C11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947EE0E-9669-46A5-B3F9-ACD5A2A79818}" type="sibTrans" cxnId="{9BE7D6C3-5081-47CF-84F7-DC1F679C8C11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A6E2AA8-1BF8-4E5D-AE44-1B7D73425194}">
      <dgm:prSet phldrT="[Text]" custT="1"/>
      <dgm:spPr>
        <a:ln>
          <a:solidFill>
            <a:schemeClr val="tx2">
              <a:lumMod val="65000"/>
              <a:lumOff val="35000"/>
            </a:schemeClr>
          </a:solidFill>
        </a:ln>
      </dgm:spPr>
      <dgm:t>
        <a:bodyPr/>
        <a:lstStyle/>
        <a:p>
          <a:r>
            <a:rPr lang="sr-Cyrl-RS" sz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dirty="0" smtClean="0">
              <a:latin typeface="+mj-lt"/>
              <a:ea typeface="Cambria" panose="02040503050406030204" pitchFamily="18" charset="0"/>
            </a:rPr>
            <a:t>уровен</a:t>
          </a:r>
          <a:r>
            <a:rPr lang="ru-RU" sz="1200" dirty="0" smtClean="0">
              <a:latin typeface="+mj-lt"/>
              <a:ea typeface="Cambria" panose="02040503050406030204" pitchFamily="18" charset="0"/>
            </a:rPr>
            <a:t>ь</a:t>
          </a:r>
          <a:r>
            <a:rPr lang="sr-Cyrl-RS" sz="1200" dirty="0" smtClean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dirty="0">
              <a:latin typeface="+mj-lt"/>
              <a:ea typeface="Cambria" panose="02040503050406030204" pitchFamily="18" charset="0"/>
            </a:rPr>
            <a:t>4,2%</a:t>
          </a:r>
          <a:endParaRPr lang="en-US" sz="1200" b="1" dirty="0">
            <a:latin typeface="+mj-lt"/>
            <a:ea typeface="Cambria" panose="02040503050406030204" pitchFamily="18" charset="0"/>
          </a:endParaRPr>
        </a:p>
      </dgm:t>
    </dgm:pt>
    <dgm:pt modelId="{8C4CE06A-FC7B-4C7E-8A05-AA3AC7E58383}" type="parTrans" cxnId="{B66043E7-6DC2-4947-809B-FB6817EBC19A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06C1B0C-E2E8-4BBB-9527-3ED2A5C6A12B}" type="sibTrans" cxnId="{B66043E7-6DC2-4947-809B-FB6817EBC19A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7B65F4-7516-4991-93F1-45F4862FE2E3}">
      <dgm:prSet phldrT="[Text]" custT="1"/>
      <dgm:spPr>
        <a:solidFill>
          <a:srgbClr val="92D050"/>
        </a:solidFill>
        <a:ln>
          <a:solidFill>
            <a:schemeClr val="accent1">
              <a:lumMod val="25000"/>
            </a:schemeClr>
          </a:solidFill>
        </a:ln>
      </dgm:spPr>
      <dgm:t>
        <a:bodyPr/>
        <a:lstStyle/>
        <a:p>
          <a:r>
            <a:rPr lang="sr-Latn-RS" sz="1200" b="1" dirty="0" smtClean="0">
              <a:latin typeface="+mj-lt"/>
              <a:ea typeface="Cambria" panose="02040503050406030204" pitchFamily="18" charset="0"/>
            </a:rPr>
            <a:t>2023</a:t>
          </a:r>
          <a:endParaRPr lang="en-US" sz="12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149348A-0620-4D2A-B3C4-6A2F14AA648E}" type="parTrans" cxnId="{4A3D313B-55EE-48C4-956A-ACB792708AA1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816F8A1-419B-46C1-8B3C-7AAFF30AF989}" type="sibTrans" cxnId="{4A3D313B-55EE-48C4-956A-ACB792708AA1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CD3AE04-DAAF-4F02-9DE0-54878848C819}">
      <dgm:prSet phldrT="[Text]" custT="1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sr-Cyrl-RS" sz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dirty="0" smtClean="0">
              <a:latin typeface="+mj-lt"/>
              <a:ea typeface="Cambria" panose="02040503050406030204" pitchFamily="18" charset="0"/>
            </a:rPr>
            <a:t>17 054  </a:t>
          </a:r>
          <a:r>
            <a:rPr lang="sr-Cyrl-RS" sz="1200" dirty="0" smtClean="0">
              <a:latin typeface="+mj-lt"/>
              <a:ea typeface="Cambria" panose="02040503050406030204" pitchFamily="18" charset="0"/>
            </a:rPr>
            <a:t>безработных  лица с ОВЗ</a:t>
          </a:r>
          <a:endParaRPr lang="en-US" sz="1200" dirty="0">
            <a:latin typeface="+mj-lt"/>
            <a:ea typeface="Cambria" panose="02040503050406030204" pitchFamily="18" charset="0"/>
          </a:endParaRPr>
        </a:p>
      </dgm:t>
    </dgm:pt>
    <dgm:pt modelId="{06DD85CF-11BD-4055-8850-5010EA3B1B10}" type="parTrans" cxnId="{E7F014D8-D130-4B54-B823-1425E7AED3F9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25E351-E9D4-4A93-9595-9EDA5376AD93}" type="sibTrans" cxnId="{E7F014D8-D130-4B54-B823-1425E7AED3F9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1D7669F-5F0F-41C3-8765-D541C27A3AD0}">
      <dgm:prSet phldrT="[Text]" custT="1"/>
      <dgm:spPr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sr-Cyrl-RS" sz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dirty="0" smtClean="0">
              <a:latin typeface="+mj-lt"/>
              <a:ea typeface="Cambria" panose="02040503050406030204" pitchFamily="18" charset="0"/>
            </a:rPr>
            <a:t>уровен</a:t>
          </a:r>
          <a:r>
            <a:rPr lang="ru-RU" sz="1200" dirty="0" smtClean="0">
              <a:latin typeface="+mj-lt"/>
              <a:ea typeface="Cambria" panose="02040503050406030204" pitchFamily="18" charset="0"/>
            </a:rPr>
            <a:t>ь</a:t>
          </a:r>
          <a:r>
            <a:rPr lang="sr-Cyrl-RS" sz="1200" dirty="0" smtClean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dirty="0">
              <a:latin typeface="+mj-lt"/>
              <a:ea typeface="Cambria" panose="02040503050406030204" pitchFamily="18" charset="0"/>
            </a:rPr>
            <a:t>4,4%</a:t>
          </a:r>
          <a:endParaRPr lang="en-US" sz="1200" b="1" dirty="0">
            <a:latin typeface="+mj-lt"/>
            <a:ea typeface="Cambria" panose="02040503050406030204" pitchFamily="18" charset="0"/>
          </a:endParaRPr>
        </a:p>
      </dgm:t>
    </dgm:pt>
    <dgm:pt modelId="{FC441433-E6CC-44DF-BA68-99DBC19E7F0D}" type="parTrans" cxnId="{AE77614A-ADD2-44AF-9318-0F75ECB5162F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3C63C1D-4523-4F38-92D6-737AB69BFB0A}" type="sibTrans" cxnId="{AE77614A-ADD2-44AF-9318-0F75ECB5162F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CC3FA7F-6A06-4FAF-A199-82E601B144C6}">
      <dgm:prSet phldrT="[Text]" custT="1"/>
      <dgm:spPr>
        <a:solidFill>
          <a:srgbClr val="92D050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r>
            <a:rPr lang="sr-Latn-RS" sz="1200" b="1" dirty="0" smtClean="0">
              <a:latin typeface="+mj-lt"/>
              <a:ea typeface="Cambria" panose="02040503050406030204" pitchFamily="18" charset="0"/>
            </a:rPr>
            <a:t>2022</a:t>
          </a:r>
          <a:endParaRPr lang="en-US" sz="1200" b="1" dirty="0">
            <a:latin typeface="+mj-lt"/>
            <a:ea typeface="Cambria" panose="02040503050406030204" pitchFamily="18" charset="0"/>
          </a:endParaRPr>
        </a:p>
      </dgm:t>
    </dgm:pt>
    <dgm:pt modelId="{DC2339A3-0B9E-4BD0-9936-08B5AE993CC2}" type="sibTrans" cxnId="{53ADCCB7-055E-48AC-8BEC-C60C22B0FF7E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183C0EB-B0A1-4030-9BC4-0DD62CA9923E}" type="parTrans" cxnId="{53ADCCB7-055E-48AC-8BEC-C60C22B0FF7E}">
      <dgm:prSet/>
      <dgm:spPr/>
      <dgm:t>
        <a:bodyPr/>
        <a:lstStyle/>
        <a:p>
          <a:endParaRPr lang="en-US" sz="12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BA89F81-5256-45CD-9B34-BAE76273A396}" type="pres">
      <dgm:prSet presAssocID="{10A03884-52A4-495E-90D7-B0F800A35A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694695-BE9C-4527-B3F4-7D80EDEC2CA3}" type="pres">
      <dgm:prSet presAssocID="{5BDDDB28-3688-412B-8004-68F6C08A4B12}" presName="composite" presStyleCnt="0"/>
      <dgm:spPr/>
    </dgm:pt>
    <dgm:pt modelId="{DA93E224-5CF1-4ACE-8D37-6C17344E2435}" type="pres">
      <dgm:prSet presAssocID="{5BDDDB28-3688-412B-8004-68F6C08A4B1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F65419-D33F-477D-A4B8-83932E1CD012}" type="pres">
      <dgm:prSet presAssocID="{5BDDDB28-3688-412B-8004-68F6C08A4B12}" presName="descendantText" presStyleLbl="alignAcc1" presStyleIdx="0" presStyleCnt="3" custLinFactNeighborX="16387" custLinFactNeighborY="-51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954C6-A37C-486C-AC62-A0564E851918}" type="pres">
      <dgm:prSet presAssocID="{59504CCF-1627-4A56-9B43-AB0073D7A8FC}" presName="sp" presStyleCnt="0"/>
      <dgm:spPr/>
    </dgm:pt>
    <dgm:pt modelId="{A1B26185-388F-447D-8F31-0DD6518F062E}" type="pres">
      <dgm:prSet presAssocID="{8CC3FA7F-6A06-4FAF-A199-82E601B144C6}" presName="composite" presStyleCnt="0"/>
      <dgm:spPr/>
    </dgm:pt>
    <dgm:pt modelId="{94F9BA26-1E2A-4EC7-8B8C-36BBB225AAD9}" type="pres">
      <dgm:prSet presAssocID="{8CC3FA7F-6A06-4FAF-A199-82E601B144C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46254-12F0-4658-9D3F-0F3ED3C24A28}" type="pres">
      <dgm:prSet presAssocID="{8CC3FA7F-6A06-4FAF-A199-82E601B144C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3BFCE-85CA-41A7-973E-DEA5BCC8B49B}" type="pres">
      <dgm:prSet presAssocID="{DC2339A3-0B9E-4BD0-9936-08B5AE993CC2}" presName="sp" presStyleCnt="0"/>
      <dgm:spPr/>
    </dgm:pt>
    <dgm:pt modelId="{0ACAF190-FC5E-4A3B-9217-EC147C503175}" type="pres">
      <dgm:prSet presAssocID="{5E7B65F4-7516-4991-93F1-45F4862FE2E3}" presName="composite" presStyleCnt="0"/>
      <dgm:spPr/>
    </dgm:pt>
    <dgm:pt modelId="{32DB40B8-531A-4194-9BF1-DD05BD493DCE}" type="pres">
      <dgm:prSet presAssocID="{5E7B65F4-7516-4991-93F1-45F4862FE2E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ED19B-7A11-499A-AF97-66CF61C3B4A5}" type="pres">
      <dgm:prSet presAssocID="{5E7B65F4-7516-4991-93F1-45F4862FE2E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C4E1D6-326F-4692-81A5-C27DBC0F3008}" type="presOf" srcId="{9CD3AE04-DAAF-4F02-9DE0-54878848C819}" destId="{170ED19B-7A11-499A-AF97-66CF61C3B4A5}" srcOrd="0" destOrd="0" presId="urn:microsoft.com/office/officeart/2005/8/layout/chevron2"/>
    <dgm:cxn modelId="{4A3D313B-55EE-48C4-956A-ACB792708AA1}" srcId="{10A03884-52A4-495E-90D7-B0F800A35A84}" destId="{5E7B65F4-7516-4991-93F1-45F4862FE2E3}" srcOrd="2" destOrd="0" parTransId="{1149348A-0620-4D2A-B3C4-6A2F14AA648E}" sibTransId="{4816F8A1-419B-46C1-8B3C-7AAFF30AF989}"/>
    <dgm:cxn modelId="{B66043E7-6DC2-4947-809B-FB6817EBC19A}" srcId="{8CC3FA7F-6A06-4FAF-A199-82E601B144C6}" destId="{2A6E2AA8-1BF8-4E5D-AE44-1B7D73425194}" srcOrd="1" destOrd="0" parTransId="{8C4CE06A-FC7B-4C7E-8A05-AA3AC7E58383}" sibTransId="{606C1B0C-E2E8-4BBB-9527-3ED2A5C6A12B}"/>
    <dgm:cxn modelId="{79607D87-519C-41C0-BFD3-1F93A6B70A99}" srcId="{5BDDDB28-3688-412B-8004-68F6C08A4B12}" destId="{D5D69866-ADB9-4529-99DE-3746B92D1B95}" srcOrd="1" destOrd="0" parTransId="{07AAAADD-9A89-4953-AD17-AA9B26219CD6}" sibTransId="{96E1914C-6A80-4BC7-9E0F-4261EFB3A6AB}"/>
    <dgm:cxn modelId="{1CB48E6E-871B-41B5-990B-52C3BBE6A442}" type="presOf" srcId="{51D7669F-5F0F-41C3-8765-D541C27A3AD0}" destId="{170ED19B-7A11-499A-AF97-66CF61C3B4A5}" srcOrd="0" destOrd="1" presId="urn:microsoft.com/office/officeart/2005/8/layout/chevron2"/>
    <dgm:cxn modelId="{7206AC09-4D59-4545-B83F-2C6A5A976A42}" type="presOf" srcId="{2A6E2AA8-1BF8-4E5D-AE44-1B7D73425194}" destId="{CDE46254-12F0-4658-9D3F-0F3ED3C24A28}" srcOrd="0" destOrd="1" presId="urn:microsoft.com/office/officeart/2005/8/layout/chevron2"/>
    <dgm:cxn modelId="{4AE3FAC6-C54F-4C03-BDB9-225C787F5AE4}" type="presOf" srcId="{10A03884-52A4-495E-90D7-B0F800A35A84}" destId="{FBA89F81-5256-45CD-9B34-BAE76273A396}" srcOrd="0" destOrd="0" presId="urn:microsoft.com/office/officeart/2005/8/layout/chevron2"/>
    <dgm:cxn modelId="{070C7314-0485-4755-AC63-5CDC0463351E}" type="presOf" srcId="{5E7B65F4-7516-4991-93F1-45F4862FE2E3}" destId="{32DB40B8-531A-4194-9BF1-DD05BD493DCE}" srcOrd="0" destOrd="0" presId="urn:microsoft.com/office/officeart/2005/8/layout/chevron2"/>
    <dgm:cxn modelId="{A3858958-8C3C-44FE-B1A6-FC7CD278502D}" srcId="{5BDDDB28-3688-412B-8004-68F6C08A4B12}" destId="{4CD9FAA7-F4AF-447F-AB65-D2CD9C770057}" srcOrd="0" destOrd="0" parTransId="{0FB58059-9ED6-4BB2-B0EB-147C25767AD1}" sibTransId="{E6E6157E-FF71-41A8-9BA6-B4B44660939A}"/>
    <dgm:cxn modelId="{53ADCCB7-055E-48AC-8BEC-C60C22B0FF7E}" srcId="{10A03884-52A4-495E-90D7-B0F800A35A84}" destId="{8CC3FA7F-6A06-4FAF-A199-82E601B144C6}" srcOrd="1" destOrd="0" parTransId="{0183C0EB-B0A1-4030-9BC4-0DD62CA9923E}" sibTransId="{DC2339A3-0B9E-4BD0-9936-08B5AE993CC2}"/>
    <dgm:cxn modelId="{AE77614A-ADD2-44AF-9318-0F75ECB5162F}" srcId="{5E7B65F4-7516-4991-93F1-45F4862FE2E3}" destId="{51D7669F-5F0F-41C3-8765-D541C27A3AD0}" srcOrd="1" destOrd="0" parTransId="{FC441433-E6CC-44DF-BA68-99DBC19E7F0D}" sibTransId="{A3C63C1D-4523-4F38-92D6-737AB69BFB0A}"/>
    <dgm:cxn modelId="{EFD6BE54-D1D2-4E70-83AA-7C1BF7AD832E}" type="presOf" srcId="{D5D69866-ADB9-4529-99DE-3746B92D1B95}" destId="{FDF65419-D33F-477D-A4B8-83932E1CD012}" srcOrd="0" destOrd="1" presId="urn:microsoft.com/office/officeart/2005/8/layout/chevron2"/>
    <dgm:cxn modelId="{C510D30B-90F4-4313-A97A-C723CF30E449}" type="presOf" srcId="{F5A2571A-7A7F-43C5-9FBD-00BDAB267421}" destId="{CDE46254-12F0-4658-9D3F-0F3ED3C24A28}" srcOrd="0" destOrd="0" presId="urn:microsoft.com/office/officeart/2005/8/layout/chevron2"/>
    <dgm:cxn modelId="{E7F014D8-D130-4B54-B823-1425E7AED3F9}" srcId="{5E7B65F4-7516-4991-93F1-45F4862FE2E3}" destId="{9CD3AE04-DAAF-4F02-9DE0-54878848C819}" srcOrd="0" destOrd="0" parTransId="{06DD85CF-11BD-4055-8850-5010EA3B1B10}" sibTransId="{8025E351-E9D4-4A93-9595-9EDA5376AD93}"/>
    <dgm:cxn modelId="{9BE7D6C3-5081-47CF-84F7-DC1F679C8C11}" srcId="{8CC3FA7F-6A06-4FAF-A199-82E601B144C6}" destId="{F5A2571A-7A7F-43C5-9FBD-00BDAB267421}" srcOrd="0" destOrd="0" parTransId="{37EF95DD-4ACE-4894-B464-059EEAEE0EF3}" sibTransId="{7947EE0E-9669-46A5-B3F9-ACD5A2A79818}"/>
    <dgm:cxn modelId="{6C7509AB-62A6-444B-98B3-C59155C716AB}" type="presOf" srcId="{5BDDDB28-3688-412B-8004-68F6C08A4B12}" destId="{DA93E224-5CF1-4ACE-8D37-6C17344E2435}" srcOrd="0" destOrd="0" presId="urn:microsoft.com/office/officeart/2005/8/layout/chevron2"/>
    <dgm:cxn modelId="{A1DBE220-A533-4278-885A-80085CF1DF51}" type="presOf" srcId="{8CC3FA7F-6A06-4FAF-A199-82E601B144C6}" destId="{94F9BA26-1E2A-4EC7-8B8C-36BBB225AAD9}" srcOrd="0" destOrd="0" presId="urn:microsoft.com/office/officeart/2005/8/layout/chevron2"/>
    <dgm:cxn modelId="{A83B7A6F-5FF2-472C-BBB0-3B2CA3766396}" type="presOf" srcId="{4CD9FAA7-F4AF-447F-AB65-D2CD9C770057}" destId="{FDF65419-D33F-477D-A4B8-83932E1CD012}" srcOrd="0" destOrd="0" presId="urn:microsoft.com/office/officeart/2005/8/layout/chevron2"/>
    <dgm:cxn modelId="{BE67F35E-E016-47FB-A1BE-210C6DD83CCC}" srcId="{10A03884-52A4-495E-90D7-B0F800A35A84}" destId="{5BDDDB28-3688-412B-8004-68F6C08A4B12}" srcOrd="0" destOrd="0" parTransId="{D736087D-F3F2-49E1-97CE-D3077E86BB13}" sibTransId="{59504CCF-1627-4A56-9B43-AB0073D7A8FC}"/>
    <dgm:cxn modelId="{4195274A-1E3B-427D-9B98-322FFF0C8323}" type="presParOf" srcId="{FBA89F81-5256-45CD-9B34-BAE76273A396}" destId="{B1694695-BE9C-4527-B3F4-7D80EDEC2CA3}" srcOrd="0" destOrd="0" presId="urn:microsoft.com/office/officeart/2005/8/layout/chevron2"/>
    <dgm:cxn modelId="{1C80BF1A-FE46-431C-8A3D-C6983FD393BA}" type="presParOf" srcId="{B1694695-BE9C-4527-B3F4-7D80EDEC2CA3}" destId="{DA93E224-5CF1-4ACE-8D37-6C17344E2435}" srcOrd="0" destOrd="0" presId="urn:microsoft.com/office/officeart/2005/8/layout/chevron2"/>
    <dgm:cxn modelId="{2CB188F3-6889-45C1-B628-D7119EC64D38}" type="presParOf" srcId="{B1694695-BE9C-4527-B3F4-7D80EDEC2CA3}" destId="{FDF65419-D33F-477D-A4B8-83932E1CD012}" srcOrd="1" destOrd="0" presId="urn:microsoft.com/office/officeart/2005/8/layout/chevron2"/>
    <dgm:cxn modelId="{17C244A8-801A-42D6-8D9D-A70C649578F2}" type="presParOf" srcId="{FBA89F81-5256-45CD-9B34-BAE76273A396}" destId="{E4D954C6-A37C-486C-AC62-A0564E851918}" srcOrd="1" destOrd="0" presId="urn:microsoft.com/office/officeart/2005/8/layout/chevron2"/>
    <dgm:cxn modelId="{47720AE9-18A4-4A9E-8142-66017105E875}" type="presParOf" srcId="{FBA89F81-5256-45CD-9B34-BAE76273A396}" destId="{A1B26185-388F-447D-8F31-0DD6518F062E}" srcOrd="2" destOrd="0" presId="urn:microsoft.com/office/officeart/2005/8/layout/chevron2"/>
    <dgm:cxn modelId="{BACFEFBE-C355-4F58-90BD-4FEC0CCC2FB9}" type="presParOf" srcId="{A1B26185-388F-447D-8F31-0DD6518F062E}" destId="{94F9BA26-1E2A-4EC7-8B8C-36BBB225AAD9}" srcOrd="0" destOrd="0" presId="urn:microsoft.com/office/officeart/2005/8/layout/chevron2"/>
    <dgm:cxn modelId="{99B2C9B0-B02D-4303-928D-8909A811A1DF}" type="presParOf" srcId="{A1B26185-388F-447D-8F31-0DD6518F062E}" destId="{CDE46254-12F0-4658-9D3F-0F3ED3C24A28}" srcOrd="1" destOrd="0" presId="urn:microsoft.com/office/officeart/2005/8/layout/chevron2"/>
    <dgm:cxn modelId="{6FCBEFDD-FCBA-4F49-9958-0CDC9FFD6773}" type="presParOf" srcId="{FBA89F81-5256-45CD-9B34-BAE76273A396}" destId="{7093BFCE-85CA-41A7-973E-DEA5BCC8B49B}" srcOrd="3" destOrd="0" presId="urn:microsoft.com/office/officeart/2005/8/layout/chevron2"/>
    <dgm:cxn modelId="{0DCCC85F-87C6-4164-BCFB-E7A2E3F7A868}" type="presParOf" srcId="{FBA89F81-5256-45CD-9B34-BAE76273A396}" destId="{0ACAF190-FC5E-4A3B-9217-EC147C503175}" srcOrd="4" destOrd="0" presId="urn:microsoft.com/office/officeart/2005/8/layout/chevron2"/>
    <dgm:cxn modelId="{E022742F-914F-44DA-894F-170DBED2F257}" type="presParOf" srcId="{0ACAF190-FC5E-4A3B-9217-EC147C503175}" destId="{32DB40B8-531A-4194-9BF1-DD05BD493DCE}" srcOrd="0" destOrd="0" presId="urn:microsoft.com/office/officeart/2005/8/layout/chevron2"/>
    <dgm:cxn modelId="{A2CD2038-572C-4AE4-83C5-2C584B625D66}" type="presParOf" srcId="{0ACAF190-FC5E-4A3B-9217-EC147C503175}" destId="{170ED19B-7A11-499A-AF97-66CF61C3B4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F8D40-D514-4BAD-A484-70D3C7CECF06}" type="doc">
      <dgm:prSet loTypeId="urn:microsoft.com/office/officeart/2005/8/layout/cycle4#1" loCatId="matrix" qsTypeId="urn:microsoft.com/office/officeart/2005/8/quickstyle/3d1#2" qsCatId="3D" csTypeId="urn:microsoft.com/office/officeart/2005/8/colors/accent5_4#2" csCatId="accent5" phldr="1"/>
      <dgm:spPr/>
      <dgm:t>
        <a:bodyPr/>
        <a:lstStyle/>
        <a:p>
          <a:endParaRPr lang="en-US"/>
        </a:p>
      </dgm:t>
    </dgm:pt>
    <dgm:pt modelId="{40B98C8F-54B0-414D-BB8C-4E1D06808BBB}">
      <dgm:prSet phldrT="[Text]" custT="1"/>
      <dgm:spPr/>
      <dgm:t>
        <a:bodyPr/>
        <a:lstStyle/>
        <a:p>
          <a:r>
            <a:rPr lang="sr-Cyrl-CS" sz="1400" b="1" dirty="0" smtClean="0">
              <a:solidFill>
                <a:srgbClr val="002060"/>
              </a:solidFill>
              <a:latin typeface="+mj-lt"/>
            </a:rPr>
            <a:t>Стратегия </a:t>
          </a:r>
          <a:r>
            <a:rPr lang="sr-Cyrl-RS" sz="1400" b="1" dirty="0" smtClean="0">
              <a:solidFill>
                <a:srgbClr val="002060"/>
              </a:solidFill>
              <a:latin typeface="+mj-lt"/>
            </a:rPr>
            <a:t> улучшени</a:t>
          </a:r>
          <a:r>
            <a:rPr lang="ru-RU" sz="1400" b="1" dirty="0" smtClean="0">
              <a:solidFill>
                <a:srgbClr val="002060"/>
              </a:solidFill>
              <a:latin typeface="+mj-lt"/>
            </a:rPr>
            <a:t>я</a:t>
          </a:r>
          <a:r>
            <a:rPr lang="sr-Cyrl-CS" sz="1400" b="1" dirty="0" smtClean="0">
              <a:solidFill>
                <a:srgbClr val="002060"/>
              </a:solidFill>
              <a:latin typeface="+mj-lt"/>
            </a:rPr>
            <a:t> п</a:t>
          </a:r>
          <a:r>
            <a:rPr lang="sr-Cyrl-RS" sz="1400" b="1" dirty="0" smtClean="0">
              <a:solidFill>
                <a:srgbClr val="002060"/>
              </a:solidFill>
              <a:latin typeface="+mj-lt"/>
            </a:rPr>
            <a:t>озиции </a:t>
          </a:r>
          <a:r>
            <a:rPr lang="sr-Cyrl-CS" sz="1400" b="1" dirty="0" smtClean="0">
              <a:solidFill>
                <a:srgbClr val="002060"/>
              </a:solidFill>
              <a:latin typeface="+mj-lt"/>
            </a:rPr>
            <a:t>ОВЗ</a:t>
          </a:r>
          <a:endParaRPr lang="en-US" sz="1400" b="1" dirty="0">
            <a:solidFill>
              <a:srgbClr val="002060"/>
            </a:solidFill>
            <a:latin typeface="+mj-lt"/>
          </a:endParaRPr>
        </a:p>
      </dgm:t>
    </dgm:pt>
    <dgm:pt modelId="{3DD0DEF6-0003-45C5-8FAB-ABC8D4B5CFDB}" type="parTrans" cxnId="{43CE9E09-6732-45C5-878F-91E44ED46FE7}">
      <dgm:prSet/>
      <dgm:spPr/>
      <dgm:t>
        <a:bodyPr/>
        <a:lstStyle/>
        <a:p>
          <a:endParaRPr lang="en-US"/>
        </a:p>
      </dgm:t>
    </dgm:pt>
    <dgm:pt modelId="{CFEC796E-78E7-4118-92EA-1DD945E83FD4}" type="sibTrans" cxnId="{43CE9E09-6732-45C5-878F-91E44ED46FE7}">
      <dgm:prSet/>
      <dgm:spPr/>
      <dgm:t>
        <a:bodyPr/>
        <a:lstStyle/>
        <a:p>
          <a:endParaRPr lang="en-US"/>
        </a:p>
      </dgm:t>
    </dgm:pt>
    <dgm:pt modelId="{21C66C98-03A2-4042-8E13-41A5EB24D4C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sr-Cyrl-CS" sz="1300" b="1" dirty="0">
              <a:solidFill>
                <a:srgbClr val="002060"/>
              </a:solidFill>
              <a:latin typeface="+mj-lt"/>
            </a:rPr>
            <a:t>Закон о </a:t>
          </a:r>
          <a:r>
            <a:rPr lang="sr-Cyrl-CS" sz="1300" b="1" dirty="0" smtClean="0">
              <a:solidFill>
                <a:srgbClr val="002060"/>
              </a:solidFill>
              <a:latin typeface="+mj-lt"/>
            </a:rPr>
            <a:t>профессионал</a:t>
          </a:r>
          <a:r>
            <a:rPr lang="ru-RU" sz="1300" b="1" dirty="0" smtClean="0">
              <a:solidFill>
                <a:srgbClr val="002060"/>
              </a:solidFill>
              <a:latin typeface="+mj-lt"/>
            </a:rPr>
            <a:t>ь</a:t>
          </a:r>
          <a:r>
            <a:rPr lang="sr-Cyrl-CS" sz="1300" b="1" dirty="0" smtClean="0">
              <a:solidFill>
                <a:srgbClr val="002060"/>
              </a:solidFill>
              <a:latin typeface="+mj-lt"/>
            </a:rPr>
            <a:t>ной реабилитации </a:t>
          </a:r>
          <a:r>
            <a:rPr lang="sr-Cyrl-CS" sz="1300" b="1" dirty="0">
              <a:solidFill>
                <a:srgbClr val="002060"/>
              </a:solidFill>
              <a:latin typeface="+mj-lt"/>
            </a:rPr>
            <a:t>и </a:t>
          </a:r>
          <a:r>
            <a:rPr lang="sr-Cyrl-CS" sz="1300" b="1" dirty="0" smtClean="0">
              <a:solidFill>
                <a:srgbClr val="002060"/>
              </a:solidFill>
              <a:latin typeface="+mj-lt"/>
            </a:rPr>
            <a:t>трудоустросйтву </a:t>
          </a:r>
          <a:r>
            <a:rPr lang="sr-Cyrl-CS" sz="1300" b="1" dirty="0" smtClean="0">
              <a:solidFill>
                <a:srgbClr val="002060"/>
              </a:solidFill>
              <a:latin typeface="+mj-lt"/>
            </a:rPr>
            <a:t>ОВЗ</a:t>
          </a:r>
          <a:endParaRPr lang="en-US" sz="1300" b="1" dirty="0">
            <a:solidFill>
              <a:srgbClr val="002060"/>
            </a:solidFill>
            <a:latin typeface="+mj-lt"/>
          </a:endParaRPr>
        </a:p>
      </dgm:t>
    </dgm:pt>
    <dgm:pt modelId="{39BE2D51-BEFF-459E-A335-84BB018A272E}" type="parTrans" cxnId="{98A767BF-2869-444E-A74C-41ABF4EDE557}">
      <dgm:prSet/>
      <dgm:spPr/>
      <dgm:t>
        <a:bodyPr/>
        <a:lstStyle/>
        <a:p>
          <a:endParaRPr lang="en-US"/>
        </a:p>
      </dgm:t>
    </dgm:pt>
    <dgm:pt modelId="{A65EAFE7-7AFD-4F9E-9FE9-A36EDC2B1370}" type="sibTrans" cxnId="{98A767BF-2869-444E-A74C-41ABF4EDE557}">
      <dgm:prSet/>
      <dgm:spPr/>
      <dgm:t>
        <a:bodyPr/>
        <a:lstStyle/>
        <a:p>
          <a:endParaRPr lang="en-US"/>
        </a:p>
      </dgm:t>
    </dgm:pt>
    <dgm:pt modelId="{8BA1D856-7B97-4C96-8D2C-A782CB0890E3}">
      <dgm:prSet phldrT="[Text]" custT="1"/>
      <dgm:spPr>
        <a:ln>
          <a:noFill/>
        </a:ln>
      </dgm:spPr>
      <dgm:t>
        <a:bodyPr/>
        <a:lstStyle/>
        <a:p>
          <a:pPr algn="just"/>
          <a:r>
            <a:rPr lang="ru-RU" sz="1000" dirty="0">
              <a:latin typeface="+mj-lt"/>
            </a:rPr>
            <a:t> 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Лицо с необратимыми последствиями физического, сенсорного, умственного </a:t>
          </a:r>
          <a:r>
            <a:rPr lang="ru-RU" sz="1000" dirty="0">
              <a:solidFill>
                <a:srgbClr val="002060"/>
              </a:solidFill>
              <a:latin typeface="+mj-lt"/>
            </a:rPr>
            <a:t>или 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духовного нарушения </a:t>
          </a:r>
          <a:r>
            <a:rPr lang="ru-RU" sz="1000" dirty="0">
              <a:solidFill>
                <a:srgbClr val="002060"/>
              </a:solidFill>
              <a:latin typeface="+mj-lt"/>
            </a:rPr>
            <a:t>или 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заболевания которое не может быть устранено лечением </a:t>
          </a:r>
          <a:r>
            <a:rPr lang="ru-RU" sz="1000" dirty="0">
              <a:solidFill>
                <a:srgbClr val="002060"/>
              </a:solidFill>
              <a:latin typeface="+mj-lt"/>
            </a:rPr>
            <a:t>или 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медицинской ребилитацией, которое  сталкивается с социальными </a:t>
          </a:r>
          <a:r>
            <a:rPr lang="ru-RU" sz="1000" dirty="0">
              <a:solidFill>
                <a:srgbClr val="002060"/>
              </a:solidFill>
              <a:latin typeface="+mj-lt"/>
            </a:rPr>
            <a:t>и 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другими ограничениями влияющими </a:t>
          </a:r>
          <a:r>
            <a:rPr lang="ru-RU" sz="1000" dirty="0">
              <a:solidFill>
                <a:srgbClr val="002060"/>
              </a:solidFill>
              <a:latin typeface="+mj-lt"/>
            </a:rPr>
            <a:t>на 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трудоспособность, </a:t>
          </a:r>
          <a:r>
            <a:rPr lang="ru-RU" sz="1000" dirty="0">
              <a:solidFill>
                <a:srgbClr val="002060"/>
              </a:solidFill>
              <a:latin typeface="+mj-lt"/>
            </a:rPr>
            <a:t>и 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возможность трудоустройства </a:t>
          </a:r>
          <a:r>
            <a:rPr lang="ru-RU" sz="1000" dirty="0">
              <a:solidFill>
                <a:srgbClr val="002060"/>
              </a:solidFill>
              <a:latin typeface="+mj-lt"/>
            </a:rPr>
            <a:t>или 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 сохранения работы, </a:t>
          </a:r>
          <a:r>
            <a:rPr lang="ru-RU" sz="1000" dirty="0">
              <a:solidFill>
                <a:srgbClr val="002060"/>
              </a:solidFill>
              <a:latin typeface="+mj-lt"/>
            </a:rPr>
            <a:t>и 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которое не имеет возможности </a:t>
          </a:r>
          <a:r>
            <a:rPr lang="ru-RU" sz="1000" dirty="0">
              <a:solidFill>
                <a:srgbClr val="002060"/>
              </a:solidFill>
              <a:latin typeface="+mj-lt"/>
            </a:rPr>
            <a:t>или 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имеет ограниченные возможности выйти на рынок труда  на равных условиях, и подать заяавление о приеме на работу  у других лиц.</a:t>
          </a:r>
          <a:endParaRPr lang="en-US" sz="1000" dirty="0">
            <a:solidFill>
              <a:srgbClr val="002060"/>
            </a:solidFill>
            <a:latin typeface="+mj-lt"/>
          </a:endParaRPr>
        </a:p>
      </dgm:t>
    </dgm:pt>
    <dgm:pt modelId="{D3DACB48-6515-415E-8285-77CA2B226879}" type="parTrans" cxnId="{735CED9B-7A75-40AE-BC99-5DD9A832027F}">
      <dgm:prSet/>
      <dgm:spPr/>
      <dgm:t>
        <a:bodyPr/>
        <a:lstStyle/>
        <a:p>
          <a:endParaRPr lang="en-US"/>
        </a:p>
      </dgm:t>
    </dgm:pt>
    <dgm:pt modelId="{78C05BCC-C51A-416B-A0CA-88E31365DC8E}" type="sibTrans" cxnId="{735CED9B-7A75-40AE-BC99-5DD9A832027F}">
      <dgm:prSet/>
      <dgm:spPr/>
      <dgm:t>
        <a:bodyPr/>
        <a:lstStyle/>
        <a:p>
          <a:endParaRPr lang="en-US"/>
        </a:p>
      </dgm:t>
    </dgm:pt>
    <dgm:pt modelId="{9627CBFE-93E4-482D-99A3-A8C36B3C22C8}">
      <dgm:prSet phldrT="[Text]"/>
      <dgm:spPr/>
      <dgm:t>
        <a:bodyPr/>
        <a:lstStyle/>
        <a:p>
          <a:r>
            <a:rPr lang="sr-Cyrl-CS" b="1" dirty="0">
              <a:solidFill>
                <a:srgbClr val="002060"/>
              </a:solidFill>
              <a:latin typeface="+mj-lt"/>
            </a:rPr>
            <a:t>ПИО и </a:t>
          </a:r>
          <a:r>
            <a:rPr lang="sr-Cyrl-CS" b="1" dirty="0" smtClean="0">
              <a:solidFill>
                <a:srgbClr val="002060"/>
              </a:solidFill>
              <a:latin typeface="+mj-lt"/>
            </a:rPr>
            <a:t>образова</a:t>
          </a:r>
          <a:r>
            <a:rPr lang="sr-Cyrl-RS" b="1" dirty="0" smtClean="0">
              <a:solidFill>
                <a:srgbClr val="002060"/>
              </a:solidFill>
              <a:latin typeface="+mj-lt"/>
            </a:rPr>
            <a:t>ние</a:t>
          </a:r>
          <a:endParaRPr lang="en-US" b="1" dirty="0">
            <a:solidFill>
              <a:srgbClr val="002060"/>
            </a:solidFill>
            <a:latin typeface="+mj-lt"/>
          </a:endParaRPr>
        </a:p>
      </dgm:t>
    </dgm:pt>
    <dgm:pt modelId="{DA8A010E-C991-495F-98E5-958380B5CCEF}" type="parTrans" cxnId="{F8D5C5FA-E359-4833-A1F7-428CEAE38481}">
      <dgm:prSet/>
      <dgm:spPr/>
      <dgm:t>
        <a:bodyPr/>
        <a:lstStyle/>
        <a:p>
          <a:endParaRPr lang="en-US"/>
        </a:p>
      </dgm:t>
    </dgm:pt>
    <dgm:pt modelId="{4D0B664C-A641-48F8-A91C-203F4E73E426}" type="sibTrans" cxnId="{F8D5C5FA-E359-4833-A1F7-428CEAE38481}">
      <dgm:prSet/>
      <dgm:spPr/>
      <dgm:t>
        <a:bodyPr/>
        <a:lstStyle/>
        <a:p>
          <a:endParaRPr lang="en-US"/>
        </a:p>
      </dgm:t>
    </dgm:pt>
    <dgm:pt modelId="{3C07B2E6-88A1-4605-B8CA-2CCD27E517C9}">
      <dgm:prSet phldrT="[Text]" custT="1"/>
      <dgm:spPr>
        <a:ln>
          <a:noFill/>
        </a:ln>
      </dgm:spPr>
      <dgm:t>
        <a:bodyPr anchor="b"/>
        <a:lstStyle/>
        <a:p>
          <a:pPr algn="just"/>
          <a:r>
            <a:rPr lang="sr-Cyrl-CS" sz="1000" dirty="0" smtClean="0">
              <a:solidFill>
                <a:srgbClr val="002060"/>
              </a:solidFill>
              <a:latin typeface="+mj-lt"/>
            </a:rPr>
            <a:t>Полная  потеря  трудоспособностиь</a:t>
          </a:r>
          <a:endParaRPr lang="en-US" sz="1000" dirty="0">
            <a:solidFill>
              <a:srgbClr val="002060"/>
            </a:solidFill>
            <a:latin typeface="+mj-lt"/>
          </a:endParaRPr>
        </a:p>
      </dgm:t>
    </dgm:pt>
    <dgm:pt modelId="{A4FF73C1-DB7C-40B3-B645-2F97F60C5DF6}" type="parTrans" cxnId="{4F7A7101-4A17-4F55-B81A-83D5ED92C557}">
      <dgm:prSet/>
      <dgm:spPr/>
      <dgm:t>
        <a:bodyPr/>
        <a:lstStyle/>
        <a:p>
          <a:endParaRPr lang="en-US"/>
        </a:p>
      </dgm:t>
    </dgm:pt>
    <dgm:pt modelId="{9DC44B56-492C-4AC4-BC53-86093F6EC417}" type="sibTrans" cxnId="{4F7A7101-4A17-4F55-B81A-83D5ED92C557}">
      <dgm:prSet/>
      <dgm:spPr/>
      <dgm:t>
        <a:bodyPr/>
        <a:lstStyle/>
        <a:p>
          <a:endParaRPr lang="en-US"/>
        </a:p>
      </dgm:t>
    </dgm:pt>
    <dgm:pt modelId="{A5E513A3-96C2-4D52-9330-C1B587CD8981}">
      <dgm:prSet phldrT="[Text]"/>
      <dgm:spPr/>
      <dgm:t>
        <a:bodyPr/>
        <a:lstStyle/>
        <a:p>
          <a:r>
            <a:rPr lang="sr-Cyrl-CS" b="1" dirty="0" smtClean="0">
              <a:solidFill>
                <a:srgbClr val="002060"/>
              </a:solidFill>
              <a:latin typeface="+mj-lt"/>
            </a:rPr>
            <a:t>Защита ветернанов и инвалида </a:t>
          </a:r>
          <a:endParaRPr lang="en-US" b="1" dirty="0">
            <a:solidFill>
              <a:srgbClr val="002060"/>
            </a:solidFill>
            <a:latin typeface="+mj-lt"/>
          </a:endParaRPr>
        </a:p>
      </dgm:t>
    </dgm:pt>
    <dgm:pt modelId="{D0772BCA-740B-49DC-96AC-4B5A7128A98D}" type="parTrans" cxnId="{476C5F30-0CFF-4C22-A1D2-CD9427BE73DF}">
      <dgm:prSet/>
      <dgm:spPr/>
      <dgm:t>
        <a:bodyPr/>
        <a:lstStyle/>
        <a:p>
          <a:endParaRPr lang="en-US"/>
        </a:p>
      </dgm:t>
    </dgm:pt>
    <dgm:pt modelId="{C95B0FBA-9B8B-43B5-A5D0-A0943E044E5C}" type="sibTrans" cxnId="{476C5F30-0CFF-4C22-A1D2-CD9427BE73DF}">
      <dgm:prSet/>
      <dgm:spPr/>
      <dgm:t>
        <a:bodyPr/>
        <a:lstStyle/>
        <a:p>
          <a:endParaRPr lang="en-US"/>
        </a:p>
      </dgm:t>
    </dgm:pt>
    <dgm:pt modelId="{BC922B6B-01D3-4B0D-8306-A0DF8573AF57}">
      <dgm:prSet phldrT="[Text]" custT="1"/>
      <dgm:spPr>
        <a:ln>
          <a:noFill/>
        </a:ln>
      </dgm:spPr>
      <dgm:t>
        <a:bodyPr anchor="b"/>
        <a:lstStyle/>
        <a:p>
          <a:pPr algn="l"/>
          <a:r>
            <a:rPr lang="ru-RU" sz="900" dirty="0">
              <a:solidFill>
                <a:srgbClr val="002060"/>
              </a:solidFill>
              <a:latin typeface="+mj-lt"/>
            </a:rPr>
            <a:t>РВИ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–</a:t>
          </a:r>
          <a:r>
            <a:rPr lang="sr-Cyrl-RS" sz="900" dirty="0" smtClean="0">
              <a:solidFill>
                <a:srgbClr val="002060"/>
              </a:solidFill>
              <a:latin typeface="+mj-lt"/>
            </a:rPr>
            <a:t>поражение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организма не менее </a:t>
          </a:r>
          <a:r>
            <a:rPr lang="ru-RU" sz="900" dirty="0">
              <a:solidFill>
                <a:srgbClr val="002060"/>
              </a:solidFill>
              <a:latin typeface="+mj-lt"/>
            </a:rPr>
            <a:t>20%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возникшее </a:t>
          </a:r>
          <a:r>
            <a:rPr lang="ru-RU" sz="900" dirty="0">
              <a:solidFill>
                <a:srgbClr val="002060"/>
              </a:solidFill>
              <a:latin typeface="+mj-lt"/>
            </a:rPr>
            <a:t>при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 исполнении  вонско обзанности  на воне или  в вооружениах  дествиах</a:t>
          </a:r>
          <a:endParaRPr lang="en-US" sz="900" dirty="0">
            <a:solidFill>
              <a:srgbClr val="002060"/>
            </a:solidFill>
            <a:latin typeface="+mj-lt"/>
          </a:endParaRPr>
        </a:p>
      </dgm:t>
    </dgm:pt>
    <dgm:pt modelId="{C268D25B-E706-4A1D-A1A3-6115CF5F8DAA}" type="parTrans" cxnId="{3E48AE2E-BC36-40A1-9890-EF342C57472B}">
      <dgm:prSet/>
      <dgm:spPr/>
      <dgm:t>
        <a:bodyPr/>
        <a:lstStyle/>
        <a:p>
          <a:endParaRPr lang="en-US"/>
        </a:p>
      </dgm:t>
    </dgm:pt>
    <dgm:pt modelId="{DE4D685F-4E24-4196-A0A3-0C19E5967EE1}" type="sibTrans" cxnId="{3E48AE2E-BC36-40A1-9890-EF342C57472B}">
      <dgm:prSet/>
      <dgm:spPr/>
      <dgm:t>
        <a:bodyPr/>
        <a:lstStyle/>
        <a:p>
          <a:endParaRPr lang="en-US"/>
        </a:p>
      </dgm:t>
    </dgm:pt>
    <dgm:pt modelId="{04DD911F-1A1C-4548-8B98-08F3375475D0}">
      <dgm:prSet phldrT="[Text]" custT="1"/>
      <dgm:spPr>
        <a:ln>
          <a:noFill/>
        </a:ln>
      </dgm:spPr>
      <dgm:t>
        <a:bodyPr anchor="b"/>
        <a:lstStyle/>
        <a:p>
          <a:pPr algn="l"/>
          <a:r>
            <a:rPr lang="sr-Cyrl-CS" sz="900" dirty="0">
              <a:solidFill>
                <a:srgbClr val="002060"/>
              </a:solidFill>
              <a:latin typeface="+mj-lt"/>
            </a:rPr>
            <a:t>МВИ </a:t>
          </a:r>
          <a:r>
            <a:rPr lang="ru-RU" sz="900" dirty="0">
              <a:solidFill>
                <a:srgbClr val="002060"/>
              </a:solidFill>
              <a:latin typeface="+mj-lt"/>
            </a:rPr>
            <a:t>- </a:t>
          </a:r>
          <a:r>
            <a:rPr lang="sr-Cyrl-RS" sz="900" dirty="0" smtClean="0">
              <a:solidFill>
                <a:srgbClr val="002060"/>
              </a:solidFill>
              <a:latin typeface="+mj-lt"/>
            </a:rPr>
            <a:t>поражение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организма не менее  </a:t>
          </a:r>
          <a:r>
            <a:rPr lang="ru-RU" sz="900" dirty="0">
              <a:solidFill>
                <a:srgbClr val="002060"/>
              </a:solidFill>
              <a:latin typeface="+mj-lt"/>
            </a:rPr>
            <a:t>20%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произашло в мирное врем, во врем прохождений воено служб, в статусе </a:t>
          </a:r>
          <a:r>
            <a:rPr lang="ru-RU" sz="900" dirty="0">
              <a:solidFill>
                <a:srgbClr val="002060"/>
              </a:solidFill>
              <a:latin typeface="+mj-lt"/>
            </a:rPr>
            <a:t>студента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Воене академии, </a:t>
          </a:r>
          <a:r>
            <a:rPr lang="ru-RU" sz="900" dirty="0">
              <a:solidFill>
                <a:srgbClr val="002060"/>
              </a:solidFill>
              <a:latin typeface="+mj-lt"/>
            </a:rPr>
            <a:t>ученика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среднего военного училиа, слушателе школ  официров запаса </a:t>
          </a:r>
          <a:r>
            <a:rPr lang="ru-RU" sz="900" dirty="0">
              <a:solidFill>
                <a:srgbClr val="002060"/>
              </a:solidFill>
              <a:latin typeface="+mj-lt"/>
            </a:rPr>
            <a:t>и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лиц </a:t>
          </a:r>
          <a:r>
            <a:rPr lang="ru-RU" sz="900" dirty="0">
              <a:solidFill>
                <a:srgbClr val="002060"/>
              </a:solidFill>
              <a:latin typeface="+mj-lt"/>
            </a:rPr>
            <a:t>у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находашихс  в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запасе,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а также  доброволеца </a:t>
          </a:r>
          <a:r>
            <a:rPr lang="ru-RU" sz="900" dirty="0">
              <a:solidFill>
                <a:srgbClr val="002060"/>
              </a:solidFill>
              <a:latin typeface="+mj-lt"/>
            </a:rPr>
            <a:t>на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военно службе в гославско армии. </a:t>
          </a:r>
          <a:endParaRPr lang="en-US" sz="900" dirty="0">
            <a:solidFill>
              <a:srgbClr val="002060"/>
            </a:solidFill>
            <a:latin typeface="+mj-lt"/>
          </a:endParaRPr>
        </a:p>
      </dgm:t>
    </dgm:pt>
    <dgm:pt modelId="{34368CD5-346B-4B06-BB47-A3A751FAFE2D}" type="parTrans" cxnId="{95CBF86F-3354-4BF1-907B-30008E149CDE}">
      <dgm:prSet/>
      <dgm:spPr/>
      <dgm:t>
        <a:bodyPr/>
        <a:lstStyle/>
        <a:p>
          <a:endParaRPr lang="en-US"/>
        </a:p>
      </dgm:t>
    </dgm:pt>
    <dgm:pt modelId="{1108B0DD-741F-4C44-8181-328F6316D33C}" type="sibTrans" cxnId="{95CBF86F-3354-4BF1-907B-30008E149CDE}">
      <dgm:prSet/>
      <dgm:spPr/>
      <dgm:t>
        <a:bodyPr/>
        <a:lstStyle/>
        <a:p>
          <a:endParaRPr lang="en-US"/>
        </a:p>
      </dgm:t>
    </dgm:pt>
    <dgm:pt modelId="{E68C1666-ACE6-4001-A639-4AF29A44B234}">
      <dgm:prSet phldrT="[Text]" custT="1"/>
      <dgm:spPr>
        <a:ln>
          <a:noFill/>
        </a:ln>
      </dgm:spPr>
      <dgm:t>
        <a:bodyPr anchor="b"/>
        <a:lstStyle/>
        <a:p>
          <a:pPr algn="just"/>
          <a:r>
            <a:rPr lang="sr-Cyrl-CS" sz="1000" dirty="0">
              <a:solidFill>
                <a:srgbClr val="002060"/>
              </a:solidFill>
              <a:latin typeface="+mj-lt"/>
            </a:rPr>
            <a:t> </a:t>
          </a:r>
          <a:r>
            <a:rPr lang="sr-Cyrl-CS" sz="1000" dirty="0" smtClean="0">
              <a:solidFill>
                <a:srgbClr val="002060"/>
              </a:solidFill>
              <a:latin typeface="+mj-lt"/>
            </a:rPr>
            <a:t>Оставшаяся  трудоспособност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ь</a:t>
          </a:r>
          <a:endParaRPr lang="en-US" sz="1000" dirty="0">
            <a:solidFill>
              <a:srgbClr val="002060"/>
            </a:solidFill>
            <a:latin typeface="+mj-lt"/>
          </a:endParaRPr>
        </a:p>
      </dgm:t>
    </dgm:pt>
    <dgm:pt modelId="{70EC0B53-88CE-4D0C-A4EA-D219D17FAD61}" type="parTrans" cxnId="{21E9D7FF-4ADF-47F9-94BD-0D621E4A06EF}">
      <dgm:prSet/>
      <dgm:spPr/>
      <dgm:t>
        <a:bodyPr/>
        <a:lstStyle/>
        <a:p>
          <a:endParaRPr lang="en-US"/>
        </a:p>
      </dgm:t>
    </dgm:pt>
    <dgm:pt modelId="{1A363C33-39DA-483D-A5A6-E5EDCC323814}" type="sibTrans" cxnId="{21E9D7FF-4ADF-47F9-94BD-0D621E4A06EF}">
      <dgm:prSet/>
      <dgm:spPr/>
      <dgm:t>
        <a:bodyPr/>
        <a:lstStyle/>
        <a:p>
          <a:endParaRPr lang="en-US"/>
        </a:p>
      </dgm:t>
    </dgm:pt>
    <dgm:pt modelId="{C3BBBEAD-4C4D-4604-84BA-B91F64C5EEFB}">
      <dgm:prSet phldrT="[Text]" custT="1"/>
      <dgm:spPr>
        <a:ln>
          <a:noFill/>
        </a:ln>
      </dgm:spPr>
      <dgm:t>
        <a:bodyPr anchor="b"/>
        <a:lstStyle/>
        <a:p>
          <a:pPr algn="just"/>
          <a:r>
            <a:rPr lang="sr-Cyrl-CS" sz="1000" dirty="0">
              <a:solidFill>
                <a:srgbClr val="002060"/>
              </a:solidFill>
              <a:latin typeface="+mj-lt"/>
            </a:rPr>
            <a:t> </a:t>
          </a:r>
          <a:r>
            <a:rPr lang="sr-Cyrl-RS" sz="1000" dirty="0" smtClean="0">
              <a:solidFill>
                <a:srgbClr val="002060"/>
              </a:solidFill>
              <a:latin typeface="+mj-lt"/>
            </a:rPr>
            <a:t>Ребенок – инвалид – ребенок со стойким нарушением или повреждением опорно-двигател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ь</a:t>
          </a:r>
          <a:r>
            <a:rPr lang="sr-Cyrl-RS" sz="1000" dirty="0" smtClean="0">
              <a:solidFill>
                <a:srgbClr val="002060"/>
              </a:solidFill>
              <a:latin typeface="+mj-lt"/>
            </a:rPr>
            <a:t>ног апарата, с тяжелыми и стойкими физическими повреждениями и уродствами, тяжелыми мышечными заболеваниями и поврежданиями, тжелими формами хронических заболеваний и более стойкими нарушениями здоровья, а также ребенок с  умственной </a:t>
          </a:r>
          <a:r>
            <a:rPr lang="sr-Cyrl-RS" sz="1000" dirty="0" smtClean="0">
              <a:solidFill>
                <a:srgbClr val="002060"/>
              </a:solidFill>
              <a:latin typeface="+mj-lt"/>
            </a:rPr>
            <a:t>недостаточностью. Люди</a:t>
          </a:r>
          <a:r>
            <a:rPr lang="sr-Cyrl-RS" sz="1000" dirty="0" smtClean="0">
              <a:solidFill>
                <a:srgbClr val="002060"/>
              </a:solidFill>
              <a:latin typeface="+mj-lt"/>
            </a:rPr>
            <a:t>, которые имеют множественную инвалидность и не могут быть классифицированы по преобладающе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й </a:t>
          </a:r>
          <a:r>
            <a:rPr lang="sr-Cyrl-RS" sz="1000" dirty="0" smtClean="0">
              <a:solidFill>
                <a:srgbClr val="002060"/>
              </a:solidFill>
              <a:latin typeface="+mj-lt"/>
            </a:rPr>
            <a:t> инвалидности, относятся к категории инвалидов с множественной инвалидностью. Инвалидами также считаютс</a:t>
          </a:r>
          <a:r>
            <a:rPr lang="ru-RU" sz="1000" dirty="0" smtClean="0">
              <a:solidFill>
                <a:srgbClr val="002060"/>
              </a:solidFill>
              <a:latin typeface="+mj-lt"/>
            </a:rPr>
            <a:t>я</a:t>
          </a:r>
          <a:r>
            <a:rPr lang="sr-Cyrl-RS" sz="1000" dirty="0" smtClean="0">
              <a:solidFill>
                <a:srgbClr val="002060"/>
              </a:solidFill>
              <a:latin typeface="+mj-lt"/>
            </a:rPr>
            <a:t> лица с полным или частичным нарушением зрения и лица с полным или частичным нарушением слуха</a:t>
          </a:r>
          <a:endParaRPr lang="en-US" sz="1000" i="1" dirty="0">
            <a:solidFill>
              <a:srgbClr val="002060"/>
            </a:solidFill>
            <a:latin typeface="+mj-lt"/>
          </a:endParaRPr>
        </a:p>
      </dgm:t>
    </dgm:pt>
    <dgm:pt modelId="{AA34DEEC-35AB-4076-815A-C78A7E87D0FD}" type="parTrans" cxnId="{6887BD53-9023-4D8D-9B3E-C465906C8674}">
      <dgm:prSet/>
      <dgm:spPr/>
      <dgm:t>
        <a:bodyPr/>
        <a:lstStyle/>
        <a:p>
          <a:endParaRPr lang="en-US"/>
        </a:p>
      </dgm:t>
    </dgm:pt>
    <dgm:pt modelId="{18E9044E-179B-482B-BD74-01DB743943F0}" type="sibTrans" cxnId="{6887BD53-9023-4D8D-9B3E-C465906C8674}">
      <dgm:prSet/>
      <dgm:spPr/>
      <dgm:t>
        <a:bodyPr/>
        <a:lstStyle/>
        <a:p>
          <a:endParaRPr lang="en-US"/>
        </a:p>
      </dgm:t>
    </dgm:pt>
    <dgm:pt modelId="{2F264F53-B899-40EE-8BC7-16133738DE62}">
      <dgm:prSet phldrT="[Text]" custT="1"/>
      <dgm:spPr>
        <a:ln>
          <a:noFill/>
        </a:ln>
      </dgm:spPr>
      <dgm:t>
        <a:bodyPr/>
        <a:lstStyle/>
        <a:p>
          <a:pPr algn="r"/>
          <a:r>
            <a:rPr lang="ru-RU" sz="1000" dirty="0">
              <a:solidFill>
                <a:srgbClr val="002060"/>
              </a:solidFill>
              <a:latin typeface="+mj-lt"/>
            </a:rPr>
            <a:t> </a:t>
          </a:r>
          <a:r>
            <a:rPr lang="ru-RU" sz="1000" b="1" dirty="0">
              <a:solidFill>
                <a:srgbClr val="002060"/>
              </a:solidFill>
              <a:latin typeface="+mj-lt"/>
            </a:rPr>
            <a:t>РВИ, МВИ, ЦИР, </a:t>
          </a:r>
          <a:r>
            <a:rPr lang="ru-RU" sz="1000" b="1" dirty="0" smtClean="0">
              <a:solidFill>
                <a:srgbClr val="002060"/>
              </a:solidFill>
              <a:latin typeface="+mj-lt"/>
            </a:rPr>
            <a:t>категоризированное лицо, </a:t>
          </a:r>
          <a:r>
            <a:rPr lang="ru-RU" sz="1000" b="1" dirty="0">
              <a:solidFill>
                <a:srgbClr val="002060"/>
              </a:solidFill>
              <a:latin typeface="+mj-lt"/>
            </a:rPr>
            <a:t>ПИО, </a:t>
          </a:r>
          <a:r>
            <a:rPr lang="ru-RU" sz="1000" b="1" dirty="0" smtClean="0">
              <a:solidFill>
                <a:srgbClr val="002060"/>
              </a:solidFill>
              <a:latin typeface="+mj-lt"/>
            </a:rPr>
            <a:t>оценка трудоспособности</a:t>
          </a:r>
          <a:endParaRPr lang="en-US" sz="1000" b="1" dirty="0">
            <a:solidFill>
              <a:srgbClr val="002060"/>
            </a:solidFill>
            <a:latin typeface="+mj-lt"/>
          </a:endParaRPr>
        </a:p>
      </dgm:t>
    </dgm:pt>
    <dgm:pt modelId="{B81D1758-E1FC-40D2-905F-32DBF6AC8DA7}" type="parTrans" cxnId="{51E5649A-D997-4B6D-99DC-133EEFA8AC18}">
      <dgm:prSet/>
      <dgm:spPr/>
      <dgm:t>
        <a:bodyPr/>
        <a:lstStyle/>
        <a:p>
          <a:endParaRPr lang="en-US"/>
        </a:p>
      </dgm:t>
    </dgm:pt>
    <dgm:pt modelId="{025CA140-66FD-4945-9F46-4CBFA0CCC1D4}" type="sibTrans" cxnId="{51E5649A-D997-4B6D-99DC-133EEFA8AC18}">
      <dgm:prSet/>
      <dgm:spPr/>
      <dgm:t>
        <a:bodyPr/>
        <a:lstStyle/>
        <a:p>
          <a:endParaRPr lang="en-US"/>
        </a:p>
      </dgm:t>
    </dgm:pt>
    <dgm:pt modelId="{A1C4750F-3FF7-4FAE-B100-838D9BDD7853}">
      <dgm:prSet phldrT="[Text]" custT="1"/>
      <dgm:spPr>
        <a:ln>
          <a:noFill/>
        </a:ln>
      </dgm:spPr>
      <dgm:t>
        <a:bodyPr anchor="b"/>
        <a:lstStyle/>
        <a:p>
          <a:pPr algn="l"/>
          <a:r>
            <a:rPr lang="ru-RU" sz="900" dirty="0">
              <a:solidFill>
                <a:srgbClr val="002060"/>
              </a:solidFill>
              <a:latin typeface="+mj-lt"/>
            </a:rPr>
            <a:t>ЦИР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 -  </a:t>
          </a:r>
          <a:r>
            <a:rPr lang="ru-RU" sz="900" dirty="0">
              <a:solidFill>
                <a:srgbClr val="002060"/>
              </a:solidFill>
              <a:latin typeface="+mj-lt"/>
            </a:rPr>
            <a:t>лице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имеющее на менее  </a:t>
          </a:r>
          <a:r>
            <a:rPr lang="ru-RU" sz="900" dirty="0">
              <a:solidFill>
                <a:srgbClr val="002060"/>
              </a:solidFill>
              <a:latin typeface="+mj-lt"/>
            </a:rPr>
            <a:t>50% 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физических повреждени в результате  ранени , ранения или раненеия оставившего видимые следы, получен</a:t>
          </a:r>
          <a:r>
            <a:rPr lang="sr-Cyrl-RS" sz="900" dirty="0" smtClean="0">
              <a:solidFill>
                <a:srgbClr val="002060"/>
              </a:solidFill>
              <a:latin typeface="+mj-lt"/>
            </a:rPr>
            <a:t>н</a:t>
          </a:r>
          <a:r>
            <a:rPr lang="ru-RU" sz="900" dirty="0" smtClean="0">
              <a:solidFill>
                <a:srgbClr val="002060"/>
              </a:solidFill>
              <a:latin typeface="+mj-lt"/>
            </a:rPr>
            <a:t>ого путем злоупотребений или лишения свободы противником во время войны в ходе боевих дестви, из остатков  военной техники или диверсий противника, то есть  терористичкие действия </a:t>
          </a:r>
          <a:endParaRPr lang="en-US" sz="900" dirty="0">
            <a:solidFill>
              <a:srgbClr val="002060"/>
            </a:solidFill>
            <a:latin typeface="+mj-lt"/>
          </a:endParaRPr>
        </a:p>
      </dgm:t>
    </dgm:pt>
    <dgm:pt modelId="{32737524-8329-400C-B045-5170509C90AE}" type="parTrans" cxnId="{0004B7F7-C0B3-4997-AE2F-14EA0EBC051A}">
      <dgm:prSet/>
      <dgm:spPr/>
      <dgm:t>
        <a:bodyPr/>
        <a:lstStyle/>
        <a:p>
          <a:endParaRPr lang="en-US"/>
        </a:p>
      </dgm:t>
    </dgm:pt>
    <dgm:pt modelId="{B37F9085-0A77-484A-848B-CC58D1D40405}" type="sibTrans" cxnId="{0004B7F7-C0B3-4997-AE2F-14EA0EBC051A}">
      <dgm:prSet/>
      <dgm:spPr/>
      <dgm:t>
        <a:bodyPr/>
        <a:lstStyle/>
        <a:p>
          <a:endParaRPr lang="en-US"/>
        </a:p>
      </dgm:t>
    </dgm:pt>
    <dgm:pt modelId="{CDC6758C-D747-4275-9F39-3F9223C9771A}">
      <dgm:prSet phldrT="[Text]" custT="1"/>
      <dgm:spPr>
        <a:ln>
          <a:noFill/>
        </a:ln>
      </dgm:spPr>
      <dgm:t>
        <a:bodyPr anchor="t"/>
        <a:lstStyle/>
        <a:p>
          <a:pPr algn="l"/>
          <a:r>
            <a:rPr lang="ru-RU" sz="1050" dirty="0">
              <a:latin typeface="+mj-lt"/>
            </a:rPr>
            <a:t> </a:t>
          </a:r>
          <a:r>
            <a:rPr lang="ru-RU" sz="1200" dirty="0" smtClean="0">
              <a:solidFill>
                <a:srgbClr val="002060"/>
              </a:solidFill>
              <a:latin typeface="+mj-lt"/>
            </a:rPr>
            <a:t>Лица с врождёнными или приобретёнными физическими, сенсорными, интеллектуальными или эмоциональными нарушениями, которые из-за  социальных или иных препятствий не имеют возможности или имеют ограниченные возможности</a:t>
          </a:r>
          <a:r>
            <a:rPr lang="sr-Cyrl-RS" sz="1200" dirty="0" smtClean="0">
              <a:solidFill>
                <a:srgbClr val="002060"/>
              </a:solidFill>
              <a:latin typeface="+mj-lt"/>
            </a:rPr>
            <a:t>и</a:t>
          </a:r>
          <a:r>
            <a:rPr lang="ru-RU" sz="1200" dirty="0" smtClean="0">
              <a:solidFill>
                <a:srgbClr val="002060"/>
              </a:solidFill>
              <a:latin typeface="+mj-lt"/>
            </a:rPr>
            <a:t> участвовать в деятельности общества наравне с другими, независимо от того могут ли они осуществлять  указанные действия с использованием  технических средств или вспомогательных  служб</a:t>
          </a:r>
          <a:endParaRPr lang="en-US" sz="1200" dirty="0">
            <a:solidFill>
              <a:srgbClr val="002060"/>
            </a:solidFill>
            <a:latin typeface="+mj-lt"/>
          </a:endParaRPr>
        </a:p>
      </dgm:t>
    </dgm:pt>
    <dgm:pt modelId="{F7DAF464-6B36-4DEF-A147-B11C73EEF44B}" type="sibTrans" cxnId="{F776E440-0A07-49E6-A1E4-21BE55E1F17E}">
      <dgm:prSet/>
      <dgm:spPr/>
      <dgm:t>
        <a:bodyPr/>
        <a:lstStyle/>
        <a:p>
          <a:endParaRPr lang="en-US"/>
        </a:p>
      </dgm:t>
    </dgm:pt>
    <dgm:pt modelId="{4335BA45-7D70-40A9-A09F-C6FF2A93D082}" type="parTrans" cxnId="{F776E440-0A07-49E6-A1E4-21BE55E1F17E}">
      <dgm:prSet/>
      <dgm:spPr/>
      <dgm:t>
        <a:bodyPr/>
        <a:lstStyle/>
        <a:p>
          <a:endParaRPr lang="en-US"/>
        </a:p>
      </dgm:t>
    </dgm:pt>
    <dgm:pt modelId="{943759EF-2487-4007-BD94-267791D0C886}" type="pres">
      <dgm:prSet presAssocID="{21AF8D40-D514-4BAD-A484-70D3C7CECF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C198D3-53A2-4B06-B92C-426E2529F1C5}" type="pres">
      <dgm:prSet presAssocID="{21AF8D40-D514-4BAD-A484-70D3C7CECF06}" presName="children" presStyleCnt="0"/>
      <dgm:spPr/>
    </dgm:pt>
    <dgm:pt modelId="{95AB212A-06FB-45BE-9F39-AC1674561557}" type="pres">
      <dgm:prSet presAssocID="{21AF8D40-D514-4BAD-A484-70D3C7CECF06}" presName="child1group" presStyleCnt="0"/>
      <dgm:spPr/>
    </dgm:pt>
    <dgm:pt modelId="{766F853D-3952-48CD-BBC3-FC7FF9EE0048}" type="pres">
      <dgm:prSet presAssocID="{21AF8D40-D514-4BAD-A484-70D3C7CECF06}" presName="child1" presStyleLbl="bgAcc1" presStyleIdx="0" presStyleCnt="4" custScaleX="185638" custScaleY="110782" custLinFactNeighborX="-45145" custLinFactNeighborY="22413"/>
      <dgm:spPr/>
      <dgm:t>
        <a:bodyPr/>
        <a:lstStyle/>
        <a:p>
          <a:endParaRPr lang="en-US"/>
        </a:p>
      </dgm:t>
    </dgm:pt>
    <dgm:pt modelId="{EC9DDE8E-1EFD-418A-AFD1-742BD7E59C4F}" type="pres">
      <dgm:prSet presAssocID="{21AF8D40-D514-4BAD-A484-70D3C7CECF0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22CBA-5E2B-4B8A-996F-725437DB8F7D}" type="pres">
      <dgm:prSet presAssocID="{21AF8D40-D514-4BAD-A484-70D3C7CECF06}" presName="child2group" presStyleCnt="0"/>
      <dgm:spPr/>
    </dgm:pt>
    <dgm:pt modelId="{9FA8FB08-7F8F-48D6-BED3-EAF904B2984A}" type="pres">
      <dgm:prSet presAssocID="{21AF8D40-D514-4BAD-A484-70D3C7CECF06}" presName="child2" presStyleLbl="bgAcc1" presStyleIdx="1" presStyleCnt="4" custScaleX="198866" custScaleY="127269" custLinFactNeighborX="49986" custLinFactNeighborY="26304"/>
      <dgm:spPr/>
      <dgm:t>
        <a:bodyPr/>
        <a:lstStyle/>
        <a:p>
          <a:endParaRPr lang="en-US"/>
        </a:p>
      </dgm:t>
    </dgm:pt>
    <dgm:pt modelId="{41BDD0EC-1637-46A0-A43B-9D6292349623}" type="pres">
      <dgm:prSet presAssocID="{21AF8D40-D514-4BAD-A484-70D3C7CECF0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13E1D-2FFF-44F0-AAF2-E651272B7CD2}" type="pres">
      <dgm:prSet presAssocID="{21AF8D40-D514-4BAD-A484-70D3C7CECF06}" presName="child3group" presStyleCnt="0"/>
      <dgm:spPr/>
    </dgm:pt>
    <dgm:pt modelId="{02FC4494-9489-4B3C-B84F-328DCDE575E6}" type="pres">
      <dgm:prSet presAssocID="{21AF8D40-D514-4BAD-A484-70D3C7CECF06}" presName="child3" presStyleLbl="bgAcc1" presStyleIdx="2" presStyleCnt="4" custScaleX="185086" custScaleY="128172" custLinFactNeighborX="45867" custLinFactNeighborY="-28580"/>
      <dgm:spPr/>
      <dgm:t>
        <a:bodyPr/>
        <a:lstStyle/>
        <a:p>
          <a:endParaRPr lang="en-US"/>
        </a:p>
      </dgm:t>
    </dgm:pt>
    <dgm:pt modelId="{45DD3534-A2A3-47F7-B846-CBAB41C051EB}" type="pres">
      <dgm:prSet presAssocID="{21AF8D40-D514-4BAD-A484-70D3C7CECF0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F580B-3EAC-40F5-BD93-E416D816D007}" type="pres">
      <dgm:prSet presAssocID="{21AF8D40-D514-4BAD-A484-70D3C7CECF06}" presName="child4group" presStyleCnt="0"/>
      <dgm:spPr/>
    </dgm:pt>
    <dgm:pt modelId="{DD18D0D8-96A3-4E12-B4F3-91408B700E33}" type="pres">
      <dgm:prSet presAssocID="{21AF8D40-D514-4BAD-A484-70D3C7CECF06}" presName="child4" presStyleLbl="bgAcc1" presStyleIdx="3" presStyleCnt="4" custScaleX="186720" custScaleY="121757" custLinFactNeighborX="-33800" custLinFactNeighborY="-30698"/>
      <dgm:spPr/>
      <dgm:t>
        <a:bodyPr/>
        <a:lstStyle/>
        <a:p>
          <a:endParaRPr lang="en-US"/>
        </a:p>
      </dgm:t>
    </dgm:pt>
    <dgm:pt modelId="{0038826D-AA50-4CF6-A3BF-2ADC68DCE8EA}" type="pres">
      <dgm:prSet presAssocID="{21AF8D40-D514-4BAD-A484-70D3C7CECF0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56280-08FB-4B80-B1EE-13E2F8E86CB3}" type="pres">
      <dgm:prSet presAssocID="{21AF8D40-D514-4BAD-A484-70D3C7CECF06}" presName="childPlaceholder" presStyleCnt="0"/>
      <dgm:spPr/>
    </dgm:pt>
    <dgm:pt modelId="{C2247C33-AB50-4E52-B148-595204B5CE99}" type="pres">
      <dgm:prSet presAssocID="{21AF8D40-D514-4BAD-A484-70D3C7CECF06}" presName="circle" presStyleCnt="0"/>
      <dgm:spPr/>
    </dgm:pt>
    <dgm:pt modelId="{AED39C95-5D67-421C-865E-3964924D981C}" type="pres">
      <dgm:prSet presAssocID="{21AF8D40-D514-4BAD-A484-70D3C7CECF06}" presName="quadrant1" presStyleLbl="node1" presStyleIdx="0" presStyleCnt="4" custScaleX="99130" custScaleY="95043" custLinFactNeighborX="5547" custLinFactNeighborY="55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49897-EB3C-47E5-BC80-F5EE3FC7208C}" type="pres">
      <dgm:prSet presAssocID="{21AF8D40-D514-4BAD-A484-70D3C7CECF06}" presName="quadrant2" presStyleLbl="node1" presStyleIdx="1" presStyleCnt="4" custScaleX="95100" custScaleY="93656" custLinFactNeighborX="-693" custLinFactNeighborY="62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2EBC1-74E5-47EF-89A5-6CF274A0E07F}" type="pres">
      <dgm:prSet presAssocID="{21AF8D40-D514-4BAD-A484-70D3C7CECF06}" presName="quadrant3" presStyleLbl="node1" presStyleIdx="2" presStyleCnt="4" custScaleX="93713" custScaleY="103360" custLinFactNeighborX="-1386" custLinFactNeighborY="13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B0A22-B61A-46F8-9E79-1F950D85B583}" type="pres">
      <dgm:prSet presAssocID="{21AF8D40-D514-4BAD-A484-70D3C7CECF06}" presName="quadrant4" presStyleLbl="node1" presStyleIdx="3" presStyleCnt="4" custLinFactNeighborX="41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D775E-9BE7-4A88-AB62-89035F6DC621}" type="pres">
      <dgm:prSet presAssocID="{21AF8D40-D514-4BAD-A484-70D3C7CECF06}" presName="quadrantPlaceholder" presStyleCnt="0"/>
      <dgm:spPr/>
    </dgm:pt>
    <dgm:pt modelId="{5CECDACB-F79C-4503-993B-1029CE0C42C1}" type="pres">
      <dgm:prSet presAssocID="{21AF8D40-D514-4BAD-A484-70D3C7CECF06}" presName="center1" presStyleLbl="fgShp" presStyleIdx="0" presStyleCnt="2"/>
      <dgm:spPr/>
    </dgm:pt>
    <dgm:pt modelId="{DB99D9BE-F358-4008-A035-762A38D3ED1D}" type="pres">
      <dgm:prSet presAssocID="{21AF8D40-D514-4BAD-A484-70D3C7CECF06}" presName="center2" presStyleLbl="fgShp" presStyleIdx="1" presStyleCnt="2"/>
      <dgm:spPr/>
    </dgm:pt>
  </dgm:ptLst>
  <dgm:cxnLst>
    <dgm:cxn modelId="{EB389EC7-CDF8-4C1D-AD18-3D9C28CAE2A2}" type="presOf" srcId="{3C07B2E6-88A1-4605-B8CA-2CCD27E517C9}" destId="{45DD3534-A2A3-47F7-B846-CBAB41C051EB}" srcOrd="1" destOrd="0" presId="urn:microsoft.com/office/officeart/2005/8/layout/cycle4#1"/>
    <dgm:cxn modelId="{43CE9E09-6732-45C5-878F-91E44ED46FE7}" srcId="{21AF8D40-D514-4BAD-A484-70D3C7CECF06}" destId="{40B98C8F-54B0-414D-BB8C-4E1D06808BBB}" srcOrd="0" destOrd="0" parTransId="{3DD0DEF6-0003-45C5-8FAB-ABC8D4B5CFDB}" sibTransId="{CFEC796E-78E7-4118-92EA-1DD945E83FD4}"/>
    <dgm:cxn modelId="{12C34AFD-4A65-47CD-818B-9B96975B7BFB}" type="presOf" srcId="{21AF8D40-D514-4BAD-A484-70D3C7CECF06}" destId="{943759EF-2487-4007-BD94-267791D0C886}" srcOrd="0" destOrd="0" presId="urn:microsoft.com/office/officeart/2005/8/layout/cycle4#1"/>
    <dgm:cxn modelId="{51E5649A-D997-4B6D-99DC-133EEFA8AC18}" srcId="{21C66C98-03A2-4042-8E13-41A5EB24D4C7}" destId="{2F264F53-B899-40EE-8BC7-16133738DE62}" srcOrd="1" destOrd="0" parTransId="{B81D1758-E1FC-40D2-905F-32DBF6AC8DA7}" sibTransId="{025CA140-66FD-4945-9F46-4CBFA0CCC1D4}"/>
    <dgm:cxn modelId="{D5CD8FCC-8BF9-4001-AFD2-E4E2F848B268}" type="presOf" srcId="{04DD911F-1A1C-4548-8B98-08F3375475D0}" destId="{0038826D-AA50-4CF6-A3BF-2ADC68DCE8EA}" srcOrd="1" destOrd="1" presId="urn:microsoft.com/office/officeart/2005/8/layout/cycle4#1"/>
    <dgm:cxn modelId="{7BB95BF3-531D-4964-81D0-430B4C63998E}" type="presOf" srcId="{04DD911F-1A1C-4548-8B98-08F3375475D0}" destId="{DD18D0D8-96A3-4E12-B4F3-91408B700E33}" srcOrd="0" destOrd="1" presId="urn:microsoft.com/office/officeart/2005/8/layout/cycle4#1"/>
    <dgm:cxn modelId="{4A9D5F9E-C488-4534-AC18-4526B2B5CEDB}" type="presOf" srcId="{40B98C8F-54B0-414D-BB8C-4E1D06808BBB}" destId="{AED39C95-5D67-421C-865E-3964924D981C}" srcOrd="0" destOrd="0" presId="urn:microsoft.com/office/officeart/2005/8/layout/cycle4#1"/>
    <dgm:cxn modelId="{F8D5C5FA-E359-4833-A1F7-428CEAE38481}" srcId="{21AF8D40-D514-4BAD-A484-70D3C7CECF06}" destId="{9627CBFE-93E4-482D-99A3-A8C36B3C22C8}" srcOrd="2" destOrd="0" parTransId="{DA8A010E-C991-495F-98E5-958380B5CCEF}" sibTransId="{4D0B664C-A641-48F8-A91C-203F4E73E426}"/>
    <dgm:cxn modelId="{BE85493E-755A-4C3F-832E-9618749E4E9B}" type="presOf" srcId="{A1C4750F-3FF7-4FAE-B100-838D9BDD7853}" destId="{0038826D-AA50-4CF6-A3BF-2ADC68DCE8EA}" srcOrd="1" destOrd="2" presId="urn:microsoft.com/office/officeart/2005/8/layout/cycle4#1"/>
    <dgm:cxn modelId="{FEAAD26A-6216-4B29-8F81-8DC75400261D}" type="presOf" srcId="{C3BBBEAD-4C4D-4604-84BA-B91F64C5EEFB}" destId="{45DD3534-A2A3-47F7-B846-CBAB41C051EB}" srcOrd="1" destOrd="2" presId="urn:microsoft.com/office/officeart/2005/8/layout/cycle4#1"/>
    <dgm:cxn modelId="{54DF172C-7F43-4956-A29F-C082F1C8BDE4}" type="presOf" srcId="{A5E513A3-96C2-4D52-9330-C1B587CD8981}" destId="{46BB0A22-B61A-46F8-9E79-1F950D85B583}" srcOrd="0" destOrd="0" presId="urn:microsoft.com/office/officeart/2005/8/layout/cycle4#1"/>
    <dgm:cxn modelId="{48D09447-ADBC-4766-935C-BD5A0D41DBE2}" type="presOf" srcId="{A1C4750F-3FF7-4FAE-B100-838D9BDD7853}" destId="{DD18D0D8-96A3-4E12-B4F3-91408B700E33}" srcOrd="0" destOrd="2" presId="urn:microsoft.com/office/officeart/2005/8/layout/cycle4#1"/>
    <dgm:cxn modelId="{800872CD-4A1D-41F9-A6EB-9D966CA8B849}" type="presOf" srcId="{3C07B2E6-88A1-4605-B8CA-2CCD27E517C9}" destId="{02FC4494-9489-4B3C-B84F-328DCDE575E6}" srcOrd="0" destOrd="0" presId="urn:microsoft.com/office/officeart/2005/8/layout/cycle4#1"/>
    <dgm:cxn modelId="{4F7A7101-4A17-4F55-B81A-83D5ED92C557}" srcId="{9627CBFE-93E4-482D-99A3-A8C36B3C22C8}" destId="{3C07B2E6-88A1-4605-B8CA-2CCD27E517C9}" srcOrd="0" destOrd="0" parTransId="{A4FF73C1-DB7C-40B3-B645-2F97F60C5DF6}" sibTransId="{9DC44B56-492C-4AC4-BC53-86093F6EC417}"/>
    <dgm:cxn modelId="{0004B7F7-C0B3-4997-AE2F-14EA0EBC051A}" srcId="{A5E513A3-96C2-4D52-9330-C1B587CD8981}" destId="{A1C4750F-3FF7-4FAE-B100-838D9BDD7853}" srcOrd="2" destOrd="0" parTransId="{32737524-8329-400C-B045-5170509C90AE}" sibTransId="{B37F9085-0A77-484A-848B-CC58D1D40405}"/>
    <dgm:cxn modelId="{476C5F30-0CFF-4C22-A1D2-CD9427BE73DF}" srcId="{21AF8D40-D514-4BAD-A484-70D3C7CECF06}" destId="{A5E513A3-96C2-4D52-9330-C1B587CD8981}" srcOrd="3" destOrd="0" parTransId="{D0772BCA-740B-49DC-96AC-4B5A7128A98D}" sibTransId="{C95B0FBA-9B8B-43B5-A5D0-A0943E044E5C}"/>
    <dgm:cxn modelId="{92A9B910-1F8A-40BF-8AD8-F2B133D1FD57}" type="presOf" srcId="{2F264F53-B899-40EE-8BC7-16133738DE62}" destId="{41BDD0EC-1637-46A0-A43B-9D6292349623}" srcOrd="1" destOrd="1" presId="urn:microsoft.com/office/officeart/2005/8/layout/cycle4#1"/>
    <dgm:cxn modelId="{A145AD8F-44C1-4E6F-974A-A14F56FF944F}" type="presOf" srcId="{21C66C98-03A2-4042-8E13-41A5EB24D4C7}" destId="{0C649897-EB3C-47E5-BC80-F5EE3FC7208C}" srcOrd="0" destOrd="0" presId="urn:microsoft.com/office/officeart/2005/8/layout/cycle4#1"/>
    <dgm:cxn modelId="{6887BD53-9023-4D8D-9B3E-C465906C8674}" srcId="{9627CBFE-93E4-482D-99A3-A8C36B3C22C8}" destId="{C3BBBEAD-4C4D-4604-84BA-B91F64C5EEFB}" srcOrd="2" destOrd="0" parTransId="{AA34DEEC-35AB-4076-815A-C78A7E87D0FD}" sibTransId="{18E9044E-179B-482B-BD74-01DB743943F0}"/>
    <dgm:cxn modelId="{21E9D7FF-4ADF-47F9-94BD-0D621E4A06EF}" srcId="{9627CBFE-93E4-482D-99A3-A8C36B3C22C8}" destId="{E68C1666-ACE6-4001-A639-4AF29A44B234}" srcOrd="1" destOrd="0" parTransId="{70EC0B53-88CE-4D0C-A4EA-D219D17FAD61}" sibTransId="{1A363C33-39DA-483D-A5A6-E5EDCC323814}"/>
    <dgm:cxn modelId="{42AE5D07-E803-4A05-A987-207587C17CC5}" type="presOf" srcId="{2F264F53-B899-40EE-8BC7-16133738DE62}" destId="{9FA8FB08-7F8F-48D6-BED3-EAF904B2984A}" srcOrd="0" destOrd="1" presId="urn:microsoft.com/office/officeart/2005/8/layout/cycle4#1"/>
    <dgm:cxn modelId="{98A767BF-2869-444E-A74C-41ABF4EDE557}" srcId="{21AF8D40-D514-4BAD-A484-70D3C7CECF06}" destId="{21C66C98-03A2-4042-8E13-41A5EB24D4C7}" srcOrd="1" destOrd="0" parTransId="{39BE2D51-BEFF-459E-A335-84BB018A272E}" sibTransId="{A65EAFE7-7AFD-4F9E-9FE9-A36EDC2B1370}"/>
    <dgm:cxn modelId="{95CBF86F-3354-4BF1-907B-30008E149CDE}" srcId="{A5E513A3-96C2-4D52-9330-C1B587CD8981}" destId="{04DD911F-1A1C-4548-8B98-08F3375475D0}" srcOrd="1" destOrd="0" parTransId="{34368CD5-346B-4B06-BB47-A3A751FAFE2D}" sibTransId="{1108B0DD-741F-4C44-8181-328F6316D33C}"/>
    <dgm:cxn modelId="{8B381CB3-E37E-4007-901D-EB7A21190FB9}" type="presOf" srcId="{BC922B6B-01D3-4B0D-8306-A0DF8573AF57}" destId="{DD18D0D8-96A3-4E12-B4F3-91408B700E33}" srcOrd="0" destOrd="0" presId="urn:microsoft.com/office/officeart/2005/8/layout/cycle4#1"/>
    <dgm:cxn modelId="{F599F5B0-6AA2-4193-A4C8-BE0C5609DF59}" type="presOf" srcId="{E68C1666-ACE6-4001-A639-4AF29A44B234}" destId="{45DD3534-A2A3-47F7-B846-CBAB41C051EB}" srcOrd="1" destOrd="1" presId="urn:microsoft.com/office/officeart/2005/8/layout/cycle4#1"/>
    <dgm:cxn modelId="{3E48AE2E-BC36-40A1-9890-EF342C57472B}" srcId="{A5E513A3-96C2-4D52-9330-C1B587CD8981}" destId="{BC922B6B-01D3-4B0D-8306-A0DF8573AF57}" srcOrd="0" destOrd="0" parTransId="{C268D25B-E706-4A1D-A1A3-6115CF5F8DAA}" sibTransId="{DE4D685F-4E24-4196-A0A3-0C19E5967EE1}"/>
    <dgm:cxn modelId="{6F61B5E4-E3EA-4014-BCD3-6C13356C703C}" type="presOf" srcId="{CDC6758C-D747-4275-9F39-3F9223C9771A}" destId="{EC9DDE8E-1EFD-418A-AFD1-742BD7E59C4F}" srcOrd="1" destOrd="0" presId="urn:microsoft.com/office/officeart/2005/8/layout/cycle4#1"/>
    <dgm:cxn modelId="{A8C789CC-0287-46F8-9869-9726D721B8EB}" type="presOf" srcId="{8BA1D856-7B97-4C96-8D2C-A782CB0890E3}" destId="{41BDD0EC-1637-46A0-A43B-9D6292349623}" srcOrd="1" destOrd="0" presId="urn:microsoft.com/office/officeart/2005/8/layout/cycle4#1"/>
    <dgm:cxn modelId="{2D6168F5-06A8-448E-8EF1-94104414B816}" type="presOf" srcId="{9627CBFE-93E4-482D-99A3-A8C36B3C22C8}" destId="{5A62EBC1-74E5-47EF-89A5-6CF274A0E07F}" srcOrd="0" destOrd="0" presId="urn:microsoft.com/office/officeart/2005/8/layout/cycle4#1"/>
    <dgm:cxn modelId="{171F9CEF-29B4-4668-889F-99D9320DC759}" type="presOf" srcId="{CDC6758C-D747-4275-9F39-3F9223C9771A}" destId="{766F853D-3952-48CD-BBC3-FC7FF9EE0048}" srcOrd="0" destOrd="0" presId="urn:microsoft.com/office/officeart/2005/8/layout/cycle4#1"/>
    <dgm:cxn modelId="{D69E7787-EF2A-40BC-8889-D0B84BE4BF93}" type="presOf" srcId="{C3BBBEAD-4C4D-4604-84BA-B91F64C5EEFB}" destId="{02FC4494-9489-4B3C-B84F-328DCDE575E6}" srcOrd="0" destOrd="2" presId="urn:microsoft.com/office/officeart/2005/8/layout/cycle4#1"/>
    <dgm:cxn modelId="{CBF43794-05FB-43E3-A022-80B8CB03668C}" type="presOf" srcId="{8BA1D856-7B97-4C96-8D2C-A782CB0890E3}" destId="{9FA8FB08-7F8F-48D6-BED3-EAF904B2984A}" srcOrd="0" destOrd="0" presId="urn:microsoft.com/office/officeart/2005/8/layout/cycle4#1"/>
    <dgm:cxn modelId="{F776E440-0A07-49E6-A1E4-21BE55E1F17E}" srcId="{40B98C8F-54B0-414D-BB8C-4E1D06808BBB}" destId="{CDC6758C-D747-4275-9F39-3F9223C9771A}" srcOrd="0" destOrd="0" parTransId="{4335BA45-7D70-40A9-A09F-C6FF2A93D082}" sibTransId="{F7DAF464-6B36-4DEF-A147-B11C73EEF44B}"/>
    <dgm:cxn modelId="{735CED9B-7A75-40AE-BC99-5DD9A832027F}" srcId="{21C66C98-03A2-4042-8E13-41A5EB24D4C7}" destId="{8BA1D856-7B97-4C96-8D2C-A782CB0890E3}" srcOrd="0" destOrd="0" parTransId="{D3DACB48-6515-415E-8285-77CA2B226879}" sibTransId="{78C05BCC-C51A-416B-A0CA-88E31365DC8E}"/>
    <dgm:cxn modelId="{C4F763D0-07A7-4E37-B4BC-AF4E6E4E7D06}" type="presOf" srcId="{E68C1666-ACE6-4001-A639-4AF29A44B234}" destId="{02FC4494-9489-4B3C-B84F-328DCDE575E6}" srcOrd="0" destOrd="1" presId="urn:microsoft.com/office/officeart/2005/8/layout/cycle4#1"/>
    <dgm:cxn modelId="{CD40FD2A-0080-40BF-8C86-D27730212E2D}" type="presOf" srcId="{BC922B6B-01D3-4B0D-8306-A0DF8573AF57}" destId="{0038826D-AA50-4CF6-A3BF-2ADC68DCE8EA}" srcOrd="1" destOrd="0" presId="urn:microsoft.com/office/officeart/2005/8/layout/cycle4#1"/>
    <dgm:cxn modelId="{B9E2E679-E0AF-4534-954C-BB8CC0799FA6}" type="presParOf" srcId="{943759EF-2487-4007-BD94-267791D0C886}" destId="{ACC198D3-53A2-4B06-B92C-426E2529F1C5}" srcOrd="0" destOrd="0" presId="urn:microsoft.com/office/officeart/2005/8/layout/cycle4#1"/>
    <dgm:cxn modelId="{D0D45CED-7F55-49CF-8C66-9F65E4B12BFE}" type="presParOf" srcId="{ACC198D3-53A2-4B06-B92C-426E2529F1C5}" destId="{95AB212A-06FB-45BE-9F39-AC1674561557}" srcOrd="0" destOrd="0" presId="urn:microsoft.com/office/officeart/2005/8/layout/cycle4#1"/>
    <dgm:cxn modelId="{6F939984-0864-42F6-BF2D-0A12F8131C5B}" type="presParOf" srcId="{95AB212A-06FB-45BE-9F39-AC1674561557}" destId="{766F853D-3952-48CD-BBC3-FC7FF9EE0048}" srcOrd="0" destOrd="0" presId="urn:microsoft.com/office/officeart/2005/8/layout/cycle4#1"/>
    <dgm:cxn modelId="{DB44EAD1-7A1E-4E97-B5CB-66D481C9602D}" type="presParOf" srcId="{95AB212A-06FB-45BE-9F39-AC1674561557}" destId="{EC9DDE8E-1EFD-418A-AFD1-742BD7E59C4F}" srcOrd="1" destOrd="0" presId="urn:microsoft.com/office/officeart/2005/8/layout/cycle4#1"/>
    <dgm:cxn modelId="{AD460438-CECD-46BA-BC7A-DE3CAF5DCAE2}" type="presParOf" srcId="{ACC198D3-53A2-4B06-B92C-426E2529F1C5}" destId="{73A22CBA-5E2B-4B8A-996F-725437DB8F7D}" srcOrd="1" destOrd="0" presId="urn:microsoft.com/office/officeart/2005/8/layout/cycle4#1"/>
    <dgm:cxn modelId="{D9F32D6A-0313-4B83-B90B-969540114F3C}" type="presParOf" srcId="{73A22CBA-5E2B-4B8A-996F-725437DB8F7D}" destId="{9FA8FB08-7F8F-48D6-BED3-EAF904B2984A}" srcOrd="0" destOrd="0" presId="urn:microsoft.com/office/officeart/2005/8/layout/cycle4#1"/>
    <dgm:cxn modelId="{21847BD7-CC2E-4426-A584-E7309B0D3BA3}" type="presParOf" srcId="{73A22CBA-5E2B-4B8A-996F-725437DB8F7D}" destId="{41BDD0EC-1637-46A0-A43B-9D6292349623}" srcOrd="1" destOrd="0" presId="urn:microsoft.com/office/officeart/2005/8/layout/cycle4#1"/>
    <dgm:cxn modelId="{E2E2E722-32AA-4502-8FB0-6D01A01B46BD}" type="presParOf" srcId="{ACC198D3-53A2-4B06-B92C-426E2529F1C5}" destId="{10813E1D-2FFF-44F0-AAF2-E651272B7CD2}" srcOrd="2" destOrd="0" presId="urn:microsoft.com/office/officeart/2005/8/layout/cycle4#1"/>
    <dgm:cxn modelId="{4EFE0C4A-AC2E-45A1-B2E6-DF7019873003}" type="presParOf" srcId="{10813E1D-2FFF-44F0-AAF2-E651272B7CD2}" destId="{02FC4494-9489-4B3C-B84F-328DCDE575E6}" srcOrd="0" destOrd="0" presId="urn:microsoft.com/office/officeart/2005/8/layout/cycle4#1"/>
    <dgm:cxn modelId="{DC9B458D-1EFA-4678-AB31-03FC1B773BE2}" type="presParOf" srcId="{10813E1D-2FFF-44F0-AAF2-E651272B7CD2}" destId="{45DD3534-A2A3-47F7-B846-CBAB41C051EB}" srcOrd="1" destOrd="0" presId="urn:microsoft.com/office/officeart/2005/8/layout/cycle4#1"/>
    <dgm:cxn modelId="{B66A15DB-ABD5-4FDE-A897-0B51C900948E}" type="presParOf" srcId="{ACC198D3-53A2-4B06-B92C-426E2529F1C5}" destId="{5A6F580B-3EAC-40F5-BD93-E416D816D007}" srcOrd="3" destOrd="0" presId="urn:microsoft.com/office/officeart/2005/8/layout/cycle4#1"/>
    <dgm:cxn modelId="{B1A1B5DA-29F2-4F8F-ADE0-13E9CB96F607}" type="presParOf" srcId="{5A6F580B-3EAC-40F5-BD93-E416D816D007}" destId="{DD18D0D8-96A3-4E12-B4F3-91408B700E33}" srcOrd="0" destOrd="0" presId="urn:microsoft.com/office/officeart/2005/8/layout/cycle4#1"/>
    <dgm:cxn modelId="{0F9762EF-6182-4E31-96B9-4C79F9638DA1}" type="presParOf" srcId="{5A6F580B-3EAC-40F5-BD93-E416D816D007}" destId="{0038826D-AA50-4CF6-A3BF-2ADC68DCE8EA}" srcOrd="1" destOrd="0" presId="urn:microsoft.com/office/officeart/2005/8/layout/cycle4#1"/>
    <dgm:cxn modelId="{E915281A-8D44-4FCC-802B-B0FF7CF8E65F}" type="presParOf" srcId="{ACC198D3-53A2-4B06-B92C-426E2529F1C5}" destId="{C1C56280-08FB-4B80-B1EE-13E2F8E86CB3}" srcOrd="4" destOrd="0" presId="urn:microsoft.com/office/officeart/2005/8/layout/cycle4#1"/>
    <dgm:cxn modelId="{B65599F3-5AA4-461E-967B-AA6C282F8499}" type="presParOf" srcId="{943759EF-2487-4007-BD94-267791D0C886}" destId="{C2247C33-AB50-4E52-B148-595204B5CE99}" srcOrd="1" destOrd="0" presId="urn:microsoft.com/office/officeart/2005/8/layout/cycle4#1"/>
    <dgm:cxn modelId="{0E1170F6-9019-44A0-8964-74CF7B8DF876}" type="presParOf" srcId="{C2247C33-AB50-4E52-B148-595204B5CE99}" destId="{AED39C95-5D67-421C-865E-3964924D981C}" srcOrd="0" destOrd="0" presId="urn:microsoft.com/office/officeart/2005/8/layout/cycle4#1"/>
    <dgm:cxn modelId="{D2AEB205-6AE4-49B4-818B-8CF41B498005}" type="presParOf" srcId="{C2247C33-AB50-4E52-B148-595204B5CE99}" destId="{0C649897-EB3C-47E5-BC80-F5EE3FC7208C}" srcOrd="1" destOrd="0" presId="urn:microsoft.com/office/officeart/2005/8/layout/cycle4#1"/>
    <dgm:cxn modelId="{2885958C-DF4C-4E7F-94D7-83B611A73A5D}" type="presParOf" srcId="{C2247C33-AB50-4E52-B148-595204B5CE99}" destId="{5A62EBC1-74E5-47EF-89A5-6CF274A0E07F}" srcOrd="2" destOrd="0" presId="urn:microsoft.com/office/officeart/2005/8/layout/cycle4#1"/>
    <dgm:cxn modelId="{139F8430-9FED-4F24-8598-6C6016981FC5}" type="presParOf" srcId="{C2247C33-AB50-4E52-B148-595204B5CE99}" destId="{46BB0A22-B61A-46F8-9E79-1F950D85B583}" srcOrd="3" destOrd="0" presId="urn:microsoft.com/office/officeart/2005/8/layout/cycle4#1"/>
    <dgm:cxn modelId="{049A36B6-7659-45B9-A9B4-91E393B477C0}" type="presParOf" srcId="{C2247C33-AB50-4E52-B148-595204B5CE99}" destId="{165D775E-9BE7-4A88-AB62-89035F6DC621}" srcOrd="4" destOrd="0" presId="urn:microsoft.com/office/officeart/2005/8/layout/cycle4#1"/>
    <dgm:cxn modelId="{525EDED9-7801-4B27-AC8B-E174C906F14E}" type="presParOf" srcId="{943759EF-2487-4007-BD94-267791D0C886}" destId="{5CECDACB-F79C-4503-993B-1029CE0C42C1}" srcOrd="2" destOrd="0" presId="urn:microsoft.com/office/officeart/2005/8/layout/cycle4#1"/>
    <dgm:cxn modelId="{636CBA4E-8A6F-4FA2-826C-EC1973420A25}" type="presParOf" srcId="{943759EF-2487-4007-BD94-267791D0C886}" destId="{DB99D9BE-F358-4008-A035-762A38D3ED1D}" srcOrd="3" destOrd="0" presId="urn:microsoft.com/office/officeart/2005/8/layout/cycle4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48C15E-D6EF-427A-9BDF-D710CCE4584B}" type="doc">
      <dgm:prSet loTypeId="urn:microsoft.com/office/officeart/2005/8/layout/hProcess9#2" loCatId="process" qsTypeId="urn:microsoft.com/office/officeart/2005/8/quickstyle/3d2#1" qsCatId="3D" csTypeId="urn:microsoft.com/office/officeart/2005/8/colors/accent1_4#2" csCatId="accent1" phldr="1"/>
      <dgm:spPr/>
    </dgm:pt>
    <dgm:pt modelId="{3BF0AA6A-CE51-4761-AD89-5E32B0C8B585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sr-Cyrl-CS" sz="1400" b="1" dirty="0" smtClean="0">
              <a:solidFill>
                <a:srgbClr val="002060"/>
              </a:solidFill>
              <a:latin typeface="+mj-lt"/>
            </a:rPr>
            <a:t>Определение </a:t>
          </a:r>
          <a:r>
            <a:rPr lang="sr-Cyrl-CS" sz="1400" b="1" dirty="0">
              <a:solidFill>
                <a:srgbClr val="002060"/>
              </a:solidFill>
              <a:latin typeface="+mj-lt"/>
            </a:rPr>
            <a:t>статуса и </a:t>
          </a:r>
          <a:r>
            <a:rPr lang="sr-Cyrl-CS" sz="1400" b="1" dirty="0" smtClean="0">
              <a:solidFill>
                <a:srgbClr val="002060"/>
              </a:solidFill>
              <a:latin typeface="+mj-lt"/>
            </a:rPr>
            <a:t>оценка трудопособности</a:t>
          </a:r>
          <a:endParaRPr lang="en-GB" sz="1400" b="1" dirty="0">
            <a:solidFill>
              <a:srgbClr val="002060"/>
            </a:solidFill>
            <a:latin typeface="+mj-lt"/>
          </a:endParaRPr>
        </a:p>
      </dgm:t>
    </dgm:pt>
    <dgm:pt modelId="{24B468E6-52EB-4CFE-AAE4-6FED49ADAFD1}" type="parTrans" cxnId="{B68A2257-92D7-4CDD-802B-E7C319CD4FF7}">
      <dgm:prSet/>
      <dgm:spPr/>
      <dgm:t>
        <a:bodyPr/>
        <a:lstStyle/>
        <a:p>
          <a:pPr algn="ctr"/>
          <a:endParaRPr lang="en-GB"/>
        </a:p>
      </dgm:t>
    </dgm:pt>
    <dgm:pt modelId="{A1263212-C7DE-4769-B888-E49C97B93806}" type="sibTrans" cxnId="{B68A2257-92D7-4CDD-802B-E7C319CD4FF7}">
      <dgm:prSet/>
      <dgm:spPr/>
      <dgm:t>
        <a:bodyPr/>
        <a:lstStyle/>
        <a:p>
          <a:pPr algn="ctr"/>
          <a:endParaRPr lang="en-GB"/>
        </a:p>
      </dgm:t>
    </dgm:pt>
    <dgm:pt modelId="{A09A46D6-1853-46CE-80B6-40302FE572F3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sr-Cyrl-CS" sz="1200" b="1" dirty="0" smtClean="0">
              <a:solidFill>
                <a:srgbClr val="002060"/>
              </a:solidFill>
              <a:latin typeface="+mj-lt"/>
            </a:rPr>
            <a:t>Мер</a:t>
          </a:r>
          <a:r>
            <a:rPr lang="ru-RU" sz="1200" b="1" dirty="0" smtClean="0">
              <a:solidFill>
                <a:srgbClr val="002060"/>
              </a:solidFill>
              <a:latin typeface="+mj-lt"/>
            </a:rPr>
            <a:t>ы</a:t>
          </a:r>
          <a:r>
            <a:rPr lang="sr-Cyrl-CS" sz="1200" b="1" dirty="0" smtClean="0">
              <a:solidFill>
                <a:srgbClr val="002060"/>
              </a:solidFill>
              <a:latin typeface="+mj-lt"/>
            </a:rPr>
            <a:t> </a:t>
          </a:r>
          <a:r>
            <a:rPr lang="sr-Cyrl-CS" sz="1200" b="1" dirty="0">
              <a:solidFill>
                <a:srgbClr val="002060"/>
              </a:solidFill>
              <a:latin typeface="+mj-lt"/>
            </a:rPr>
            <a:t>и </a:t>
          </a:r>
          <a:r>
            <a:rPr lang="sr-Cyrl-CS" sz="1200" b="1" dirty="0" smtClean="0">
              <a:solidFill>
                <a:srgbClr val="002060"/>
              </a:solidFill>
              <a:latin typeface="+mj-lt"/>
            </a:rPr>
            <a:t>деятельности профессиональная реабилитация</a:t>
          </a:r>
          <a:endParaRPr lang="sr-Cyrl-CS" sz="1200" b="1" dirty="0">
            <a:solidFill>
              <a:srgbClr val="002060"/>
            </a:solidFill>
            <a:latin typeface="+mj-lt"/>
          </a:endParaRPr>
        </a:p>
        <a:p>
          <a:pPr algn="ctr"/>
          <a:endParaRPr lang="sr-Cyrl-CS" sz="800" b="1" dirty="0">
            <a:latin typeface="+mj-lt"/>
          </a:endParaRPr>
        </a:p>
        <a:p>
          <a:pPr algn="ctr"/>
          <a:r>
            <a:rPr lang="sr-Cyrl-CS" sz="1400" b="1" dirty="0" smtClean="0">
              <a:solidFill>
                <a:srgbClr val="002060"/>
              </a:solidFill>
              <a:latin typeface="+mj-lt"/>
            </a:rPr>
            <a:t>Активные  меры в политике занятости</a:t>
          </a:r>
          <a:endParaRPr lang="en-GB" sz="1400" b="1" dirty="0">
            <a:solidFill>
              <a:srgbClr val="002060"/>
            </a:solidFill>
            <a:latin typeface="+mj-lt"/>
          </a:endParaRPr>
        </a:p>
      </dgm:t>
    </dgm:pt>
    <dgm:pt modelId="{A17B8FFC-4F67-4741-8BAA-FB0457576B36}" type="parTrans" cxnId="{8A143D9C-5A8E-47D9-819D-3454B1BE36DE}">
      <dgm:prSet/>
      <dgm:spPr/>
      <dgm:t>
        <a:bodyPr/>
        <a:lstStyle/>
        <a:p>
          <a:pPr algn="ctr"/>
          <a:endParaRPr lang="en-GB"/>
        </a:p>
      </dgm:t>
    </dgm:pt>
    <dgm:pt modelId="{8D94B6A4-89F5-4081-8668-808A18DB3858}" type="sibTrans" cxnId="{8A143D9C-5A8E-47D9-819D-3454B1BE36DE}">
      <dgm:prSet/>
      <dgm:spPr/>
      <dgm:t>
        <a:bodyPr/>
        <a:lstStyle/>
        <a:p>
          <a:pPr algn="ctr"/>
          <a:endParaRPr lang="en-GB"/>
        </a:p>
      </dgm:t>
    </dgm:pt>
    <dgm:pt modelId="{54A0259D-AD5C-4DBD-9CF2-C8B8F83FD364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sr-Cyrl-CS" sz="1400" b="1" dirty="0" smtClean="0">
              <a:solidFill>
                <a:srgbClr val="002060"/>
              </a:solidFill>
              <a:latin typeface="+mj-lt"/>
            </a:rPr>
            <a:t>Обязательство трудоустройства </a:t>
          </a:r>
          <a:r>
            <a:rPr lang="sr-Cyrl-RS" sz="1400" b="1" dirty="0" smtClean="0">
              <a:solidFill>
                <a:srgbClr val="002060"/>
              </a:solidFill>
              <a:latin typeface="+mj-lt"/>
            </a:rPr>
            <a:t>лиц с ОВЗ</a:t>
          </a:r>
          <a:endParaRPr lang="sr-Cyrl-CS" sz="800" b="1" dirty="0">
            <a:solidFill>
              <a:srgbClr val="002060"/>
            </a:solidFill>
            <a:latin typeface="+mj-lt"/>
          </a:endParaRPr>
        </a:p>
        <a:p>
          <a:pPr algn="ctr"/>
          <a:r>
            <a:rPr lang="sr-Cyrl-CS" sz="1200" b="1" dirty="0" smtClean="0">
              <a:solidFill>
                <a:srgbClr val="FF0000"/>
              </a:solidFill>
              <a:latin typeface="+mj-lt"/>
            </a:rPr>
            <a:t>Стимулы к трудоустройству </a:t>
          </a:r>
          <a:r>
            <a:rPr lang="sr-Cyrl-CS" sz="1200" b="1" dirty="0">
              <a:solidFill>
                <a:srgbClr val="FF0000"/>
              </a:solidFill>
              <a:latin typeface="+mj-lt"/>
            </a:rPr>
            <a:t>на </a:t>
          </a:r>
          <a:r>
            <a:rPr lang="sr-Cyrl-CS" sz="1200" b="1" dirty="0" smtClean="0">
              <a:solidFill>
                <a:srgbClr val="FF0000"/>
              </a:solidFill>
              <a:latin typeface="+mj-lt"/>
            </a:rPr>
            <a:t>открытом рынке и на особых  условиях</a:t>
          </a:r>
          <a:endParaRPr lang="en-GB" sz="1200" b="1" dirty="0">
            <a:solidFill>
              <a:srgbClr val="FF0000"/>
            </a:solidFill>
            <a:latin typeface="+mj-lt"/>
          </a:endParaRPr>
        </a:p>
      </dgm:t>
    </dgm:pt>
    <dgm:pt modelId="{F17807E2-7E01-4916-9039-3121275D4BFD}" type="parTrans" cxnId="{E37DA843-0511-40A9-A979-F4D6E6FC473E}">
      <dgm:prSet/>
      <dgm:spPr/>
      <dgm:t>
        <a:bodyPr/>
        <a:lstStyle/>
        <a:p>
          <a:pPr algn="ctr"/>
          <a:endParaRPr lang="en-GB"/>
        </a:p>
      </dgm:t>
    </dgm:pt>
    <dgm:pt modelId="{94B3683F-37E4-43A7-A936-DDF027E3AF5A}" type="sibTrans" cxnId="{E37DA843-0511-40A9-A979-F4D6E6FC473E}">
      <dgm:prSet/>
      <dgm:spPr/>
      <dgm:t>
        <a:bodyPr/>
        <a:lstStyle/>
        <a:p>
          <a:pPr algn="ctr"/>
          <a:endParaRPr lang="en-GB"/>
        </a:p>
      </dgm:t>
    </dgm:pt>
    <dgm:pt modelId="{6F570D6A-21BB-41C7-BE2E-8CAECC5B699C}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sr-Cyrl-CS" sz="1200" b="1" dirty="0" smtClean="0">
              <a:solidFill>
                <a:srgbClr val="002060"/>
              </a:solidFill>
              <a:latin typeface="+mj-lt"/>
            </a:rPr>
            <a:t>Пред</a:t>
          </a:r>
          <a:r>
            <a:rPr lang="sr-Cyrl-RS" sz="1200" b="1" dirty="0" smtClean="0">
              <a:solidFill>
                <a:srgbClr val="002060"/>
              </a:solidFill>
              <a:latin typeface="+mj-lt"/>
            </a:rPr>
            <a:t>приятия</a:t>
          </a:r>
          <a:r>
            <a:rPr lang="sr-Cyrl-CS" sz="1200" b="1" dirty="0" smtClean="0">
              <a:solidFill>
                <a:srgbClr val="002060"/>
              </a:solidFill>
              <a:latin typeface="+mj-lt"/>
            </a:rPr>
            <a:t> </a:t>
          </a:r>
          <a:r>
            <a:rPr lang="sr-Cyrl-RS" sz="1200" b="1" dirty="0" smtClean="0">
              <a:solidFill>
                <a:srgbClr val="002060"/>
              </a:solidFill>
              <a:latin typeface="+mj-lt"/>
            </a:rPr>
            <a:t>по</a:t>
          </a:r>
          <a:r>
            <a:rPr lang="sr-Cyrl-CS" sz="1200" b="1" dirty="0" smtClean="0">
              <a:solidFill>
                <a:srgbClr val="002060"/>
              </a:solidFill>
              <a:latin typeface="+mj-lt"/>
            </a:rPr>
            <a:t> профессиональной реабилитации </a:t>
          </a:r>
          <a:r>
            <a:rPr lang="sr-Cyrl-CS" sz="1200" b="1" dirty="0">
              <a:solidFill>
                <a:srgbClr val="002060"/>
              </a:solidFill>
              <a:latin typeface="+mj-lt"/>
            </a:rPr>
            <a:t>и </a:t>
          </a:r>
          <a:r>
            <a:rPr lang="sr-Cyrl-CS" sz="1200" b="1" dirty="0" smtClean="0">
              <a:solidFill>
                <a:srgbClr val="002060"/>
              </a:solidFill>
              <a:latin typeface="+mj-lt"/>
            </a:rPr>
            <a:t>трудоустройству </a:t>
          </a:r>
          <a:r>
            <a:rPr lang="sr-Cyrl-CS" sz="1200" b="1" dirty="0">
              <a:solidFill>
                <a:srgbClr val="002060"/>
              </a:solidFill>
              <a:latin typeface="+mj-lt"/>
            </a:rPr>
            <a:t>ОСИ и </a:t>
          </a:r>
          <a:r>
            <a:rPr lang="sr-Cyrl-CS" sz="1200" b="1" dirty="0" smtClean="0">
              <a:solidFill>
                <a:srgbClr val="002060"/>
              </a:solidFill>
              <a:latin typeface="+mj-lt"/>
            </a:rPr>
            <a:t>другим  формам трудоустройства </a:t>
          </a:r>
          <a:r>
            <a:rPr lang="sr-Cyrl-CS" sz="1200" b="1" dirty="0">
              <a:solidFill>
                <a:srgbClr val="002060"/>
              </a:solidFill>
              <a:latin typeface="+mj-lt"/>
            </a:rPr>
            <a:t>и </a:t>
          </a:r>
          <a:r>
            <a:rPr lang="sr-Cyrl-CS" sz="1200" b="1" dirty="0" smtClean="0">
              <a:solidFill>
                <a:srgbClr val="002060"/>
              </a:solidFill>
              <a:latin typeface="+mj-lt"/>
            </a:rPr>
            <a:t>работе</a:t>
          </a:r>
          <a:endParaRPr lang="en-GB" sz="1200" b="1" dirty="0">
            <a:solidFill>
              <a:srgbClr val="002060"/>
            </a:solidFill>
            <a:latin typeface="+mj-lt"/>
          </a:endParaRPr>
        </a:p>
      </dgm:t>
    </dgm:pt>
    <dgm:pt modelId="{F08293E6-0846-4196-BB13-D365F600C9D8}" type="parTrans" cxnId="{BF33E525-C369-4E39-9F56-46F2201151F9}">
      <dgm:prSet/>
      <dgm:spPr/>
      <dgm:t>
        <a:bodyPr/>
        <a:lstStyle/>
        <a:p>
          <a:pPr algn="ctr"/>
          <a:endParaRPr lang="en-GB"/>
        </a:p>
      </dgm:t>
    </dgm:pt>
    <dgm:pt modelId="{58AC2A3F-32E3-40BC-B492-6DDEFBC4B6F9}" type="sibTrans" cxnId="{BF33E525-C369-4E39-9F56-46F2201151F9}">
      <dgm:prSet/>
      <dgm:spPr/>
      <dgm:t>
        <a:bodyPr/>
        <a:lstStyle/>
        <a:p>
          <a:pPr algn="ctr"/>
          <a:endParaRPr lang="en-GB"/>
        </a:p>
      </dgm:t>
    </dgm:pt>
    <dgm:pt modelId="{266DCF93-2E5C-46CA-A385-96093C3DC77E}" type="pres">
      <dgm:prSet presAssocID="{1548C15E-D6EF-427A-9BDF-D710CCE4584B}" presName="CompostProcess" presStyleCnt="0">
        <dgm:presLayoutVars>
          <dgm:dir/>
          <dgm:resizeHandles val="exact"/>
        </dgm:presLayoutVars>
      </dgm:prSet>
      <dgm:spPr/>
    </dgm:pt>
    <dgm:pt modelId="{6B2E677E-565D-42D3-9236-E98CDD9F2E42}" type="pres">
      <dgm:prSet presAssocID="{1548C15E-D6EF-427A-9BDF-D710CCE4584B}" presName="arrow" presStyleLbl="bgShp" presStyleIdx="0" presStyleCnt="1" custLinFactNeighborY="3939"/>
      <dgm:spPr>
        <a:ln>
          <a:solidFill>
            <a:srgbClr val="C00000"/>
          </a:solidFill>
        </a:ln>
      </dgm:spPr>
    </dgm:pt>
    <dgm:pt modelId="{31D9E92E-2AF8-4456-8933-62C71BB5939B}" type="pres">
      <dgm:prSet presAssocID="{1548C15E-D6EF-427A-9BDF-D710CCE4584B}" presName="linearProcess" presStyleCnt="0"/>
      <dgm:spPr/>
    </dgm:pt>
    <dgm:pt modelId="{8706B6DF-8430-4F68-B3EF-84F78F7EE9FE}" type="pres">
      <dgm:prSet presAssocID="{3BF0AA6A-CE51-4761-AD89-5E32B0C8B585}" presName="textNode" presStyleLbl="node1" presStyleIdx="0" presStyleCnt="4" custLinFactNeighborX="3490" custLinFactNeighborY="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52ABC-BFBA-4056-BDF3-051D9D32025B}" type="pres">
      <dgm:prSet presAssocID="{A1263212-C7DE-4769-B888-E49C97B93806}" presName="sibTrans" presStyleCnt="0"/>
      <dgm:spPr/>
    </dgm:pt>
    <dgm:pt modelId="{C98C2174-3907-42A5-98AA-AEF9DB1F4D11}" type="pres">
      <dgm:prSet presAssocID="{A09A46D6-1853-46CE-80B6-40302FE572F3}" presName="textNode" presStyleLbl="node1" presStyleIdx="1" presStyleCnt="4" custScaleX="117783" custLinFactNeighborX="3051" custLinFactNeighborY="1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B2F98-B6D1-4E61-8E8E-5F4936B5F8CA}" type="pres">
      <dgm:prSet presAssocID="{8D94B6A4-89F5-4081-8668-808A18DB3858}" presName="sibTrans" presStyleCnt="0"/>
      <dgm:spPr/>
    </dgm:pt>
    <dgm:pt modelId="{F6B247F4-3309-4344-8809-0371C3AFDAD7}" type="pres">
      <dgm:prSet presAssocID="{54A0259D-AD5C-4DBD-9CF2-C8B8F83FD364}" presName="textNode" presStyleLbl="node1" presStyleIdx="2" presStyleCnt="4" custScaleY="1152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E7313-04A0-4C2A-84B9-020DA9AC9595}" type="pres">
      <dgm:prSet presAssocID="{94B3683F-37E4-43A7-A936-DDF027E3AF5A}" presName="sibTrans" presStyleCnt="0"/>
      <dgm:spPr/>
    </dgm:pt>
    <dgm:pt modelId="{AE4EF4CE-A085-4094-99B5-616A9FA69E95}" type="pres">
      <dgm:prSet presAssocID="{6F570D6A-21BB-41C7-BE2E-8CAECC5B699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7DA843-0511-40A9-A979-F4D6E6FC473E}" srcId="{1548C15E-D6EF-427A-9BDF-D710CCE4584B}" destId="{54A0259D-AD5C-4DBD-9CF2-C8B8F83FD364}" srcOrd="2" destOrd="0" parTransId="{F17807E2-7E01-4916-9039-3121275D4BFD}" sibTransId="{94B3683F-37E4-43A7-A936-DDF027E3AF5A}"/>
    <dgm:cxn modelId="{72BA08DD-79ED-499C-9F1F-80B47BC48CBF}" type="presOf" srcId="{3BF0AA6A-CE51-4761-AD89-5E32B0C8B585}" destId="{8706B6DF-8430-4F68-B3EF-84F78F7EE9FE}" srcOrd="0" destOrd="0" presId="urn:microsoft.com/office/officeart/2005/8/layout/hProcess9#2"/>
    <dgm:cxn modelId="{307DCAB4-59A4-407A-8C9E-505B19C27DA1}" type="presOf" srcId="{1548C15E-D6EF-427A-9BDF-D710CCE4584B}" destId="{266DCF93-2E5C-46CA-A385-96093C3DC77E}" srcOrd="0" destOrd="0" presId="urn:microsoft.com/office/officeart/2005/8/layout/hProcess9#2"/>
    <dgm:cxn modelId="{8A143D9C-5A8E-47D9-819D-3454B1BE36DE}" srcId="{1548C15E-D6EF-427A-9BDF-D710CCE4584B}" destId="{A09A46D6-1853-46CE-80B6-40302FE572F3}" srcOrd="1" destOrd="0" parTransId="{A17B8FFC-4F67-4741-8BAA-FB0457576B36}" sibTransId="{8D94B6A4-89F5-4081-8668-808A18DB3858}"/>
    <dgm:cxn modelId="{BF33E525-C369-4E39-9F56-46F2201151F9}" srcId="{1548C15E-D6EF-427A-9BDF-D710CCE4584B}" destId="{6F570D6A-21BB-41C7-BE2E-8CAECC5B699C}" srcOrd="3" destOrd="0" parTransId="{F08293E6-0846-4196-BB13-D365F600C9D8}" sibTransId="{58AC2A3F-32E3-40BC-B492-6DDEFBC4B6F9}"/>
    <dgm:cxn modelId="{142C0450-F880-496C-B64A-1EB5D03150FD}" type="presOf" srcId="{6F570D6A-21BB-41C7-BE2E-8CAECC5B699C}" destId="{AE4EF4CE-A085-4094-99B5-616A9FA69E95}" srcOrd="0" destOrd="0" presId="urn:microsoft.com/office/officeart/2005/8/layout/hProcess9#2"/>
    <dgm:cxn modelId="{42C4F160-2AF4-42FE-8DA5-C4CE73E0DCEB}" type="presOf" srcId="{54A0259D-AD5C-4DBD-9CF2-C8B8F83FD364}" destId="{F6B247F4-3309-4344-8809-0371C3AFDAD7}" srcOrd="0" destOrd="0" presId="urn:microsoft.com/office/officeart/2005/8/layout/hProcess9#2"/>
    <dgm:cxn modelId="{B68A2257-92D7-4CDD-802B-E7C319CD4FF7}" srcId="{1548C15E-D6EF-427A-9BDF-D710CCE4584B}" destId="{3BF0AA6A-CE51-4761-AD89-5E32B0C8B585}" srcOrd="0" destOrd="0" parTransId="{24B468E6-52EB-4CFE-AAE4-6FED49ADAFD1}" sibTransId="{A1263212-C7DE-4769-B888-E49C97B93806}"/>
    <dgm:cxn modelId="{A86197CF-CD43-4969-B4C3-57361CCF62F6}" type="presOf" srcId="{A09A46D6-1853-46CE-80B6-40302FE572F3}" destId="{C98C2174-3907-42A5-98AA-AEF9DB1F4D11}" srcOrd="0" destOrd="0" presId="urn:microsoft.com/office/officeart/2005/8/layout/hProcess9#2"/>
    <dgm:cxn modelId="{27F8D79F-2528-4C4F-80CE-6684902494F1}" type="presParOf" srcId="{266DCF93-2E5C-46CA-A385-96093C3DC77E}" destId="{6B2E677E-565D-42D3-9236-E98CDD9F2E42}" srcOrd="0" destOrd="0" presId="urn:microsoft.com/office/officeart/2005/8/layout/hProcess9#2"/>
    <dgm:cxn modelId="{A8AC8A2F-A38B-4FD9-BB99-EAC291C3CE37}" type="presParOf" srcId="{266DCF93-2E5C-46CA-A385-96093C3DC77E}" destId="{31D9E92E-2AF8-4456-8933-62C71BB5939B}" srcOrd="1" destOrd="0" presId="urn:microsoft.com/office/officeart/2005/8/layout/hProcess9#2"/>
    <dgm:cxn modelId="{259494D7-3EA7-4614-A7E8-79176C3FECFE}" type="presParOf" srcId="{31D9E92E-2AF8-4456-8933-62C71BB5939B}" destId="{8706B6DF-8430-4F68-B3EF-84F78F7EE9FE}" srcOrd="0" destOrd="0" presId="urn:microsoft.com/office/officeart/2005/8/layout/hProcess9#2"/>
    <dgm:cxn modelId="{475B5329-D9EA-49E9-8E0C-41943B9D5D2D}" type="presParOf" srcId="{31D9E92E-2AF8-4456-8933-62C71BB5939B}" destId="{7F152ABC-BFBA-4056-BDF3-051D9D32025B}" srcOrd="1" destOrd="0" presId="urn:microsoft.com/office/officeart/2005/8/layout/hProcess9#2"/>
    <dgm:cxn modelId="{CD45796B-1541-4AD1-A94C-9F4BC1BFCAE4}" type="presParOf" srcId="{31D9E92E-2AF8-4456-8933-62C71BB5939B}" destId="{C98C2174-3907-42A5-98AA-AEF9DB1F4D11}" srcOrd="2" destOrd="0" presId="urn:microsoft.com/office/officeart/2005/8/layout/hProcess9#2"/>
    <dgm:cxn modelId="{8D1438F0-33F6-482C-93A4-3D194EBE3C62}" type="presParOf" srcId="{31D9E92E-2AF8-4456-8933-62C71BB5939B}" destId="{E58B2F98-B6D1-4E61-8E8E-5F4936B5F8CA}" srcOrd="3" destOrd="0" presId="urn:microsoft.com/office/officeart/2005/8/layout/hProcess9#2"/>
    <dgm:cxn modelId="{5B14950A-E412-4FF4-8146-5030BB0A2FC1}" type="presParOf" srcId="{31D9E92E-2AF8-4456-8933-62C71BB5939B}" destId="{F6B247F4-3309-4344-8809-0371C3AFDAD7}" srcOrd="4" destOrd="0" presId="urn:microsoft.com/office/officeart/2005/8/layout/hProcess9#2"/>
    <dgm:cxn modelId="{3CE57A15-6DBD-4BBC-BA77-D3B708A6264F}" type="presParOf" srcId="{31D9E92E-2AF8-4456-8933-62C71BB5939B}" destId="{597E7313-04A0-4C2A-84B9-020DA9AC9595}" srcOrd="5" destOrd="0" presId="urn:microsoft.com/office/officeart/2005/8/layout/hProcess9#2"/>
    <dgm:cxn modelId="{7B94F9B0-467F-459E-AAF7-0FF0802A1418}" type="presParOf" srcId="{31D9E92E-2AF8-4456-8933-62C71BB5939B}" destId="{AE4EF4CE-A085-4094-99B5-616A9FA69E95}" srcOrd="6" destOrd="0" presId="urn:microsoft.com/office/officeart/2005/8/layout/hProcess9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93E224-5CF1-4ACE-8D37-6C17344E2435}">
      <dsp:nvSpPr>
        <dsp:cNvPr id="0" name=""/>
        <dsp:cNvSpPr/>
      </dsp:nvSpPr>
      <dsp:spPr>
        <a:xfrm rot="5400000">
          <a:off x="-126978" y="127770"/>
          <a:ext cx="846525" cy="59256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tx2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b="1" kern="1200" dirty="0" smtClean="0">
              <a:latin typeface="+mj-lt"/>
              <a:ea typeface="Cambria" panose="02040503050406030204" pitchFamily="18" charset="0"/>
            </a:rPr>
            <a:t>2021</a:t>
          </a:r>
          <a:endParaRPr lang="en-US" sz="1200" b="1" kern="1200" dirty="0">
            <a:latin typeface="+mj-lt"/>
            <a:ea typeface="Cambria" panose="02040503050406030204" pitchFamily="18" charset="0"/>
          </a:endParaRPr>
        </a:p>
      </dsp:txBody>
      <dsp:txXfrm rot="5400000">
        <a:off x="-126978" y="127770"/>
        <a:ext cx="846525" cy="592567"/>
      </dsp:txXfrm>
    </dsp:sp>
    <dsp:sp modelId="{FDF65419-D33F-477D-A4B8-83932E1CD012}">
      <dsp:nvSpPr>
        <dsp:cNvPr id="0" name=""/>
        <dsp:cNvSpPr/>
      </dsp:nvSpPr>
      <dsp:spPr>
        <a:xfrm rot="5400000">
          <a:off x="1622057" y="-1029489"/>
          <a:ext cx="550241" cy="2609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kern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kern="1200" dirty="0" smtClean="0">
              <a:latin typeface="+mj-lt"/>
              <a:ea typeface="Cambria" panose="02040503050406030204" pitchFamily="18" charset="0"/>
            </a:rPr>
            <a:t>18 833</a:t>
          </a:r>
          <a:r>
            <a:rPr lang="sr-Latn-RS" sz="1200" b="1" kern="1200" dirty="0" smtClean="0">
              <a:latin typeface="+mj-lt"/>
              <a:ea typeface="Cambria" panose="02040503050406030204" pitchFamily="18" charset="0"/>
            </a:rPr>
            <a:t> </a:t>
          </a:r>
          <a:r>
            <a:rPr lang="sr-Cyrl-RS" sz="1200" kern="1200" dirty="0" smtClean="0">
              <a:latin typeface="+mj-lt"/>
              <a:ea typeface="Cambria" panose="02040503050406030204" pitchFamily="18" charset="0"/>
            </a:rPr>
            <a:t>безработных  лица с ОВЗ</a:t>
          </a:r>
          <a:endParaRPr lang="en-US" sz="1200" kern="1200" dirty="0">
            <a:latin typeface="+mj-lt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kern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kern="1200" dirty="0" smtClean="0">
              <a:latin typeface="+mj-lt"/>
              <a:ea typeface="Cambria" panose="02040503050406030204" pitchFamily="18" charset="0"/>
            </a:rPr>
            <a:t>уровен</a:t>
          </a:r>
          <a:r>
            <a:rPr lang="ru-RU" sz="1200" kern="1200" dirty="0" smtClean="0">
              <a:latin typeface="+mj-lt"/>
              <a:ea typeface="Cambria" panose="02040503050406030204" pitchFamily="18" charset="0"/>
            </a:rPr>
            <a:t>ь</a:t>
          </a:r>
          <a:r>
            <a:rPr lang="sr-Cyrl-RS" sz="1200" kern="1200" dirty="0" smtClean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kern="1200" dirty="0">
              <a:latin typeface="+mj-lt"/>
              <a:ea typeface="Cambria" panose="02040503050406030204" pitchFamily="18" charset="0"/>
            </a:rPr>
            <a:t>3,9%</a:t>
          </a:r>
          <a:endParaRPr lang="en-US" sz="1200" b="1" kern="1200" dirty="0">
            <a:latin typeface="+mj-lt"/>
            <a:ea typeface="Cambria" panose="02040503050406030204" pitchFamily="18" charset="0"/>
          </a:endParaRPr>
        </a:p>
      </dsp:txBody>
      <dsp:txXfrm rot="5400000">
        <a:off x="1622057" y="-1029489"/>
        <a:ext cx="550241" cy="2609220"/>
      </dsp:txXfrm>
    </dsp:sp>
    <dsp:sp modelId="{94F9BA26-1E2A-4EC7-8B8C-36BBB225AAD9}">
      <dsp:nvSpPr>
        <dsp:cNvPr id="0" name=""/>
        <dsp:cNvSpPr/>
      </dsp:nvSpPr>
      <dsp:spPr>
        <a:xfrm rot="5400000">
          <a:off x="-126978" y="759553"/>
          <a:ext cx="846525" cy="59256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tx2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b="1" kern="1200" dirty="0" smtClean="0">
              <a:latin typeface="+mj-lt"/>
              <a:ea typeface="Cambria" panose="02040503050406030204" pitchFamily="18" charset="0"/>
            </a:rPr>
            <a:t>2022</a:t>
          </a:r>
          <a:endParaRPr lang="en-US" sz="1200" b="1" kern="1200" dirty="0">
            <a:latin typeface="+mj-lt"/>
            <a:ea typeface="Cambria" panose="02040503050406030204" pitchFamily="18" charset="0"/>
          </a:endParaRPr>
        </a:p>
      </dsp:txBody>
      <dsp:txXfrm rot="5400000">
        <a:off x="-126978" y="759553"/>
        <a:ext cx="846525" cy="592567"/>
      </dsp:txXfrm>
    </dsp:sp>
    <dsp:sp modelId="{CDE46254-12F0-4658-9D3F-0F3ED3C24A28}">
      <dsp:nvSpPr>
        <dsp:cNvPr id="0" name=""/>
        <dsp:cNvSpPr/>
      </dsp:nvSpPr>
      <dsp:spPr>
        <a:xfrm rot="5400000">
          <a:off x="1622057" y="-396915"/>
          <a:ext cx="550241" cy="2609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65000"/>
              <a:lumOff val="3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kern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kern="1200" dirty="0" smtClean="0">
              <a:latin typeface="+mj-lt"/>
              <a:ea typeface="Cambria" panose="02040503050406030204" pitchFamily="18" charset="0"/>
            </a:rPr>
            <a:t>17 994 </a:t>
          </a:r>
          <a:r>
            <a:rPr lang="sr-Cyrl-RS" sz="1200" kern="1200" dirty="0" smtClean="0">
              <a:latin typeface="+mj-lt"/>
              <a:ea typeface="Cambria" panose="02040503050406030204" pitchFamily="18" charset="0"/>
            </a:rPr>
            <a:t>безработных  лица с ОВЗ</a:t>
          </a:r>
          <a:endParaRPr lang="en-US" sz="1200" kern="1200" dirty="0">
            <a:latin typeface="+mj-lt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kern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kern="1200" dirty="0" smtClean="0">
              <a:latin typeface="+mj-lt"/>
              <a:ea typeface="Cambria" panose="02040503050406030204" pitchFamily="18" charset="0"/>
            </a:rPr>
            <a:t>уровен</a:t>
          </a:r>
          <a:r>
            <a:rPr lang="ru-RU" sz="1200" kern="1200" dirty="0" smtClean="0">
              <a:latin typeface="+mj-lt"/>
              <a:ea typeface="Cambria" panose="02040503050406030204" pitchFamily="18" charset="0"/>
            </a:rPr>
            <a:t>ь</a:t>
          </a:r>
          <a:r>
            <a:rPr lang="sr-Cyrl-RS" sz="1200" kern="1200" dirty="0" smtClean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kern="1200" dirty="0">
              <a:latin typeface="+mj-lt"/>
              <a:ea typeface="Cambria" panose="02040503050406030204" pitchFamily="18" charset="0"/>
            </a:rPr>
            <a:t>4,2%</a:t>
          </a:r>
          <a:endParaRPr lang="en-US" sz="1200" b="1" kern="1200" dirty="0">
            <a:latin typeface="+mj-lt"/>
            <a:ea typeface="Cambria" panose="02040503050406030204" pitchFamily="18" charset="0"/>
          </a:endParaRPr>
        </a:p>
      </dsp:txBody>
      <dsp:txXfrm rot="5400000">
        <a:off x="1622057" y="-396915"/>
        <a:ext cx="550241" cy="2609220"/>
      </dsp:txXfrm>
    </dsp:sp>
    <dsp:sp modelId="{32DB40B8-531A-4194-9BF1-DD05BD493DCE}">
      <dsp:nvSpPr>
        <dsp:cNvPr id="0" name=""/>
        <dsp:cNvSpPr/>
      </dsp:nvSpPr>
      <dsp:spPr>
        <a:xfrm rot="5400000">
          <a:off x="-126978" y="1391335"/>
          <a:ext cx="846525" cy="592567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200" b="1" kern="1200" dirty="0" smtClean="0">
              <a:latin typeface="+mj-lt"/>
              <a:ea typeface="Cambria" panose="02040503050406030204" pitchFamily="18" charset="0"/>
            </a:rPr>
            <a:t>2023</a:t>
          </a:r>
          <a:endParaRPr lang="en-US" sz="12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5400000">
        <a:off x="-126978" y="1391335"/>
        <a:ext cx="846525" cy="592567"/>
      </dsp:txXfrm>
    </dsp:sp>
    <dsp:sp modelId="{170ED19B-7A11-499A-AF97-66CF61C3B4A5}">
      <dsp:nvSpPr>
        <dsp:cNvPr id="0" name=""/>
        <dsp:cNvSpPr/>
      </dsp:nvSpPr>
      <dsp:spPr>
        <a:xfrm rot="5400000">
          <a:off x="1622057" y="234867"/>
          <a:ext cx="550241" cy="2609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kern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kern="1200" dirty="0" smtClean="0">
              <a:latin typeface="+mj-lt"/>
              <a:ea typeface="Cambria" panose="02040503050406030204" pitchFamily="18" charset="0"/>
            </a:rPr>
            <a:t>17 054  </a:t>
          </a:r>
          <a:r>
            <a:rPr lang="sr-Cyrl-RS" sz="1200" kern="1200" dirty="0" smtClean="0">
              <a:latin typeface="+mj-lt"/>
              <a:ea typeface="Cambria" panose="02040503050406030204" pitchFamily="18" charset="0"/>
            </a:rPr>
            <a:t>безработных  лица с ОВЗ</a:t>
          </a:r>
          <a:endParaRPr lang="en-US" sz="1200" kern="1200" dirty="0">
            <a:latin typeface="+mj-lt"/>
            <a:ea typeface="Cambria" panose="020405030504060302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200" kern="1200" dirty="0">
              <a:latin typeface="+mj-lt"/>
              <a:ea typeface="Cambria" panose="02040503050406030204" pitchFamily="18" charset="0"/>
            </a:rPr>
            <a:t> </a:t>
          </a:r>
          <a:r>
            <a:rPr lang="sr-Cyrl-RS" sz="1200" kern="1200" dirty="0" smtClean="0">
              <a:latin typeface="+mj-lt"/>
              <a:ea typeface="Cambria" panose="02040503050406030204" pitchFamily="18" charset="0"/>
            </a:rPr>
            <a:t>уровен</a:t>
          </a:r>
          <a:r>
            <a:rPr lang="ru-RU" sz="1200" kern="1200" dirty="0" smtClean="0">
              <a:latin typeface="+mj-lt"/>
              <a:ea typeface="Cambria" panose="02040503050406030204" pitchFamily="18" charset="0"/>
            </a:rPr>
            <a:t>ь</a:t>
          </a:r>
          <a:r>
            <a:rPr lang="sr-Cyrl-RS" sz="1200" kern="1200" dirty="0" smtClean="0">
              <a:latin typeface="+mj-lt"/>
              <a:ea typeface="Cambria" panose="02040503050406030204" pitchFamily="18" charset="0"/>
            </a:rPr>
            <a:t> </a:t>
          </a:r>
          <a:r>
            <a:rPr lang="sr-Cyrl-RS" sz="1200" b="1" kern="1200" dirty="0">
              <a:latin typeface="+mj-lt"/>
              <a:ea typeface="Cambria" panose="02040503050406030204" pitchFamily="18" charset="0"/>
            </a:rPr>
            <a:t>4,4%</a:t>
          </a:r>
          <a:endParaRPr lang="en-US" sz="1200" b="1" kern="1200" dirty="0">
            <a:latin typeface="+mj-lt"/>
            <a:ea typeface="Cambria" panose="02040503050406030204" pitchFamily="18" charset="0"/>
          </a:endParaRPr>
        </a:p>
      </dsp:txBody>
      <dsp:txXfrm rot="5400000">
        <a:off x="1622057" y="234867"/>
        <a:ext cx="550241" cy="26092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C4494-9489-4B3C-B84F-328DCDE575E6}">
      <dsp:nvSpPr>
        <dsp:cNvPr id="0" name=""/>
        <dsp:cNvSpPr/>
      </dsp:nvSpPr>
      <dsp:spPr>
        <a:xfrm>
          <a:off x="6526599" y="3026146"/>
          <a:ext cx="5094535" cy="22853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000" kern="1200" dirty="0" smtClean="0">
              <a:solidFill>
                <a:srgbClr val="002060"/>
              </a:solidFill>
              <a:latin typeface="+mj-lt"/>
            </a:rPr>
            <a:t>Полная  потеря  трудоспособностиь</a:t>
          </a:r>
          <a:endParaRPr lang="en-US" sz="1000" kern="1200" dirty="0">
            <a:solidFill>
              <a:srgbClr val="002060"/>
            </a:solidFill>
            <a:latin typeface="+mj-lt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000" kern="1200" dirty="0">
              <a:solidFill>
                <a:srgbClr val="002060"/>
              </a:solidFill>
              <a:latin typeface="+mj-lt"/>
            </a:rPr>
            <a:t> </a:t>
          </a:r>
          <a:r>
            <a:rPr lang="sr-Cyrl-CS" sz="1000" kern="1200" dirty="0" smtClean="0">
              <a:solidFill>
                <a:srgbClr val="002060"/>
              </a:solidFill>
              <a:latin typeface="+mj-lt"/>
            </a:rPr>
            <a:t>Оставшаяся  трудоспособност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ь</a:t>
          </a:r>
          <a:endParaRPr lang="en-US" sz="1000" kern="1200" dirty="0">
            <a:solidFill>
              <a:srgbClr val="002060"/>
            </a:solidFill>
            <a:latin typeface="+mj-lt"/>
          </a:endParaRPr>
        </a:p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000" kern="1200" dirty="0">
              <a:solidFill>
                <a:srgbClr val="002060"/>
              </a:solidFill>
              <a:latin typeface="+mj-lt"/>
            </a:rPr>
            <a:t> </a:t>
          </a:r>
          <a:r>
            <a:rPr lang="sr-Cyrl-RS" sz="1000" kern="1200" dirty="0" smtClean="0">
              <a:solidFill>
                <a:srgbClr val="002060"/>
              </a:solidFill>
              <a:latin typeface="+mj-lt"/>
            </a:rPr>
            <a:t>Ребенок – инвалид – ребенок со стойким нарушением или повреждением опорно-двигател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ь</a:t>
          </a:r>
          <a:r>
            <a:rPr lang="sr-Cyrl-RS" sz="1000" kern="1200" dirty="0" smtClean="0">
              <a:solidFill>
                <a:srgbClr val="002060"/>
              </a:solidFill>
              <a:latin typeface="+mj-lt"/>
            </a:rPr>
            <a:t>ног апарата, с тяжелыми и стойкими физическими повреждениями и уродствами, тяжелыми мышечными заболеваниями и поврежданиями, тжелими формами хронических заболеваний и более стойкими нарушениями здоровья, а также ребенок с  умственной </a:t>
          </a:r>
          <a:r>
            <a:rPr lang="sr-Cyrl-RS" sz="1000" kern="1200" dirty="0" smtClean="0">
              <a:solidFill>
                <a:srgbClr val="002060"/>
              </a:solidFill>
              <a:latin typeface="+mj-lt"/>
            </a:rPr>
            <a:t>недостаточностью. Люди</a:t>
          </a:r>
          <a:r>
            <a:rPr lang="sr-Cyrl-RS" sz="1000" kern="1200" dirty="0" smtClean="0">
              <a:solidFill>
                <a:srgbClr val="002060"/>
              </a:solidFill>
              <a:latin typeface="+mj-lt"/>
            </a:rPr>
            <a:t>, которые имеют множественную инвалидность и не могут быть классифицированы по преобладающе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й </a:t>
          </a:r>
          <a:r>
            <a:rPr lang="sr-Cyrl-RS" sz="1000" kern="1200" dirty="0" smtClean="0">
              <a:solidFill>
                <a:srgbClr val="002060"/>
              </a:solidFill>
              <a:latin typeface="+mj-lt"/>
            </a:rPr>
            <a:t> инвалидности, относятся к категории инвалидов с множественной инвалидностью. Инвалидами также считаютс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я</a:t>
          </a:r>
          <a:r>
            <a:rPr lang="sr-Cyrl-RS" sz="1000" kern="1200" dirty="0" smtClean="0">
              <a:solidFill>
                <a:srgbClr val="002060"/>
              </a:solidFill>
              <a:latin typeface="+mj-lt"/>
            </a:rPr>
            <a:t> лица с полным или частичным нарушением зрения и лица с полным или частичным нарушением слуха</a:t>
          </a:r>
          <a:endParaRPr lang="en-US" sz="1000" i="1" kern="1200" dirty="0">
            <a:solidFill>
              <a:srgbClr val="002060"/>
            </a:solidFill>
            <a:latin typeface="+mj-lt"/>
          </a:endParaRPr>
        </a:p>
      </dsp:txBody>
      <dsp:txXfrm>
        <a:off x="8054960" y="3597476"/>
        <a:ext cx="3566174" cy="1713990"/>
      </dsp:txXfrm>
    </dsp:sp>
    <dsp:sp modelId="{DD18D0D8-96A3-4E12-B4F3-91408B700E33}">
      <dsp:nvSpPr>
        <dsp:cNvPr id="0" name=""/>
        <dsp:cNvSpPr/>
      </dsp:nvSpPr>
      <dsp:spPr>
        <a:xfrm>
          <a:off x="0" y="3045572"/>
          <a:ext cx="5139511" cy="217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002060"/>
              </a:solidFill>
              <a:latin typeface="+mj-lt"/>
            </a:rPr>
            <a:t>РВИ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–</a:t>
          </a:r>
          <a:r>
            <a:rPr lang="sr-Cyrl-RS" sz="900" kern="1200" dirty="0" smtClean="0">
              <a:solidFill>
                <a:srgbClr val="002060"/>
              </a:solidFill>
              <a:latin typeface="+mj-lt"/>
            </a:rPr>
            <a:t>поражение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организма не менее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20%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возникшее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при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 исполнении  вонско обзанности  на воне или  в вооружениах  дествиах</a:t>
          </a:r>
          <a:endParaRPr lang="en-US" sz="900" kern="1200" dirty="0">
            <a:solidFill>
              <a:srgbClr val="002060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900" kern="1200" dirty="0">
              <a:solidFill>
                <a:srgbClr val="002060"/>
              </a:solidFill>
              <a:latin typeface="+mj-lt"/>
            </a:rPr>
            <a:t>МВИ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- </a:t>
          </a:r>
          <a:r>
            <a:rPr lang="sr-Cyrl-RS" sz="900" kern="1200" dirty="0" smtClean="0">
              <a:solidFill>
                <a:srgbClr val="002060"/>
              </a:solidFill>
              <a:latin typeface="+mj-lt"/>
            </a:rPr>
            <a:t>поражение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организма не менее 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20%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произашло в мирное врем, во врем прохождений воено служб, в статусе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студента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Воене академии,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ученика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среднего военного училиа, слушателе школ  официров запаса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и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лиц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у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находашихс  в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запасе,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а также  доброволеца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на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военно службе в гославско армии. </a:t>
          </a:r>
          <a:endParaRPr lang="en-US" sz="900" kern="1200" dirty="0">
            <a:solidFill>
              <a:srgbClr val="002060"/>
            </a:solidFill>
            <a:latin typeface="+mj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>
              <a:solidFill>
                <a:srgbClr val="002060"/>
              </a:solidFill>
              <a:latin typeface="+mj-lt"/>
            </a:rPr>
            <a:t>ЦИР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 - 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лице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имеющее на менее  </a:t>
          </a:r>
          <a:r>
            <a:rPr lang="ru-RU" sz="900" kern="1200" dirty="0">
              <a:solidFill>
                <a:srgbClr val="002060"/>
              </a:solidFill>
              <a:latin typeface="+mj-lt"/>
            </a:rPr>
            <a:t>50% 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физических повреждени в результате  ранени , ранения или раненеия оставившего видимые следы, получен</a:t>
          </a:r>
          <a:r>
            <a:rPr lang="sr-Cyrl-RS" sz="900" kern="1200" dirty="0" smtClean="0">
              <a:solidFill>
                <a:srgbClr val="002060"/>
              </a:solidFill>
              <a:latin typeface="+mj-lt"/>
            </a:rPr>
            <a:t>н</a:t>
          </a:r>
          <a:r>
            <a:rPr lang="ru-RU" sz="900" kern="1200" dirty="0" smtClean="0">
              <a:solidFill>
                <a:srgbClr val="002060"/>
              </a:solidFill>
              <a:latin typeface="+mj-lt"/>
            </a:rPr>
            <a:t>ого путем злоупотребений или лишения свободы противником во время войны в ходе боевих дестви, из остатков  военной техники или диверсий противника, то есть  терористичкие действия </a:t>
          </a:r>
          <a:endParaRPr lang="en-US" sz="900" kern="1200" dirty="0">
            <a:solidFill>
              <a:srgbClr val="002060"/>
            </a:solidFill>
            <a:latin typeface="+mj-lt"/>
          </a:endParaRPr>
        </a:p>
      </dsp:txBody>
      <dsp:txXfrm>
        <a:off x="0" y="3588307"/>
        <a:ext cx="3597658" cy="1628205"/>
      </dsp:txXfrm>
    </dsp:sp>
    <dsp:sp modelId="{9FA8FB08-7F8F-48D6-BED3-EAF904B2984A}">
      <dsp:nvSpPr>
        <dsp:cNvPr id="0" name=""/>
        <dsp:cNvSpPr/>
      </dsp:nvSpPr>
      <dsp:spPr>
        <a:xfrm>
          <a:off x="6147301" y="223886"/>
          <a:ext cx="5473833" cy="22692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just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latin typeface="+mj-lt"/>
            </a:rPr>
            <a:t> 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Лицо с необратимыми последствиями физического, сенсорного, умственного </a:t>
          </a:r>
          <a:r>
            <a:rPr lang="ru-RU" sz="1000" kern="1200" dirty="0">
              <a:solidFill>
                <a:srgbClr val="002060"/>
              </a:solidFill>
              <a:latin typeface="+mj-lt"/>
            </a:rPr>
            <a:t>или 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духовного нарушения </a:t>
          </a:r>
          <a:r>
            <a:rPr lang="ru-RU" sz="1000" kern="1200" dirty="0">
              <a:solidFill>
                <a:srgbClr val="002060"/>
              </a:solidFill>
              <a:latin typeface="+mj-lt"/>
            </a:rPr>
            <a:t>или 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заболевания которое не может быть устранено лечением </a:t>
          </a:r>
          <a:r>
            <a:rPr lang="ru-RU" sz="1000" kern="1200" dirty="0">
              <a:solidFill>
                <a:srgbClr val="002060"/>
              </a:solidFill>
              <a:latin typeface="+mj-lt"/>
            </a:rPr>
            <a:t>или 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медицинской ребилитацией, которое  сталкивается с социальными </a:t>
          </a:r>
          <a:r>
            <a:rPr lang="ru-RU" sz="1000" kern="1200" dirty="0">
              <a:solidFill>
                <a:srgbClr val="002060"/>
              </a:solidFill>
              <a:latin typeface="+mj-lt"/>
            </a:rPr>
            <a:t>и 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другими ограничениями влияющими </a:t>
          </a:r>
          <a:r>
            <a:rPr lang="ru-RU" sz="1000" kern="1200" dirty="0">
              <a:solidFill>
                <a:srgbClr val="002060"/>
              </a:solidFill>
              <a:latin typeface="+mj-lt"/>
            </a:rPr>
            <a:t>на 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трудоспособность, </a:t>
          </a:r>
          <a:r>
            <a:rPr lang="ru-RU" sz="1000" kern="1200" dirty="0">
              <a:solidFill>
                <a:srgbClr val="002060"/>
              </a:solidFill>
              <a:latin typeface="+mj-lt"/>
            </a:rPr>
            <a:t>и 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возможность трудоустройства </a:t>
          </a:r>
          <a:r>
            <a:rPr lang="ru-RU" sz="1000" kern="1200" dirty="0">
              <a:solidFill>
                <a:srgbClr val="002060"/>
              </a:solidFill>
              <a:latin typeface="+mj-lt"/>
            </a:rPr>
            <a:t>или 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 сохранения работы, </a:t>
          </a:r>
          <a:r>
            <a:rPr lang="ru-RU" sz="1000" kern="1200" dirty="0">
              <a:solidFill>
                <a:srgbClr val="002060"/>
              </a:solidFill>
              <a:latin typeface="+mj-lt"/>
            </a:rPr>
            <a:t>и 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которое не имеет возможности </a:t>
          </a:r>
          <a:r>
            <a:rPr lang="ru-RU" sz="1000" kern="1200" dirty="0">
              <a:solidFill>
                <a:srgbClr val="002060"/>
              </a:solidFill>
              <a:latin typeface="+mj-lt"/>
            </a:rPr>
            <a:t>или </a:t>
          </a:r>
          <a:r>
            <a:rPr lang="ru-RU" sz="1000" kern="1200" dirty="0" smtClean="0">
              <a:solidFill>
                <a:srgbClr val="002060"/>
              </a:solidFill>
              <a:latin typeface="+mj-lt"/>
            </a:rPr>
            <a:t>имеет ограниченные возможности выйти на рынок труда  на равных условиях, и подать заяавление о приеме на работу  у других лиц.</a:t>
          </a:r>
          <a:endParaRPr lang="en-US" sz="1000" kern="1200" dirty="0">
            <a:solidFill>
              <a:srgbClr val="002060"/>
            </a:solidFill>
            <a:latin typeface="+mj-lt"/>
          </a:endParaRPr>
        </a:p>
        <a:p>
          <a:pPr marL="57150" lvl="1" indent="-57150" algn="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solidFill>
                <a:srgbClr val="002060"/>
              </a:solidFill>
              <a:latin typeface="+mj-lt"/>
            </a:rPr>
            <a:t> </a:t>
          </a:r>
          <a:r>
            <a:rPr lang="ru-RU" sz="1000" b="1" kern="1200" dirty="0">
              <a:solidFill>
                <a:srgbClr val="002060"/>
              </a:solidFill>
              <a:latin typeface="+mj-lt"/>
            </a:rPr>
            <a:t>РВИ, МВИ, ЦИР, </a:t>
          </a:r>
          <a:r>
            <a:rPr lang="ru-RU" sz="1000" b="1" kern="1200" dirty="0" smtClean="0">
              <a:solidFill>
                <a:srgbClr val="002060"/>
              </a:solidFill>
              <a:latin typeface="+mj-lt"/>
            </a:rPr>
            <a:t>категоризированное лицо, </a:t>
          </a:r>
          <a:r>
            <a:rPr lang="ru-RU" sz="1000" b="1" kern="1200" dirty="0">
              <a:solidFill>
                <a:srgbClr val="002060"/>
              </a:solidFill>
              <a:latin typeface="+mj-lt"/>
            </a:rPr>
            <a:t>ПИО, </a:t>
          </a:r>
          <a:r>
            <a:rPr lang="ru-RU" sz="1000" b="1" kern="1200" dirty="0" smtClean="0">
              <a:solidFill>
                <a:srgbClr val="002060"/>
              </a:solidFill>
              <a:latin typeface="+mj-lt"/>
            </a:rPr>
            <a:t>оценка трудоспособности</a:t>
          </a:r>
          <a:endParaRPr lang="en-US" sz="1000" b="1" kern="1200" dirty="0">
            <a:solidFill>
              <a:srgbClr val="002060"/>
            </a:solidFill>
            <a:latin typeface="+mj-lt"/>
          </a:endParaRPr>
        </a:p>
      </dsp:txBody>
      <dsp:txXfrm>
        <a:off x="7789451" y="223886"/>
        <a:ext cx="3831683" cy="1701915"/>
      </dsp:txXfrm>
    </dsp:sp>
    <dsp:sp modelId="{766F853D-3952-48CD-BBC3-FC7FF9EE0048}">
      <dsp:nvSpPr>
        <dsp:cNvPr id="0" name=""/>
        <dsp:cNvSpPr/>
      </dsp:nvSpPr>
      <dsp:spPr>
        <a:xfrm>
          <a:off x="0" y="301491"/>
          <a:ext cx="5109729" cy="1975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>
              <a:latin typeface="+mj-lt"/>
            </a:rPr>
            <a:t> </a:t>
          </a:r>
          <a:r>
            <a:rPr lang="ru-RU" sz="1200" kern="1200" dirty="0" smtClean="0">
              <a:solidFill>
                <a:srgbClr val="002060"/>
              </a:solidFill>
              <a:latin typeface="+mj-lt"/>
            </a:rPr>
            <a:t>Лица с врождёнными или приобретёнными физическими, сенсорными, интеллектуальными или эмоциональными нарушениями, которые из-за  социальных или иных препятствий не имеют возможности или имеют ограниченные возможности</a:t>
          </a:r>
          <a:r>
            <a:rPr lang="sr-Cyrl-RS" sz="1200" kern="1200" dirty="0" smtClean="0">
              <a:solidFill>
                <a:srgbClr val="002060"/>
              </a:solidFill>
              <a:latin typeface="+mj-lt"/>
            </a:rPr>
            <a:t>и</a:t>
          </a:r>
          <a:r>
            <a:rPr lang="ru-RU" sz="1200" kern="1200" dirty="0" smtClean="0">
              <a:solidFill>
                <a:srgbClr val="002060"/>
              </a:solidFill>
              <a:latin typeface="+mj-lt"/>
            </a:rPr>
            <a:t> участвовать в деятельности общества наравне с другими, независимо от того могут ли они осуществлять  указанные действия с использованием  технических средств или вспомогательных  служб</a:t>
          </a:r>
          <a:endParaRPr lang="en-US" sz="1200" kern="1200" dirty="0">
            <a:solidFill>
              <a:srgbClr val="002060"/>
            </a:solidFill>
            <a:latin typeface="+mj-lt"/>
          </a:endParaRPr>
        </a:p>
      </dsp:txBody>
      <dsp:txXfrm>
        <a:off x="0" y="301491"/>
        <a:ext cx="3576810" cy="1481441"/>
      </dsp:txXfrm>
    </dsp:sp>
    <dsp:sp modelId="{AED39C95-5D67-421C-865E-3964924D981C}">
      <dsp:nvSpPr>
        <dsp:cNvPr id="0" name=""/>
        <dsp:cNvSpPr/>
      </dsp:nvSpPr>
      <dsp:spPr>
        <a:xfrm>
          <a:off x="3486535" y="513165"/>
          <a:ext cx="2391647" cy="2293042"/>
        </a:xfrm>
        <a:prstGeom prst="pieWedg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b="1" kern="1200" dirty="0" smtClean="0">
              <a:solidFill>
                <a:srgbClr val="002060"/>
              </a:solidFill>
              <a:latin typeface="+mj-lt"/>
            </a:rPr>
            <a:t>Стратегия </a:t>
          </a:r>
          <a:r>
            <a:rPr lang="sr-Cyrl-RS" sz="1400" b="1" kern="1200" dirty="0" smtClean="0">
              <a:solidFill>
                <a:srgbClr val="002060"/>
              </a:solidFill>
              <a:latin typeface="+mj-lt"/>
            </a:rPr>
            <a:t> улучшени</a:t>
          </a:r>
          <a:r>
            <a:rPr lang="ru-RU" sz="1400" b="1" kern="1200" dirty="0" smtClean="0">
              <a:solidFill>
                <a:srgbClr val="002060"/>
              </a:solidFill>
              <a:latin typeface="+mj-lt"/>
            </a:rPr>
            <a:t>я</a:t>
          </a:r>
          <a:r>
            <a:rPr lang="sr-Cyrl-CS" sz="1400" b="1" kern="1200" dirty="0" smtClean="0">
              <a:solidFill>
                <a:srgbClr val="002060"/>
              </a:solidFill>
              <a:latin typeface="+mj-lt"/>
            </a:rPr>
            <a:t> п</a:t>
          </a:r>
          <a:r>
            <a:rPr lang="sr-Cyrl-RS" sz="1400" b="1" kern="1200" dirty="0" smtClean="0">
              <a:solidFill>
                <a:srgbClr val="002060"/>
              </a:solidFill>
              <a:latin typeface="+mj-lt"/>
            </a:rPr>
            <a:t>озиции </a:t>
          </a:r>
          <a:r>
            <a:rPr lang="sr-Cyrl-CS" sz="1400" b="1" kern="1200" dirty="0" smtClean="0">
              <a:solidFill>
                <a:srgbClr val="002060"/>
              </a:solidFill>
              <a:latin typeface="+mj-lt"/>
            </a:rPr>
            <a:t>ОВЗ</a:t>
          </a:r>
          <a:endParaRPr lang="en-US" sz="1400" b="1" kern="1200" dirty="0">
            <a:solidFill>
              <a:srgbClr val="002060"/>
            </a:solidFill>
            <a:latin typeface="+mj-lt"/>
          </a:endParaRPr>
        </a:p>
      </dsp:txBody>
      <dsp:txXfrm>
        <a:off x="3486535" y="513165"/>
        <a:ext cx="2391647" cy="2293042"/>
      </dsp:txXfrm>
    </dsp:sp>
    <dsp:sp modelId="{0C649897-EB3C-47E5-BC80-F5EE3FC7208C}">
      <dsp:nvSpPr>
        <dsp:cNvPr id="0" name=""/>
        <dsp:cNvSpPr/>
      </dsp:nvSpPr>
      <dsp:spPr>
        <a:xfrm rot="5400000">
          <a:off x="5926095" y="529269"/>
          <a:ext cx="2259579" cy="2294417"/>
        </a:xfrm>
        <a:prstGeom prst="pieWedg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300" b="1" kern="1200" dirty="0">
              <a:solidFill>
                <a:srgbClr val="002060"/>
              </a:solidFill>
              <a:latin typeface="+mj-lt"/>
            </a:rPr>
            <a:t>Закон о </a:t>
          </a:r>
          <a:r>
            <a:rPr lang="sr-Cyrl-CS" sz="1300" b="1" kern="1200" dirty="0" smtClean="0">
              <a:solidFill>
                <a:srgbClr val="002060"/>
              </a:solidFill>
              <a:latin typeface="+mj-lt"/>
            </a:rPr>
            <a:t>профессионал</a:t>
          </a:r>
          <a:r>
            <a:rPr lang="ru-RU" sz="1300" b="1" kern="1200" dirty="0" smtClean="0">
              <a:solidFill>
                <a:srgbClr val="002060"/>
              </a:solidFill>
              <a:latin typeface="+mj-lt"/>
            </a:rPr>
            <a:t>ь</a:t>
          </a:r>
          <a:r>
            <a:rPr lang="sr-Cyrl-CS" sz="1300" b="1" kern="1200" dirty="0" smtClean="0">
              <a:solidFill>
                <a:srgbClr val="002060"/>
              </a:solidFill>
              <a:latin typeface="+mj-lt"/>
            </a:rPr>
            <a:t>ной реабилитации </a:t>
          </a:r>
          <a:r>
            <a:rPr lang="sr-Cyrl-CS" sz="1300" b="1" kern="1200" dirty="0">
              <a:solidFill>
                <a:srgbClr val="002060"/>
              </a:solidFill>
              <a:latin typeface="+mj-lt"/>
            </a:rPr>
            <a:t>и </a:t>
          </a:r>
          <a:r>
            <a:rPr lang="sr-Cyrl-CS" sz="1300" b="1" kern="1200" dirty="0" smtClean="0">
              <a:solidFill>
                <a:srgbClr val="002060"/>
              </a:solidFill>
              <a:latin typeface="+mj-lt"/>
            </a:rPr>
            <a:t>трудоустросйтву </a:t>
          </a:r>
          <a:r>
            <a:rPr lang="sr-Cyrl-CS" sz="1300" b="1" kern="1200" dirty="0" smtClean="0">
              <a:solidFill>
                <a:srgbClr val="002060"/>
              </a:solidFill>
              <a:latin typeface="+mj-lt"/>
            </a:rPr>
            <a:t>ОВЗ</a:t>
          </a:r>
          <a:endParaRPr lang="en-US" sz="1300" b="1" kern="1200" dirty="0">
            <a:solidFill>
              <a:srgbClr val="002060"/>
            </a:solidFill>
            <a:latin typeface="+mj-lt"/>
          </a:endParaRPr>
        </a:p>
      </dsp:txBody>
      <dsp:txXfrm rot="5400000">
        <a:off x="5926095" y="529269"/>
        <a:ext cx="2259579" cy="2294417"/>
      </dsp:txXfrm>
    </dsp:sp>
    <dsp:sp modelId="{5A62EBC1-74E5-47EF-89A5-6CF274A0E07F}">
      <dsp:nvSpPr>
        <dsp:cNvPr id="0" name=""/>
        <dsp:cNvSpPr/>
      </dsp:nvSpPr>
      <dsp:spPr>
        <a:xfrm rot="10800000">
          <a:off x="5908688" y="2836617"/>
          <a:ext cx="2260954" cy="2493701"/>
        </a:xfrm>
        <a:prstGeom prst="pieWedg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2813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2813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281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>
              <a:solidFill>
                <a:srgbClr val="002060"/>
              </a:solidFill>
              <a:latin typeface="+mj-lt"/>
            </a:rPr>
            <a:t>ПИО и </a:t>
          </a:r>
          <a:r>
            <a:rPr lang="sr-Cyrl-CS" sz="1800" b="1" kern="1200" dirty="0" smtClean="0">
              <a:solidFill>
                <a:srgbClr val="002060"/>
              </a:solidFill>
              <a:latin typeface="+mj-lt"/>
            </a:rPr>
            <a:t>образова</a:t>
          </a:r>
          <a:r>
            <a:rPr lang="sr-Cyrl-RS" sz="1800" b="1" kern="1200" dirty="0" smtClean="0">
              <a:solidFill>
                <a:srgbClr val="002060"/>
              </a:solidFill>
              <a:latin typeface="+mj-lt"/>
            </a:rPr>
            <a:t>ние</a:t>
          </a:r>
          <a:endParaRPr lang="en-US" sz="1800" b="1" kern="1200" dirty="0">
            <a:solidFill>
              <a:srgbClr val="002060"/>
            </a:solidFill>
            <a:latin typeface="+mj-lt"/>
          </a:endParaRPr>
        </a:p>
      </dsp:txBody>
      <dsp:txXfrm rot="10800000">
        <a:off x="5908688" y="2836617"/>
        <a:ext cx="2260954" cy="2493701"/>
      </dsp:txXfrm>
    </dsp:sp>
    <dsp:sp modelId="{46BB0A22-B61A-46F8-9E79-1F950D85B583}">
      <dsp:nvSpPr>
        <dsp:cNvPr id="0" name=""/>
        <dsp:cNvSpPr/>
      </dsp:nvSpPr>
      <dsp:spPr>
        <a:xfrm rot="16200000">
          <a:off x="3442577" y="2843686"/>
          <a:ext cx="2412636" cy="2412636"/>
        </a:xfrm>
        <a:prstGeom prst="pieWedg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14066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14066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140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b="1" kern="1200" dirty="0" smtClean="0">
              <a:solidFill>
                <a:srgbClr val="002060"/>
              </a:solidFill>
              <a:latin typeface="+mj-lt"/>
            </a:rPr>
            <a:t>Защита ветернанов и инвалида </a:t>
          </a:r>
          <a:endParaRPr lang="en-US" sz="1800" b="1" kern="1200" dirty="0">
            <a:solidFill>
              <a:srgbClr val="002060"/>
            </a:solidFill>
            <a:latin typeface="+mj-lt"/>
          </a:endParaRPr>
        </a:p>
      </dsp:txBody>
      <dsp:txXfrm rot="16200000">
        <a:off x="3442577" y="2843686"/>
        <a:ext cx="2412636" cy="2412636"/>
      </dsp:txXfrm>
    </dsp:sp>
    <dsp:sp modelId="{5CECDACB-F79C-4503-993B-1029CE0C42C1}">
      <dsp:nvSpPr>
        <dsp:cNvPr id="0" name=""/>
        <dsp:cNvSpPr/>
      </dsp:nvSpPr>
      <dsp:spPr>
        <a:xfrm>
          <a:off x="5394067" y="2286495"/>
          <a:ext cx="833000" cy="724348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99D9BE-F358-4008-A035-762A38D3ED1D}">
      <dsp:nvSpPr>
        <dsp:cNvPr id="0" name=""/>
        <dsp:cNvSpPr/>
      </dsp:nvSpPr>
      <dsp:spPr>
        <a:xfrm rot="10800000">
          <a:off x="5394067" y="2565091"/>
          <a:ext cx="833000" cy="724348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2E677E-565D-42D3-9236-E98CDD9F2E42}">
      <dsp:nvSpPr>
        <dsp:cNvPr id="0" name=""/>
        <dsp:cNvSpPr/>
      </dsp:nvSpPr>
      <dsp:spPr>
        <a:xfrm>
          <a:off x="790574" y="0"/>
          <a:ext cx="8959850" cy="3055619"/>
        </a:xfrm>
        <a:prstGeom prst="rightArrow">
          <a:avLst/>
        </a:prstGeom>
        <a:gradFill rotWithShape="0">
          <a:gsLst>
            <a:gs pos="0">
              <a:schemeClr val="accent1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706B6DF-8430-4F68-B3EF-84F78F7EE9FE}">
      <dsp:nvSpPr>
        <dsp:cNvPr id="0" name=""/>
        <dsp:cNvSpPr/>
      </dsp:nvSpPr>
      <dsp:spPr>
        <a:xfrm>
          <a:off x="18028" y="928688"/>
          <a:ext cx="2251285" cy="122224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b="1" kern="1200" dirty="0" smtClean="0">
              <a:solidFill>
                <a:srgbClr val="002060"/>
              </a:solidFill>
              <a:latin typeface="+mj-lt"/>
            </a:rPr>
            <a:t>Определение </a:t>
          </a:r>
          <a:r>
            <a:rPr lang="sr-Cyrl-CS" sz="1400" b="1" kern="1200" dirty="0">
              <a:solidFill>
                <a:srgbClr val="002060"/>
              </a:solidFill>
              <a:latin typeface="+mj-lt"/>
            </a:rPr>
            <a:t>статуса и </a:t>
          </a:r>
          <a:r>
            <a:rPr lang="sr-Cyrl-CS" sz="1400" b="1" kern="1200" dirty="0" smtClean="0">
              <a:solidFill>
                <a:srgbClr val="002060"/>
              </a:solidFill>
              <a:latin typeface="+mj-lt"/>
            </a:rPr>
            <a:t>оценка трудопособности</a:t>
          </a:r>
          <a:endParaRPr lang="en-GB" sz="1400" b="1" kern="1200" dirty="0">
            <a:solidFill>
              <a:srgbClr val="002060"/>
            </a:solidFill>
            <a:latin typeface="+mj-lt"/>
          </a:endParaRPr>
        </a:p>
      </dsp:txBody>
      <dsp:txXfrm>
        <a:off x="18028" y="928688"/>
        <a:ext cx="2251285" cy="1222247"/>
      </dsp:txXfrm>
    </dsp:sp>
    <dsp:sp modelId="{C98C2174-3907-42A5-98AA-AEF9DB1F4D11}">
      <dsp:nvSpPr>
        <dsp:cNvPr id="0" name=""/>
        <dsp:cNvSpPr/>
      </dsp:nvSpPr>
      <dsp:spPr>
        <a:xfrm>
          <a:off x="2642881" y="938136"/>
          <a:ext cx="2651632" cy="122224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1471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1471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147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>
              <a:solidFill>
                <a:srgbClr val="002060"/>
              </a:solidFill>
              <a:latin typeface="+mj-lt"/>
            </a:rPr>
            <a:t>Мер</a:t>
          </a:r>
          <a:r>
            <a:rPr lang="ru-RU" sz="1200" b="1" kern="1200" dirty="0" smtClean="0">
              <a:solidFill>
                <a:srgbClr val="002060"/>
              </a:solidFill>
              <a:latin typeface="+mj-lt"/>
            </a:rPr>
            <a:t>ы</a:t>
          </a:r>
          <a:r>
            <a:rPr lang="sr-Cyrl-CS" sz="1200" b="1" kern="1200" dirty="0" smtClean="0">
              <a:solidFill>
                <a:srgbClr val="002060"/>
              </a:solidFill>
              <a:latin typeface="+mj-lt"/>
            </a:rPr>
            <a:t> </a:t>
          </a:r>
          <a:r>
            <a:rPr lang="sr-Cyrl-CS" sz="1200" b="1" kern="1200" dirty="0">
              <a:solidFill>
                <a:srgbClr val="002060"/>
              </a:solidFill>
              <a:latin typeface="+mj-lt"/>
            </a:rPr>
            <a:t>и </a:t>
          </a:r>
          <a:r>
            <a:rPr lang="sr-Cyrl-CS" sz="1200" b="1" kern="1200" dirty="0" smtClean="0">
              <a:solidFill>
                <a:srgbClr val="002060"/>
              </a:solidFill>
              <a:latin typeface="+mj-lt"/>
            </a:rPr>
            <a:t>деятельности профессиональная реабилитация</a:t>
          </a:r>
          <a:endParaRPr lang="sr-Cyrl-CS" sz="1200" b="1" kern="1200" dirty="0">
            <a:solidFill>
              <a:srgbClr val="002060"/>
            </a:solidFill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CS" sz="800" b="1" kern="1200" dirty="0">
            <a:latin typeface="+mj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b="1" kern="1200" dirty="0" smtClean="0">
              <a:solidFill>
                <a:srgbClr val="002060"/>
              </a:solidFill>
              <a:latin typeface="+mj-lt"/>
            </a:rPr>
            <a:t>Активные  меры в политике занятости</a:t>
          </a:r>
          <a:endParaRPr lang="en-GB" sz="1400" b="1" kern="1200" dirty="0">
            <a:solidFill>
              <a:srgbClr val="002060"/>
            </a:solidFill>
            <a:latin typeface="+mj-lt"/>
          </a:endParaRPr>
        </a:p>
      </dsp:txBody>
      <dsp:txXfrm>
        <a:off x="2642881" y="938136"/>
        <a:ext cx="2651632" cy="1222247"/>
      </dsp:txXfrm>
    </dsp:sp>
    <dsp:sp modelId="{F6B247F4-3309-4344-8809-0371C3AFDAD7}">
      <dsp:nvSpPr>
        <dsp:cNvPr id="0" name=""/>
        <dsp:cNvSpPr/>
      </dsp:nvSpPr>
      <dsp:spPr>
        <a:xfrm>
          <a:off x="5658280" y="823373"/>
          <a:ext cx="2251285" cy="1408873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2943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2943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294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b="1" kern="1200" dirty="0" smtClean="0">
              <a:solidFill>
                <a:srgbClr val="002060"/>
              </a:solidFill>
              <a:latin typeface="+mj-lt"/>
            </a:rPr>
            <a:t>Обязательство трудоустройства </a:t>
          </a:r>
          <a:r>
            <a:rPr lang="sr-Cyrl-RS" sz="1400" b="1" kern="1200" dirty="0" smtClean="0">
              <a:solidFill>
                <a:srgbClr val="002060"/>
              </a:solidFill>
              <a:latin typeface="+mj-lt"/>
            </a:rPr>
            <a:t>лиц с ОВЗ</a:t>
          </a:r>
          <a:endParaRPr lang="sr-Cyrl-CS" sz="800" b="1" kern="1200" dirty="0">
            <a:solidFill>
              <a:srgbClr val="002060"/>
            </a:solidFill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>
              <a:solidFill>
                <a:srgbClr val="FF0000"/>
              </a:solidFill>
              <a:latin typeface="+mj-lt"/>
            </a:rPr>
            <a:t>Стимулы к трудоустройству </a:t>
          </a:r>
          <a:r>
            <a:rPr lang="sr-Cyrl-CS" sz="1200" b="1" kern="1200" dirty="0">
              <a:solidFill>
                <a:srgbClr val="FF0000"/>
              </a:solidFill>
              <a:latin typeface="+mj-lt"/>
            </a:rPr>
            <a:t>на </a:t>
          </a:r>
          <a:r>
            <a:rPr lang="sr-Cyrl-CS" sz="1200" b="1" kern="1200" dirty="0" smtClean="0">
              <a:solidFill>
                <a:srgbClr val="FF0000"/>
              </a:solidFill>
              <a:latin typeface="+mj-lt"/>
            </a:rPr>
            <a:t>открытом рынке и на особых  условиях</a:t>
          </a:r>
          <a:endParaRPr lang="en-GB" sz="1200" b="1" kern="1200" dirty="0">
            <a:solidFill>
              <a:srgbClr val="FF0000"/>
            </a:solidFill>
            <a:latin typeface="+mj-lt"/>
          </a:endParaRPr>
        </a:p>
      </dsp:txBody>
      <dsp:txXfrm>
        <a:off x="5658280" y="823373"/>
        <a:ext cx="2251285" cy="1408873"/>
      </dsp:txXfrm>
    </dsp:sp>
    <dsp:sp modelId="{AE4EF4CE-A085-4094-99B5-616A9FA69E95}">
      <dsp:nvSpPr>
        <dsp:cNvPr id="0" name=""/>
        <dsp:cNvSpPr/>
      </dsp:nvSpPr>
      <dsp:spPr>
        <a:xfrm>
          <a:off x="8284780" y="916685"/>
          <a:ext cx="2251285" cy="1222247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14717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14717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147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200" b="1" kern="1200" dirty="0" smtClean="0">
              <a:solidFill>
                <a:srgbClr val="002060"/>
              </a:solidFill>
              <a:latin typeface="+mj-lt"/>
            </a:rPr>
            <a:t>Пред</a:t>
          </a:r>
          <a:r>
            <a:rPr lang="sr-Cyrl-RS" sz="1200" b="1" kern="1200" dirty="0" smtClean="0">
              <a:solidFill>
                <a:srgbClr val="002060"/>
              </a:solidFill>
              <a:latin typeface="+mj-lt"/>
            </a:rPr>
            <a:t>приятия</a:t>
          </a:r>
          <a:r>
            <a:rPr lang="sr-Cyrl-CS" sz="1200" b="1" kern="1200" dirty="0" smtClean="0">
              <a:solidFill>
                <a:srgbClr val="002060"/>
              </a:solidFill>
              <a:latin typeface="+mj-lt"/>
            </a:rPr>
            <a:t> </a:t>
          </a:r>
          <a:r>
            <a:rPr lang="sr-Cyrl-RS" sz="1200" b="1" kern="1200" dirty="0" smtClean="0">
              <a:solidFill>
                <a:srgbClr val="002060"/>
              </a:solidFill>
              <a:latin typeface="+mj-lt"/>
            </a:rPr>
            <a:t>по</a:t>
          </a:r>
          <a:r>
            <a:rPr lang="sr-Cyrl-CS" sz="1200" b="1" kern="1200" dirty="0" smtClean="0">
              <a:solidFill>
                <a:srgbClr val="002060"/>
              </a:solidFill>
              <a:latin typeface="+mj-lt"/>
            </a:rPr>
            <a:t> профессиональной реабилитации </a:t>
          </a:r>
          <a:r>
            <a:rPr lang="sr-Cyrl-CS" sz="1200" b="1" kern="1200" dirty="0">
              <a:solidFill>
                <a:srgbClr val="002060"/>
              </a:solidFill>
              <a:latin typeface="+mj-lt"/>
            </a:rPr>
            <a:t>и </a:t>
          </a:r>
          <a:r>
            <a:rPr lang="sr-Cyrl-CS" sz="1200" b="1" kern="1200" dirty="0" smtClean="0">
              <a:solidFill>
                <a:srgbClr val="002060"/>
              </a:solidFill>
              <a:latin typeface="+mj-lt"/>
            </a:rPr>
            <a:t>трудоустройству </a:t>
          </a:r>
          <a:r>
            <a:rPr lang="sr-Cyrl-CS" sz="1200" b="1" kern="1200" dirty="0">
              <a:solidFill>
                <a:srgbClr val="002060"/>
              </a:solidFill>
              <a:latin typeface="+mj-lt"/>
            </a:rPr>
            <a:t>ОСИ и </a:t>
          </a:r>
          <a:r>
            <a:rPr lang="sr-Cyrl-CS" sz="1200" b="1" kern="1200" dirty="0" smtClean="0">
              <a:solidFill>
                <a:srgbClr val="002060"/>
              </a:solidFill>
              <a:latin typeface="+mj-lt"/>
            </a:rPr>
            <a:t>другим  формам трудоустройства </a:t>
          </a:r>
          <a:r>
            <a:rPr lang="sr-Cyrl-CS" sz="1200" b="1" kern="1200" dirty="0">
              <a:solidFill>
                <a:srgbClr val="002060"/>
              </a:solidFill>
              <a:latin typeface="+mj-lt"/>
            </a:rPr>
            <a:t>и </a:t>
          </a:r>
          <a:r>
            <a:rPr lang="sr-Cyrl-CS" sz="1200" b="1" kern="1200" dirty="0" smtClean="0">
              <a:solidFill>
                <a:srgbClr val="002060"/>
              </a:solidFill>
              <a:latin typeface="+mj-lt"/>
            </a:rPr>
            <a:t>работе</a:t>
          </a:r>
          <a:endParaRPr lang="en-GB" sz="1200" b="1" kern="1200" dirty="0">
            <a:solidFill>
              <a:srgbClr val="002060"/>
            </a:solidFill>
            <a:latin typeface="+mj-lt"/>
          </a:endParaRPr>
        </a:p>
      </dsp:txBody>
      <dsp:txXfrm>
        <a:off x="8284780" y="916685"/>
        <a:ext cx="2251285" cy="1222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#2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#2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2425" cy="377031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 marL="0" marR="0" lvl="0" indent="0" algn="r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0" tIns="0" rIns="0" bIns="0" numCol="1" anchor="b" anchorCtr="0" compatLnSpc="1"/>
          <a:lstStyle>
            <a:lvl1pPr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 marL="0" marR="0" lvl="0" indent="0" algn="l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0" tIns="0" rIns="0" bIns="0" numCol="1" anchor="b" anchorCtr="0" compatLnSpc="1"/>
          <a:lstStyle/>
          <a:p>
            <a:pPr lvl="0" algn="r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lvl="0" algn="r" defTabSz="914400" eaLnBrk="1">
                <a:lnSpc>
                  <a:spcPct val="93000"/>
                </a:lnSpc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914400" algn="l"/>
                  <a:tab pos="1828800" algn="l"/>
                  <a:tab pos="2743200" algn="l"/>
                </a:tabLst>
              </a:pPr>
              <a:t>‹#›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7318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lvl="0" algn="r" defTabSz="914400" eaLnBrk="1">
                <a:lnSpc>
                  <a:spcPct val="93000"/>
                </a:lnSpc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914400" algn="l"/>
                  <a:tab pos="1828800" algn="l"/>
                  <a:tab pos="2743200" algn="l"/>
                </a:tabLst>
              </a:pPr>
              <a:t>1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638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8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/>
          <a:p>
            <a:pPr lvl="0" algn="r" defTabSz="91440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</a:pPr>
            <a:fld id="{9A0DB2DC-4C9A-4742-B13C-FB6460FD3503}" type="slidenum">
              <a:rPr lang="en-US" alt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lvl="0" algn="r" defTabSz="914400" eaLnBrk="1">
                <a:lnSpc>
                  <a:spcPct val="93000"/>
                </a:lnSpc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914400" algn="l"/>
                  <a:tab pos="1828800" algn="l"/>
                  <a:tab pos="2743200" algn="l"/>
                </a:tabLst>
              </a:pPr>
              <a:t>10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2662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8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1613" cy="445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445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en-GB" altLang="en-US" dirty="0"/>
              <a:t>Образец заголовка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DejaVu Sans" charset="0"/>
              <a:cs typeface="DejaVu Sans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4038600" y="6356350"/>
            <a:ext cx="4113213" cy="363538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eaLnBrk="1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  <a:tab pos="3657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 w="9525" cap="flat">
            <a:noFill/>
            <a:rou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 pitchFamily="18" charset="0"/>
              <a:defRPr sz="1200">
                <a:solidFill>
                  <a:srgbClr val="8B8B8B"/>
                </a:solidFill>
                <a:latin typeface="Calibri" panose="020F0502020204030204" charset="0"/>
              </a:defRPr>
            </a:lvl1pPr>
          </a:lstStyle>
          <a:p>
            <a:pPr lvl="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</a:pPr>
            <a:fld id="{9A0DB2DC-4C9A-4742-B13C-FB6460FD3503}" type="slidenum">
              <a:rPr lang="ru-RU" altLang="en-US" dirty="0">
                <a:cs typeface="DejaVu Sans" charset="0"/>
              </a:rPr>
              <a:pPr lvl="0" eaLnBrk="1" hangingPunct="1">
                <a:spcBef>
                  <a:spcPts val="15"/>
                </a:spcBef>
                <a:spcAft>
                  <a:spcPts val="15"/>
                </a:spcAft>
                <a:buClr>
                  <a:srgbClr val="000000"/>
                </a:buClr>
                <a:buSzPct val="100000"/>
                <a:buNone/>
              </a:pPr>
              <a:t>‹#›</a:t>
            </a:fld>
            <a:endParaRPr lang="ru-RU" altLang="en-US" dirty="0">
              <a:latin typeface="Arial" panose="020B0604020202020204" pitchFamily="34" charset="0"/>
              <a:cs typeface="DejaVu Sans" charset="0"/>
            </a:endParaRPr>
          </a:p>
        </p:txBody>
      </p:sp>
      <p:sp>
        <p:nvSpPr>
          <p:cNvPr id="14342" name="Rectangle 5"/>
          <p:cNvSpPr>
            <a:spLocks noGrp="1"/>
          </p:cNvSpPr>
          <p:nvPr>
            <p:ph type="body" idx="1"/>
          </p:nvPr>
        </p:nvSpPr>
        <p:spPr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charset="0"/>
          <a:ea typeface="Source Han Sans CN" charset="0"/>
          <a:cs typeface="Source Han Sans CN" charset="0"/>
        </a:defRPr>
      </a:lvl2pPr>
      <a:lvl3pPr algn="l" rtl="0" eaLnBrk="0" fontAlgn="base" hangingPunct="0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charset="0"/>
          <a:ea typeface="Source Han Sans CN" charset="0"/>
          <a:cs typeface="Source Han Sans CN" charset="0"/>
        </a:defRPr>
      </a:lvl3pPr>
      <a:lvl4pPr algn="l" rtl="0" eaLnBrk="0" fontAlgn="base" hangingPunct="0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charset="0"/>
          <a:ea typeface="Source Han Sans CN" charset="0"/>
          <a:cs typeface="Source Han Sans CN" charset="0"/>
        </a:defRPr>
      </a:lvl4pPr>
      <a:lvl5pPr algn="l" rtl="0" eaLnBrk="0" fontAlgn="base" hangingPunct="0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charset="0"/>
          <a:ea typeface="Source Han Sans CN" charset="0"/>
          <a:cs typeface="Source Han Sans CN" charset="0"/>
        </a:defRPr>
      </a:lvl5pPr>
      <a:lvl6pPr marL="2514600" indent="-228600" algn="l" rtl="0" fontAlgn="base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charset="0"/>
          <a:ea typeface="Source Han Sans CN" charset="0"/>
          <a:cs typeface="Source Han Sans CN" charset="0"/>
        </a:defRPr>
      </a:lvl6pPr>
      <a:lvl7pPr marL="2971800" indent="-228600" algn="l" rtl="0" fontAlgn="base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charset="0"/>
          <a:ea typeface="Source Han Sans CN" charset="0"/>
          <a:cs typeface="Source Han Sans CN" charset="0"/>
        </a:defRPr>
      </a:lvl7pPr>
      <a:lvl8pPr marL="3429000" indent="-228600" algn="l" rtl="0" fontAlgn="base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charset="0"/>
          <a:ea typeface="Source Han Sans CN" charset="0"/>
          <a:cs typeface="Source Han Sans CN" charset="0"/>
        </a:defRPr>
      </a:lvl8pPr>
      <a:lvl9pPr marL="3886200" indent="-228600" algn="l" rtl="0" fontAlgn="base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charset="0"/>
          <a:ea typeface="Source Han Sans CN" charset="0"/>
          <a:cs typeface="Source Han Sans CN" charset="0"/>
        </a:defRPr>
      </a:lvl9pPr>
    </p:titleStyle>
    <p:bodyStyle>
      <a:lvl1pPr marL="342900" indent="-342900" algn="l" rtl="0" eaLnBrk="0" fontAlgn="base" hangingPunct="0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4042" y="4893"/>
            <a:ext cx="1214755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9" name="Rectangle 3"/>
          <p:cNvSpPr/>
          <p:nvPr/>
        </p:nvSpPr>
        <p:spPr>
          <a:xfrm>
            <a:off x="2135560" y="2132855"/>
            <a:ext cx="7255703" cy="2767679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/>
          <a:lstStyle/>
          <a:p>
            <a:pPr algn="ctr" defTabSz="91440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r>
              <a:rPr lang="ru-RU" sz="3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П</a:t>
            </a:r>
            <a:r>
              <a:rPr lang="sr-Cyrl-RS" sz="3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роблемные</a:t>
            </a:r>
            <a:r>
              <a:rPr lang="ru-RU" sz="3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аспекты </a:t>
            </a:r>
            <a:br>
              <a:rPr lang="ru-RU" sz="3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</a:br>
            <a:r>
              <a:rPr lang="ru-RU" sz="3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трудоустройства инвалидов</a:t>
            </a:r>
            <a:br>
              <a:rPr lang="ru-RU" sz="3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</a:br>
            <a:r>
              <a:rPr lang="ru-RU" sz="3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и политика государственной </a:t>
            </a:r>
            <a:br>
              <a:rPr lang="ru-RU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</a:br>
            <a:r>
              <a:rPr lang="ru-RU" sz="3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поддержки в Сербии </a:t>
            </a:r>
            <a:endParaRPr lang="ru-RU" altLang="en-US" sz="30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30" name="Rectangle 4"/>
          <p:cNvSpPr/>
          <p:nvPr/>
        </p:nvSpPr>
        <p:spPr>
          <a:xfrm>
            <a:off x="2423592" y="4365103"/>
            <a:ext cx="5760640" cy="747469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5000" rIns="90000" bIns="45000">
            <a:spAutoFit/>
          </a:bodyPr>
          <a:lstStyle/>
          <a:p>
            <a:pPr marL="1786255" eaLnBrk="1">
              <a:lnSpc>
                <a:spcPts val="1975"/>
              </a:lnSpc>
              <a:spcBef>
                <a:spcPts val="80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ru-RU" altLang="en-US" sz="28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Остоя</a:t>
            </a:r>
            <a:r>
              <a:rPr lang="ru-RU" altLang="en-US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r-Cyrl-RS" altLang="en-US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Во</a:t>
            </a:r>
            <a:r>
              <a:rPr lang="ru-RU" altLang="en-US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й</a:t>
            </a:r>
            <a:r>
              <a:rPr lang="sr-Cyrl-RS" altLang="en-US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инович</a:t>
            </a:r>
            <a:endParaRPr lang="ru-RU" altLang="en-US" sz="2800" b="1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86255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ru-RU" altLang="en-US" sz="2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776" y="640704"/>
            <a:ext cx="2602286" cy="11855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74272" y="4738838"/>
            <a:ext cx="427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j-lt"/>
              </a:rPr>
              <a:t>ассистент кафедры социологии и технологий государственного и муниципального управления Уральского федерального университета им. первого </a:t>
            </a:r>
            <a:r>
              <a:rPr lang="ru-RU" sz="1600" dirty="0" smtClean="0">
                <a:latin typeface="+mj-lt"/>
              </a:rPr>
              <a:t>Президента </a:t>
            </a:r>
          </a:p>
          <a:p>
            <a:r>
              <a:rPr lang="ru-RU" sz="1600" dirty="0" smtClean="0">
                <a:latin typeface="+mj-lt"/>
              </a:rPr>
              <a:t>России Б.Н. Ельцина, </a:t>
            </a:r>
            <a:br>
              <a:rPr lang="ru-RU" sz="1600" dirty="0" smtClean="0">
                <a:latin typeface="+mj-lt"/>
              </a:rPr>
            </a:br>
            <a:r>
              <a:rPr lang="ru-RU" sz="1600" dirty="0" smtClean="0">
                <a:latin typeface="+mj-lt"/>
              </a:rPr>
              <a:t>г</a:t>
            </a:r>
            <a:r>
              <a:rPr lang="ru-RU" sz="1600" dirty="0">
                <a:latin typeface="+mj-lt"/>
              </a:rPr>
              <a:t>. Екатеринбург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60784" y="-17011"/>
            <a:ext cx="12174538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Picture 2"/>
          <p:cNvPicPr>
            <a:picLocks noChangeAspect="1"/>
          </p:cNvPicPr>
          <p:nvPr/>
        </p:nvPicPr>
        <p:blipFill>
          <a:blip r:embed="rId4" cstate="print"/>
          <a:srcRect l="8452" t="13145" r="8348" b="12460"/>
          <a:stretch>
            <a:fillRect/>
          </a:stretch>
        </p:blipFill>
        <p:spPr>
          <a:xfrm>
            <a:off x="4970774" y="4873625"/>
            <a:ext cx="2020888" cy="120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Rectangle 4"/>
          <p:cNvSpPr/>
          <p:nvPr/>
        </p:nvSpPr>
        <p:spPr>
          <a:xfrm>
            <a:off x="2925763" y="2528888"/>
            <a:ext cx="7488237" cy="2332037"/>
          </a:xfrm>
          <a:prstGeom prst="rect">
            <a:avLst/>
          </a:prstGeom>
          <a:noFill/>
          <a:ln w="9525">
            <a:noFill/>
          </a:ln>
        </p:spPr>
        <p:txBody>
          <a:bodyPr lIns="90000" tIns="45000" rIns="90000" bIns="45000"/>
          <a:lstStyle/>
          <a:p>
            <a:pPr defTabSz="91440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</a:tabLst>
            </a:pPr>
            <a:endParaRPr lang="ru-RU" altLang="en-US" sz="5400" b="1" dirty="0">
              <a:solidFill>
                <a:srgbClr val="ED7D31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Rectangle 5"/>
          <p:cNvSpPr/>
          <p:nvPr/>
        </p:nvSpPr>
        <p:spPr>
          <a:xfrm>
            <a:off x="6991350" y="4873625"/>
            <a:ext cx="182563" cy="4905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 defTabSz="914400" eaLnBrk="1" hangingPunct="1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</a:tabLst>
            </a:pPr>
            <a:endParaRPr lang="ru-RU" altLang="en-US" sz="2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2" name="Rectangle 7"/>
          <p:cNvSpPr/>
          <p:nvPr/>
        </p:nvSpPr>
        <p:spPr>
          <a:xfrm>
            <a:off x="5591175" y="3254375"/>
            <a:ext cx="1196975" cy="349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73" name="Rectangle 8"/>
          <p:cNvSpPr/>
          <p:nvPr/>
        </p:nvSpPr>
        <p:spPr>
          <a:xfrm>
            <a:off x="1631950" y="2133600"/>
            <a:ext cx="10080625" cy="215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ru-RU" altLang="en-US" dirty="0">
              <a:latin typeface="Arial" panose="020B0604020202020204" pitchFamily="34" charset="0"/>
            </a:endParaRPr>
          </a:p>
          <a:p>
            <a:pPr marL="285750" indent="-28575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indent="-28575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indent="-28575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indent="-28575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indent="-28575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indent="-28575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285750" indent="-285750" eaLnBrk="1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1274" name="Rectangle 9"/>
          <p:cNvSpPr/>
          <p:nvPr/>
        </p:nvSpPr>
        <p:spPr>
          <a:xfrm>
            <a:off x="1678369" y="2652176"/>
            <a:ext cx="8763819" cy="11387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ru-RU" altLang="en-US" sz="2000" dirty="0"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altLang="en-US" sz="4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Спасибо за </a:t>
            </a:r>
            <a:r>
              <a:rPr lang="ru-RU" altLang="en-US" sz="4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внимание!</a:t>
            </a:r>
            <a:endParaRPr lang="ru-RU" altLang="en-US" sz="48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88088" y="1298164"/>
            <a:ext cx="5559836" cy="555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0" y="332656"/>
            <a:ext cx="8040216" cy="10081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1700808"/>
            <a:ext cx="7632847" cy="4896544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b="1" dirty="0" smtClean="0">
                <a:solidFill>
                  <a:srgbClr val="002060"/>
                </a:solidFill>
              </a:rPr>
              <a:t>Люди с ограниченными возможностями сталкиваются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с дискриминацией на нескольких уровнях: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• </a:t>
            </a:r>
            <a:r>
              <a:rPr lang="ru-RU" b="1" dirty="0" smtClean="0"/>
              <a:t>Материальный</a:t>
            </a:r>
            <a:r>
              <a:rPr lang="ru-RU" dirty="0" smtClean="0"/>
              <a:t>: многие люди с ограниченными возможностями живут в нищете, не имеют доступа к рынку труда, образованию, медицинскому обслуживанию.</a:t>
            </a:r>
            <a:br>
              <a:rPr lang="ru-RU" dirty="0" smtClean="0"/>
            </a:br>
            <a:r>
              <a:rPr lang="ru-RU" dirty="0" smtClean="0"/>
              <a:t> • </a:t>
            </a:r>
            <a:r>
              <a:rPr lang="ru-RU" b="1" dirty="0" smtClean="0"/>
              <a:t>Социальный:</a:t>
            </a:r>
            <a:r>
              <a:rPr lang="ru-RU" dirty="0" smtClean="0"/>
              <a:t> они лишены контактов с семьей и друзьями, у них снижен уровень социальной активности, они редко участвуют в спортивных, художественных и культурных мероприятиях.</a:t>
            </a:r>
            <a:br>
              <a:rPr lang="ru-RU" dirty="0" smtClean="0"/>
            </a:br>
            <a:r>
              <a:rPr lang="ru-RU" dirty="0" smtClean="0"/>
              <a:t> • </a:t>
            </a:r>
            <a:r>
              <a:rPr lang="ru-RU" b="1" dirty="0" smtClean="0"/>
              <a:t>Психологический</a:t>
            </a:r>
            <a:r>
              <a:rPr lang="ru-RU" dirty="0" smtClean="0"/>
              <a:t>: люди с ограниченными возможностями сталкиваются с предрассудками, и многие из них живут с низким уровнем уверенности в себе и плохой самооценкой.</a:t>
            </a:r>
            <a:br>
              <a:rPr lang="ru-RU" dirty="0" smtClean="0"/>
            </a:br>
            <a:r>
              <a:rPr lang="ru-RU" dirty="0" smtClean="0"/>
              <a:t> • </a:t>
            </a:r>
            <a:r>
              <a:rPr lang="ru-RU" b="1" dirty="0" smtClean="0"/>
              <a:t>Убеждения работодателей</a:t>
            </a:r>
            <a:r>
              <a:rPr lang="ru-RU" dirty="0" smtClean="0"/>
              <a:t>, что трудоустройство этой категории лиц потребует больших затрат, связанных с адаптацией рабочего места к инвалидности человека.</a:t>
            </a:r>
            <a:br>
              <a:rPr lang="ru-RU" dirty="0" smtClean="0"/>
            </a:br>
            <a:r>
              <a:rPr lang="ru-RU" dirty="0" smtClean="0"/>
              <a:t> • </a:t>
            </a:r>
            <a:r>
              <a:rPr lang="ru-RU" b="1" dirty="0" smtClean="0"/>
              <a:t>Негативные культурные и исторические модели поведения </a:t>
            </a:r>
            <a:r>
              <a:rPr lang="ru-RU" dirty="0" smtClean="0"/>
              <a:t>по отношению к людям с ограниченными возможностями. </a:t>
            </a:r>
            <a:br>
              <a:rPr lang="ru-RU" dirty="0" smtClean="0"/>
            </a:br>
            <a:r>
              <a:rPr lang="ru-RU" dirty="0" smtClean="0"/>
              <a:t> • </a:t>
            </a:r>
            <a:r>
              <a:rPr lang="ru-RU" b="1" dirty="0" smtClean="0"/>
              <a:t>Слабая образовательно-квалификационная структура </a:t>
            </a:r>
            <a:r>
              <a:rPr lang="ru-RU" dirty="0" smtClean="0"/>
              <a:t>лиц с ограниченными   возможностями. 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1559496" y="285446"/>
            <a:ext cx="8352928" cy="1080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800" b="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С какими проблемами сталкиваются </a:t>
            </a:r>
            <a:br>
              <a:rPr lang="ru-RU" sz="2800" b="0" dirty="0" smtClean="0">
                <a:solidFill>
                  <a:srgbClr val="002060"/>
                </a:solidFill>
                <a:latin typeface="+mj-lt"/>
              </a:rPr>
            </a:br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инвалиды в Сербии?</a:t>
            </a:r>
            <a:endParaRPr lang="en-US" sz="2800" b="0" dirty="0" smtClean="0">
              <a:solidFill>
                <a:srgbClr val="002060"/>
              </a:solidFill>
              <a:latin typeface="+mj-lt"/>
            </a:endParaRPr>
          </a:p>
          <a:p>
            <a:pPr algn="ctr"/>
            <a:endParaRPr lang="ru-RU" sz="2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/>
          <a:srcRect l="8452" t="13145" r="8348" b="12460"/>
          <a:stretch>
            <a:fillRect/>
          </a:stretch>
        </p:blipFill>
        <p:spPr>
          <a:xfrm>
            <a:off x="10704195" y="40640"/>
            <a:ext cx="1443990" cy="970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536160" y="1844824"/>
            <a:ext cx="4104456" cy="36004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Перепись населения -</a:t>
            </a:r>
            <a:r>
              <a:rPr lang="sr-Latn-RS" sz="2000" b="1" dirty="0" smtClean="0">
                <a:solidFill>
                  <a:srgbClr val="002060"/>
                </a:solidFill>
                <a:latin typeface="+mj-lt"/>
              </a:rPr>
              <a:t> 2022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sr-Cyrl-RS" sz="2000" b="1" dirty="0" smtClean="0">
                <a:solidFill>
                  <a:srgbClr val="002060"/>
                </a:solidFill>
                <a:latin typeface="+mj-lt"/>
              </a:rPr>
              <a:t>год</a:t>
            </a:r>
            <a:endParaRPr lang="ru-RU" sz="1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795144"/>
              </p:ext>
            </p:extLst>
          </p:nvPr>
        </p:nvGraphicFramePr>
        <p:xfrm>
          <a:off x="7392144" y="2276872"/>
          <a:ext cx="4104456" cy="370593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76517"/>
                <a:gridCol w="931882"/>
                <a:gridCol w="803969"/>
                <a:gridCol w="792088"/>
              </a:tblGrid>
              <a:tr h="34630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Об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щ</a:t>
                      </a: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а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я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sr-Cyrl-RS" sz="1200" baseline="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численност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ь </a:t>
                      </a:r>
                      <a:r>
                        <a:rPr lang="sr-Cyrl-RS" sz="1200" baseline="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насели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я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Инвалид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mbria" panose="02040503050406030204" pitchFamily="18" charset="0"/>
                          <a:cs typeface="+mn-cs"/>
                        </a:rPr>
                        <a:t>ы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+mn-cs"/>
                        </a:rPr>
                        <a:t>Человек</a:t>
                      </a:r>
                    </a:p>
                  </a:txBody>
                  <a:tcPr marL="0" marR="0" marT="9525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%</a:t>
                      </a:r>
                      <a:endParaRPr lang="en-US" sz="1200" b="1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/>
                </a:tc>
              </a:tr>
              <a:tr h="3606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РЕСПУБЛИКА СЕРБИ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Я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6 526 707</a:t>
                      </a:r>
                      <a:endParaRPr lang="en-US" sz="1200" b="1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356 404</a:t>
                      </a:r>
                      <a:endParaRPr lang="en-US" sz="1200" b="1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5,46</a:t>
                      </a:r>
                      <a:endParaRPr lang="en-US" sz="1200" b="1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/>
                </a:tc>
              </a:tr>
              <a:tr h="3606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Белградски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й</a:t>
                      </a: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 регион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1 648 978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68 280</a:t>
                      </a:r>
                      <a:endParaRPr lang="en-US" sz="1200" b="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4,14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6062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Регион </a:t>
                      </a: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Воеводине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1 707 502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107 094</a:t>
                      </a:r>
                      <a:endParaRPr lang="en-US" sz="1200" b="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6,27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0614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Регион </a:t>
                      </a: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Шумадия </a:t>
                      </a: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и </a:t>
                      </a: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Западная Сербия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1 787 518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93 785</a:t>
                      </a:r>
                      <a:endParaRPr lang="en-US" sz="1200" b="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5,25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0614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Регион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Ю</a:t>
                      </a: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жная </a:t>
                      </a: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и </a:t>
                      </a: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Восточная Серби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я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1 382 709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87 245</a:t>
                      </a:r>
                      <a:endParaRPr lang="en-US" sz="1200" b="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6,31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671655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+mj-lt"/>
                          <a:ea typeface="Cambria" panose="02040503050406030204" pitchFamily="18" charset="0"/>
                        </a:rPr>
                        <a:t>Регион Косово и </a:t>
                      </a: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Метохи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я</a:t>
                      </a: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*</a:t>
                      </a:r>
                    </a:p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…</a:t>
                      </a:r>
                    </a:p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…</a:t>
                      </a:r>
                    </a:p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+mj-lt"/>
                          <a:ea typeface="Cambria" panose="02040503050406030204" pitchFamily="18" charset="0"/>
                        </a:rPr>
                        <a:t>…</a:t>
                      </a:r>
                    </a:p>
                    <a:p>
                      <a:pPr marL="0" marR="0" algn="ctr">
                        <a:lnSpc>
                          <a:spcPts val="15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5250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7"/>
          <p:cNvSpPr/>
          <p:nvPr/>
        </p:nvSpPr>
        <p:spPr>
          <a:xfrm>
            <a:off x="983432" y="2276872"/>
            <a:ext cx="5400600" cy="4055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К контингенту инвалидов относятся все лица в возрасте от двух лет и старше, которые вследствие хотя бы одной из проблем (со зрением (несмотря на использование очков), слухом (несмотря на использование слухового аппарата), ходьбой или подъемом по лестнице, память/концентрация, самостоятельность при одевании, еде и соблюдении личной гигиены и общения (речь, взаимопонимание лиц и окружения), испытывают многочисленные трудности или полностью нетрудоспособны в выполнении повседневной деятельности –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ВСЕГО: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356 404 </a:t>
            </a:r>
            <a:r>
              <a:rPr lang="ru-RU" sz="2800" dirty="0" smtClean="0">
                <a:latin typeface="+mj-lt"/>
                <a:cs typeface="Times New Roman" panose="02020603050405020304" pitchFamily="18" charset="0"/>
              </a:rPr>
              <a:t>человека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148 104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мужчин и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208 300 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женщин) </a:t>
            </a:r>
            <a:endParaRPr lang="sr-Latn-RS" sz="2000" dirty="0" smtClean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332656"/>
            <a:ext cx="8040216" cy="10081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/>
        </p:nvSpPr>
        <p:spPr>
          <a:xfrm>
            <a:off x="1559496" y="285446"/>
            <a:ext cx="8352928" cy="1080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800" b="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0" dirty="0">
                <a:solidFill>
                  <a:srgbClr val="002060"/>
                </a:solidFill>
                <a:latin typeface="+mj-lt"/>
              </a:rPr>
              <a:t>Инвалиды - </a:t>
            </a:r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лица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с ограниченными </a:t>
            </a:r>
            <a:endParaRPr lang="ru-RU" sz="2800" b="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возможностями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в Сербии</a:t>
            </a:r>
          </a:p>
          <a:p>
            <a:pPr algn="ctr"/>
            <a:endParaRPr lang="ru-RU" sz="2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 cstate="print"/>
          <a:srcRect l="8452" t="13145" r="8348" b="12460"/>
          <a:stretch>
            <a:fillRect/>
          </a:stretch>
        </p:blipFill>
        <p:spPr>
          <a:xfrm>
            <a:off x="10704195" y="40640"/>
            <a:ext cx="1443990" cy="970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487488" y="1146176"/>
            <a:ext cx="1800200" cy="37582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+mj-lt"/>
              </a:rPr>
              <a:t>НСЗ: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16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924345163"/>
              </p:ext>
            </p:extLst>
          </p:nvPr>
        </p:nvGraphicFramePr>
        <p:xfrm>
          <a:off x="479376" y="1628800"/>
          <a:ext cx="3201788" cy="2111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920015257"/>
              </p:ext>
            </p:extLst>
          </p:nvPr>
        </p:nvGraphicFramePr>
        <p:xfrm>
          <a:off x="7083837" y="4149080"/>
          <a:ext cx="3815715" cy="2504440"/>
        </p:xfrm>
        <a:graphic>
          <a:graphicData uri="http://schemas.openxmlformats.org/drawingml/2006/table">
            <a:tbl>
              <a:tblPr firstRow="1" firstCol="1" bandRow="1"/>
              <a:tblGrid>
                <a:gridCol w="1156335"/>
                <a:gridCol w="664845"/>
                <a:gridCol w="843116"/>
                <a:gridCol w="1151419"/>
              </a:tblGrid>
              <a:tr h="8039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Возрасна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r>
                        <a:rPr lang="sr-Cyrl-RS" sz="1200" b="1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en-US" sz="1200" b="1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b="1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Лица</a:t>
                      </a:r>
                      <a:r>
                        <a:rPr lang="sr-Cyrl-RS" sz="1000" b="1" baseline="0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с ОВЗ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УРОВЕН</a:t>
                      </a:r>
                      <a:r>
                        <a:rPr lang="ru-RU" sz="1200" b="1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Ь</a:t>
                      </a:r>
                      <a:endParaRPr lang="en-US" sz="12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en-US" sz="1100" b="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b="0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Жен</a:t>
                      </a:r>
                      <a:r>
                        <a:rPr lang="ru-RU" sz="1100" b="0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r>
                        <a:rPr lang="sr-Cyrl-RS" sz="1100" b="0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ин</a:t>
                      </a:r>
                      <a:r>
                        <a:rPr lang="ru-RU" sz="1100" b="0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ы</a:t>
                      </a:r>
                      <a:endParaRPr lang="en-US" sz="1100" b="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15 - 19 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n-US" sz="11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9,9%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20 - 24 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25 - 29 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en-US" sz="11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239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30 - 34 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825</a:t>
                      </a:r>
                      <a:endParaRPr lang="en-US" sz="11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359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39,1%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35 - 39 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981</a:t>
                      </a:r>
                      <a:endParaRPr lang="en-US" sz="11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5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40 - 44 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1,228</a:t>
                      </a:r>
                      <a:endParaRPr lang="en-US" sz="110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564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45 - 49 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1,462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685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50 - 54 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1,849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781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55 - 59 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2,091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988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60 - 64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1,925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738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b="1" dirty="0" smtClean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11,495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5,005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+mj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+mj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xmlns="" val="2985858510"/>
              </p:ext>
            </p:extLst>
          </p:nvPr>
        </p:nvGraphicFramePr>
        <p:xfrm>
          <a:off x="479376" y="4149080"/>
          <a:ext cx="4411345" cy="255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131888"/>
            <a:ext cx="7035800" cy="286829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1028" name="Picture 2"/>
          <p:cNvPicPr>
            <a:picLocks noGrp="1" noChangeAspect="1"/>
          </p:cNvPicPr>
          <p:nvPr>
            <p:ph sz="half" idx="4294967295"/>
          </p:nvPr>
        </p:nvPicPr>
        <p:blipFill>
          <a:blip r:embed="rId10" cstate="print"/>
          <a:srcRect l="8452" t="13145" r="8348" b="12460"/>
          <a:stretch>
            <a:fillRect/>
          </a:stretch>
        </p:blipFill>
        <p:spPr>
          <a:xfrm>
            <a:off x="10704195" y="40640"/>
            <a:ext cx="1443990" cy="970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Прямоугольник 12"/>
          <p:cNvSpPr/>
          <p:nvPr/>
        </p:nvSpPr>
        <p:spPr bwMode="auto">
          <a:xfrm>
            <a:off x="-1" y="332657"/>
            <a:ext cx="10667365" cy="64807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1559496" y="285446"/>
            <a:ext cx="8856984" cy="6952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800" b="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0" dirty="0">
                <a:solidFill>
                  <a:srgbClr val="002060"/>
                </a:solidFill>
                <a:latin typeface="+mj-lt"/>
              </a:rPr>
              <a:t>Лица с </a:t>
            </a:r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ограниченными возможностями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на рынке труда</a:t>
            </a:r>
          </a:p>
          <a:p>
            <a:pPr algn="ctr"/>
            <a:endParaRPr lang="ru-RU" sz="2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51984" y="1228378"/>
            <a:ext cx="848127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56792"/>
            <a:ext cx="8460432" cy="50405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 данным Национальной службы занятости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/>
              <a:t>общая численность безработных инвалидов и их структура на концу 2023 года выглядит следующим образом: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безработные инвалиды – </a:t>
            </a:r>
            <a:r>
              <a:rPr lang="ru-RU" b="1" dirty="0" smtClean="0"/>
              <a:t>17 054 </a:t>
            </a:r>
            <a:r>
              <a:rPr lang="ru-RU" dirty="0" smtClean="0"/>
              <a:t>человека, из них </a:t>
            </a:r>
            <a:r>
              <a:rPr lang="ru-RU" b="1" dirty="0" smtClean="0"/>
              <a:t>7 237</a:t>
            </a:r>
            <a:r>
              <a:rPr lang="ru-RU" dirty="0" smtClean="0"/>
              <a:t> женщины</a:t>
            </a:r>
            <a:br>
              <a:rPr lang="ru-RU" dirty="0" smtClean="0"/>
            </a:br>
            <a:r>
              <a:rPr lang="ru-RU" dirty="0" smtClean="0"/>
              <a:t>- активных – сразу готовых к трудоустройству </a:t>
            </a:r>
            <a:r>
              <a:rPr lang="ru-RU" b="1" dirty="0" smtClean="0"/>
              <a:t>11 495</a:t>
            </a:r>
            <a:r>
              <a:rPr lang="ru-RU" dirty="0"/>
              <a:t> человек, </a:t>
            </a:r>
            <a:r>
              <a:rPr lang="ru-RU" dirty="0" smtClean="0"/>
              <a:t>из них </a:t>
            </a:r>
            <a:r>
              <a:rPr lang="ru-RU" b="1" dirty="0" smtClean="0"/>
              <a:t>5 005 </a:t>
            </a:r>
            <a:r>
              <a:rPr lang="ru-RU" dirty="0" smtClean="0"/>
              <a:t>женщин</a:t>
            </a:r>
            <a:br>
              <a:rPr lang="ru-RU" dirty="0" smtClean="0"/>
            </a:br>
            <a:r>
              <a:rPr lang="ru-RU" dirty="0" smtClean="0"/>
              <a:t>- отсутствует либо низкий  уровень  квалификации - </a:t>
            </a:r>
            <a:r>
              <a:rPr lang="ru-RU" b="1" dirty="0" smtClean="0"/>
              <a:t>37,9%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- средний уровень квалификации - </a:t>
            </a:r>
            <a:r>
              <a:rPr lang="ru-RU" b="1" dirty="0" smtClean="0"/>
              <a:t>55,3%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высокий и более высокий уровень квалификации - </a:t>
            </a:r>
            <a:r>
              <a:rPr lang="ru-RU" b="1" dirty="0" smtClean="0"/>
              <a:t>6,8%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- младше 30 лет - </a:t>
            </a:r>
            <a:r>
              <a:rPr lang="ru-RU" b="1" dirty="0" smtClean="0"/>
              <a:t>9,9%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- старше 50 лет -  </a:t>
            </a:r>
            <a:r>
              <a:rPr lang="ru-RU" b="1" dirty="0" smtClean="0"/>
              <a:t>51%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По данным Национальной службы занятости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smtClean="0"/>
              <a:t>за последние пять лет из документации Национальной службы трудоустроены: 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- в 2019 году инвалидов – </a:t>
            </a:r>
            <a:r>
              <a:rPr lang="ru-RU" b="1" dirty="0" smtClean="0"/>
              <a:t>6 563</a:t>
            </a:r>
            <a:r>
              <a:rPr lang="ru-RU" dirty="0" smtClean="0"/>
              <a:t>, из них </a:t>
            </a:r>
            <a:r>
              <a:rPr lang="ru-RU" b="1" dirty="0" smtClean="0"/>
              <a:t>3 661 </a:t>
            </a:r>
            <a:r>
              <a:rPr lang="ru-RU" dirty="0" smtClean="0"/>
              <a:t>– женщины (</a:t>
            </a:r>
            <a:r>
              <a:rPr lang="ru-RU" b="1" dirty="0" smtClean="0"/>
              <a:t>55,78%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- в 2020 году </a:t>
            </a:r>
            <a:r>
              <a:rPr lang="ru-RU" b="1" dirty="0" smtClean="0"/>
              <a:t>5220</a:t>
            </a:r>
            <a:r>
              <a:rPr lang="ru-RU" dirty="0" smtClean="0"/>
              <a:t> инвалидов, из них </a:t>
            </a:r>
            <a:r>
              <a:rPr lang="ru-RU" b="1" dirty="0" smtClean="0"/>
              <a:t>2807</a:t>
            </a:r>
            <a:r>
              <a:rPr lang="ru-RU" dirty="0" smtClean="0"/>
              <a:t> женщин (</a:t>
            </a:r>
            <a:r>
              <a:rPr lang="ru-RU" b="1" dirty="0" smtClean="0"/>
              <a:t>53,77%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- в 2021 году </a:t>
            </a:r>
            <a:r>
              <a:rPr lang="ru-RU" b="1" dirty="0" smtClean="0"/>
              <a:t>5 536 </a:t>
            </a:r>
            <a:r>
              <a:rPr lang="ru-RU" dirty="0" smtClean="0"/>
              <a:t>инвалидов, из них </a:t>
            </a:r>
            <a:r>
              <a:rPr lang="ru-RU" b="1" dirty="0" smtClean="0"/>
              <a:t>2 925 </a:t>
            </a:r>
            <a:r>
              <a:rPr lang="ru-RU" dirty="0" smtClean="0"/>
              <a:t>женщин (</a:t>
            </a:r>
            <a:r>
              <a:rPr lang="ru-RU" b="1" dirty="0" smtClean="0"/>
              <a:t>52,83%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- в 2022 году инвалидов </a:t>
            </a:r>
            <a:r>
              <a:rPr lang="ru-RU" b="1" dirty="0" smtClean="0"/>
              <a:t>5 842 </a:t>
            </a:r>
            <a:r>
              <a:rPr lang="ru-RU" dirty="0" smtClean="0"/>
              <a:t>человека, из них </a:t>
            </a:r>
            <a:r>
              <a:rPr lang="ru-RU" b="1" dirty="0" smtClean="0"/>
              <a:t>2 983 </a:t>
            </a:r>
            <a:r>
              <a:rPr lang="ru-RU" dirty="0" smtClean="0"/>
              <a:t>женщины (</a:t>
            </a:r>
            <a:r>
              <a:rPr lang="ru-RU" b="1" dirty="0" smtClean="0"/>
              <a:t>51,06%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- в 2023 году </a:t>
            </a:r>
            <a:r>
              <a:rPr lang="ru-RU" b="1" dirty="0" smtClean="0"/>
              <a:t>5340</a:t>
            </a:r>
            <a:r>
              <a:rPr lang="ru-RU" dirty="0" smtClean="0"/>
              <a:t> инвалидов, из них </a:t>
            </a:r>
            <a:r>
              <a:rPr lang="ru-RU" b="1" dirty="0" smtClean="0"/>
              <a:t>2674</a:t>
            </a:r>
            <a:r>
              <a:rPr lang="ru-RU" dirty="0" smtClean="0"/>
              <a:t> женщины (</a:t>
            </a:r>
            <a:r>
              <a:rPr lang="ru-RU" b="1" dirty="0" smtClean="0"/>
              <a:t>50,07%</a:t>
            </a:r>
            <a:r>
              <a:rPr lang="ru-RU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332656"/>
            <a:ext cx="8040216" cy="100811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1559496" y="285446"/>
            <a:ext cx="8352928" cy="1080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endParaRPr lang="ru-RU" sz="2800" b="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0" dirty="0">
                <a:solidFill>
                  <a:srgbClr val="002060"/>
                </a:solidFill>
                <a:latin typeface="+mj-lt"/>
              </a:rPr>
              <a:t>Положение инвалидов </a:t>
            </a:r>
            <a:endParaRPr lang="ru-RU" sz="2800" b="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на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рынке труда </a:t>
            </a:r>
          </a:p>
          <a:p>
            <a:pPr algn="ctr"/>
            <a:endParaRPr lang="ru-RU" sz="2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/>
          <a:srcRect l="8452" t="13145" r="8348" b="12460"/>
          <a:stretch>
            <a:fillRect/>
          </a:stretch>
        </p:blipFill>
        <p:spPr>
          <a:xfrm>
            <a:off x="10704195" y="40640"/>
            <a:ext cx="1443990" cy="970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8452" t="13145" r="8348" b="12460"/>
          <a:stretch>
            <a:fillRect/>
          </a:stretch>
        </p:blipFill>
        <p:spPr>
          <a:xfrm>
            <a:off x="10899140" y="101600"/>
            <a:ext cx="1225550" cy="822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Прямоугольник 8"/>
          <p:cNvSpPr/>
          <p:nvPr/>
        </p:nvSpPr>
        <p:spPr bwMode="auto">
          <a:xfrm>
            <a:off x="-1" y="332657"/>
            <a:ext cx="10667365" cy="64807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/>
        </p:nvSpPr>
        <p:spPr>
          <a:xfrm>
            <a:off x="263352" y="285446"/>
            <a:ext cx="10404012" cy="6952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Какие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категории лиц с ограниченными возможностями в Сербии?</a:t>
            </a:r>
            <a:endParaRPr lang="ru-RU" sz="2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0838925"/>
              </p:ext>
            </p:extLst>
          </p:nvPr>
        </p:nvGraphicFramePr>
        <p:xfrm>
          <a:off x="281940" y="959485"/>
          <a:ext cx="11621135" cy="5575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98" y="1767632"/>
            <a:ext cx="8569018" cy="447611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√</a:t>
            </a:r>
            <a:r>
              <a:rPr lang="en-US" altLang="ru-RU" sz="2400" b="1" dirty="0" smtClean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Стратегия </a:t>
            </a:r>
            <a:r>
              <a:rPr lang="sr-Cyrl-RS" sz="2400" b="1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трудоустройства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 Республике Се</a:t>
            </a:r>
            <a:r>
              <a:rPr lang="sr-Cyrl-RS" sz="2400" b="1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бия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н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а </a:t>
            </a: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период </a:t>
            </a: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с 2021 по 2026 год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√</a:t>
            </a:r>
            <a:r>
              <a:rPr lang="en-US" altLang="ru-RU" sz="2400" dirty="0">
                <a:solidFill>
                  <a:srgbClr val="00B050"/>
                </a:solidFill>
                <a:cs typeface="Arial" panose="020B0604020202020204" pitchFamily="34" charset="0"/>
                <a:sym typeface="+mn-ea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План действий на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период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с 2021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о 2023 год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√</a:t>
            </a:r>
            <a:r>
              <a:rPr lang="en-US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sr-Cyrl-RS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лан  действий на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период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с 2024 по 2026 год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cs typeface="Arial" panose="020B0604020202020204" pitchFamily="34" charset="0"/>
              </a:rPr>
              <a:t>√</a:t>
            </a:r>
            <a:r>
              <a:rPr lang="en-US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Стратегия у</a:t>
            </a:r>
            <a:r>
              <a:rPr lang="sr-Cyrl-RS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лучшения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 положения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лица 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с ограничен</a:t>
            </a:r>
            <a:r>
              <a:rPr lang="sr-Cyrl-RS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н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ым</a:t>
            </a:r>
            <a:r>
              <a:rPr lang="sr-Cyrl-RS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 возможностям</a:t>
            </a:r>
            <a:r>
              <a:rPr lang="sr-Cyrl-RS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и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в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 Республике Сербия на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период </a:t>
            </a:r>
            <a:b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</a:b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с 2020 </a:t>
            </a:r>
            <a:r>
              <a:rPr lang="ru-RU" sz="2400" dirty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cs typeface="Times New Roman" panose="02020603050405020304" pitchFamily="18" charset="0"/>
                <a:sym typeface="+mn-ea"/>
              </a:rPr>
              <a:t>о 2024 год</a:t>
            </a:r>
            <a:r>
              <a:rPr lang="ru-RU" sz="2400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●</a:t>
            </a:r>
            <a:r>
              <a:rPr lang="en-US" altLang="ru-RU" sz="24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Закон о </a:t>
            </a:r>
            <a:r>
              <a:rPr lang="sr-Cyrl-RS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труд</a:t>
            </a:r>
            <a:r>
              <a:rPr lang="ru-RU" sz="24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оустройстве</a:t>
            </a:r>
            <a:r>
              <a:rPr lang="ru-RU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и </a:t>
            </a:r>
            <a:r>
              <a:rPr lang="ru-RU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страховании по безработице</a:t>
            </a:r>
            <a:r>
              <a:rPr lang="ru-RU" sz="24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cs typeface="Times New Roman" panose="02020603050405020304" pitchFamily="18" charset="0"/>
              </a:rPr>
              <a:t>●</a:t>
            </a:r>
            <a:r>
              <a:rPr lang="en-US" altLang="ru-RU" sz="24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Закон о </a:t>
            </a:r>
            <a:r>
              <a:rPr lang="ru-RU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профес</a:t>
            </a:r>
            <a:r>
              <a:rPr lang="sr-Cyrl-RS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с</a:t>
            </a:r>
            <a:r>
              <a:rPr lang="ru-RU" sz="2400" dirty="0" err="1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иональной</a:t>
            </a:r>
            <a:r>
              <a:rPr lang="ru-RU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 реабилитации </a:t>
            </a:r>
            <a:r>
              <a:rPr lang="ru-RU" sz="24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и </a:t>
            </a:r>
            <a:r>
              <a:rPr lang="sr-Cyrl-RS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трудоустройству </a:t>
            </a:r>
            <a:r>
              <a:rPr lang="sr-Cyrl-RS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лица</a:t>
            </a:r>
            <a:r>
              <a:rPr lang="ru-RU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с ограниченными возможностями</a:t>
            </a:r>
            <a:r>
              <a:rPr lang="ru-RU" sz="24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B050"/>
                </a:solidFill>
                <a:cs typeface="Times New Roman" panose="02020603050405020304" pitchFamily="18" charset="0"/>
              </a:rPr>
              <a:t>●</a:t>
            </a:r>
            <a:r>
              <a:rPr lang="ru-RU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 Закон о предотвращении  </a:t>
            </a:r>
            <a:r>
              <a:rPr lang="sr-Cyrl-RS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дискриминации </a:t>
            </a:r>
            <a:r>
              <a:rPr lang="sr-Cyrl-RS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лица</a:t>
            </a:r>
            <a:r>
              <a:rPr lang="ru-RU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ru-RU" sz="2400" dirty="0" smtClean="0">
                <a:solidFill>
                  <a:schemeClr val="accent4">
                    <a:lumMod val="85000"/>
                    <a:lumOff val="15000"/>
                  </a:schemeClr>
                </a:solidFill>
                <a:cs typeface="Times New Roman" panose="02020603050405020304" pitchFamily="18" charset="0"/>
                <a:sym typeface="+mn-ea"/>
              </a:rPr>
              <a:t>с ограниченными возможностями</a:t>
            </a:r>
            <a:endParaRPr lang="en-US" sz="2400" dirty="0">
              <a:solidFill>
                <a:schemeClr val="accent4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028" name="Picture 2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8452" t="13145" r="8348" b="12460"/>
          <a:stretch>
            <a:fillRect/>
          </a:stretch>
        </p:blipFill>
        <p:spPr>
          <a:xfrm>
            <a:off x="10412730" y="170815"/>
            <a:ext cx="1609090" cy="1080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0" y="332656"/>
            <a:ext cx="8040216" cy="14401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559496" y="285446"/>
            <a:ext cx="6336704" cy="14873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Стратегические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и нормативные рамки политики трудоустройства для лиц с ограниченными возможностями</a:t>
            </a:r>
            <a:endParaRPr lang="ru-RU" sz="2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559496" y="1952030"/>
            <a:ext cx="7663140" cy="2520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r-Cyrl-RS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- Безработный инвалид (лицо с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ОВЗ ) - это человек в возрасте од 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15 до 65 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 лет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, который  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нетрудоустоен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или иным образом не получил право </a:t>
            </a:r>
            <a:r>
              <a:rPr lang="ru-RU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на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работу, 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готов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работать или принимает профессиональную реабилитацию  с целью трудоустройства </a:t>
            </a:r>
            <a:r>
              <a:rPr lang="ru-RU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и 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активно 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ищет  работу </a:t>
            </a:r>
            <a:r>
              <a:rPr lang="ru-RU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и </a:t>
            </a:r>
            <a:r>
              <a:rPr lang="sr-Cyrl-RS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состоит на учете безработных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в организации занимающейся вопросами занятости.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- Признание лица инвалидом осуще</a:t>
            </a:r>
            <a:r>
              <a:rPr lang="sr-Cyrl-RS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с</a:t>
            </a:r>
            <a:r>
              <a:rPr lang="ru-RU" b="1" i="1" dirty="0" err="1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твляеться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учреждением </a:t>
            </a:r>
            <a:r>
              <a:rPr lang="ru-RU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медико  - социаль</a:t>
            </a:r>
            <a:r>
              <a:rPr lang="sr-Cyrl-RS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но</a:t>
            </a:r>
            <a:r>
              <a:rPr lang="ru-RU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й з</a:t>
            </a:r>
            <a:r>
              <a:rPr lang="sr-Cyrl-RS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кспертиз</a:t>
            </a:r>
            <a:r>
              <a:rPr lang="ru-RU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  <a:sym typeface="+mn-ea"/>
              </a:rPr>
              <a:t>ы</a:t>
            </a:r>
            <a:endParaRPr lang="ru-RU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  <a:sym typeface="+mn-ea"/>
            </a:endParaRP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210279402"/>
              </p:ext>
            </p:extLst>
          </p:nvPr>
        </p:nvGraphicFramePr>
        <p:xfrm>
          <a:off x="983432" y="3802380"/>
          <a:ext cx="10541000" cy="305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2"/>
          <p:cNvPicPr>
            <a:picLocks noGrp="1" noChangeAspect="1"/>
          </p:cNvPicPr>
          <p:nvPr>
            <p:ph sz="half" idx="4294967295"/>
          </p:nvPr>
        </p:nvPicPr>
        <p:blipFill>
          <a:blip r:embed="rId7" cstate="print"/>
          <a:srcRect l="8452" t="13145" r="8348" b="12460"/>
          <a:stretch>
            <a:fillRect/>
          </a:stretch>
        </p:blipFill>
        <p:spPr>
          <a:xfrm>
            <a:off x="10702925" y="92075"/>
            <a:ext cx="1436370" cy="964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0" y="332656"/>
            <a:ext cx="8040216" cy="14401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1559496" y="285446"/>
            <a:ext cx="6480720" cy="14873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2800" b="0" dirty="0">
                <a:solidFill>
                  <a:srgbClr val="002060"/>
                </a:solidFill>
                <a:latin typeface="+mj-lt"/>
              </a:rPr>
              <a:t>Закон о </a:t>
            </a:r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профессиональной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реабилитации </a:t>
            </a:r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трудоустройству лиц </a:t>
            </a:r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с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ограниченными </a:t>
            </a:r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возможностями</a:t>
            </a:r>
            <a:endParaRPr lang="ru-RU" sz="2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graphicEl>
                                              <a:dgm id="{6B2E677E-565D-42D3-9236-E98CDD9F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6B2E677E-565D-42D3-9236-E98CDD9F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6B2E677E-565D-42D3-9236-E98CDD9F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6B2E677E-565D-42D3-9236-E98CDD9F2E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8706B6DF-8430-4F68-B3EF-84F78F7E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706B6DF-8430-4F68-B3EF-84F78F7E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706B6DF-8430-4F68-B3EF-84F78F7E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8706B6DF-8430-4F68-B3EF-84F78F7E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C98C2174-3907-42A5-98AA-AEF9DB1F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C98C2174-3907-42A5-98AA-AEF9DB1F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C98C2174-3907-42A5-98AA-AEF9DB1F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C98C2174-3907-42A5-98AA-AEF9DB1F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F6B247F4-3309-4344-8809-0371C3AF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F6B247F4-3309-4344-8809-0371C3AF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F6B247F4-3309-4344-8809-0371C3AF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F6B247F4-3309-4344-8809-0371C3AFD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AE4EF4CE-A085-4094-99B5-616A9FA69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E4EF4CE-A085-4094-99B5-616A9FA69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E4EF4CE-A085-4094-99B5-616A9FA69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AE4EF4CE-A085-4094-99B5-616A9FA69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47615" y="1226959"/>
            <a:ext cx="8444385" cy="56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1618224" y="2348880"/>
            <a:ext cx="5976664" cy="39604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r-Cyrl-RS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Безработный инвалид (лицо с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ОВЗ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) - это человек в возрасте од 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15 до 65 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 лет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, который  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нетрудоустоен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или иным образом не получил право </a:t>
            </a:r>
            <a:r>
              <a:rPr lang="ru-RU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на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работу, 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готов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работать или принимает профессиональную реабилитацию с целью трудоустройства </a:t>
            </a:r>
            <a:r>
              <a:rPr lang="ru-RU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и </a:t>
            </a:r>
            <a:r>
              <a:rPr lang="ru-RU" b="1" i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активно 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ищет  работу </a:t>
            </a:r>
            <a:r>
              <a:rPr lang="ru-RU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и </a:t>
            </a:r>
            <a:r>
              <a:rPr lang="sr-Cyrl-RS" b="1" i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  <a:sym typeface="+mn-ea"/>
              </a:rPr>
              <a:t>состоит на учете безработних 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в организации занимающейся вопросами занятости.</a:t>
            </a:r>
          </a:p>
          <a:p>
            <a:endParaRPr lang="ru-RU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  <a:sym typeface="+mn-ea"/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Обязательства трудоустройства лиц с ОВЗ</a:t>
            </a:r>
          </a:p>
          <a:p>
            <a:pPr>
              <a:buFontTx/>
              <a:buChar char="-"/>
            </a:pPr>
            <a:r>
              <a:rPr lang="sr-Cyrl-RS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Стимул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ы</a:t>
            </a:r>
            <a:r>
              <a:rPr lang="sr-Cyrl-RS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к трудоустройству на открытом рынке и на особ</a:t>
            </a:r>
            <a:r>
              <a:rPr lang="ru-RU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ы</a:t>
            </a:r>
            <a:r>
              <a:rPr lang="sr-Cyrl-RS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х условиях</a:t>
            </a:r>
            <a:endParaRPr lang="ru-RU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  <a:sym typeface="+mn-ea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2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l="8452" t="13145" r="8348" b="12460"/>
          <a:stretch>
            <a:fillRect/>
          </a:stretch>
        </p:blipFill>
        <p:spPr>
          <a:xfrm>
            <a:off x="10702925" y="92075"/>
            <a:ext cx="1436370" cy="9645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 bwMode="auto">
          <a:xfrm>
            <a:off x="0" y="332656"/>
            <a:ext cx="8040216" cy="144016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1559496" y="285446"/>
            <a:ext cx="6480720" cy="14873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ru-RU" sz="2800" b="0" dirty="0">
                <a:solidFill>
                  <a:srgbClr val="002060"/>
                </a:solidFill>
                <a:latin typeface="+mj-lt"/>
              </a:rPr>
              <a:t>Закон о профессиональной реабилитации </a:t>
            </a:r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трудоустройству </a:t>
            </a:r>
            <a:endParaRPr lang="ru-RU" sz="2800" b="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800" b="0" dirty="0" smtClean="0">
                <a:solidFill>
                  <a:srgbClr val="002060"/>
                </a:solidFill>
                <a:latin typeface="+mj-lt"/>
              </a:rPr>
              <a:t>лиц </a:t>
            </a:r>
            <a:r>
              <a:rPr lang="ru-RU" sz="2800" b="0" dirty="0">
                <a:solidFill>
                  <a:srgbClr val="002060"/>
                </a:solidFill>
                <a:latin typeface="+mj-lt"/>
              </a:rPr>
              <a:t>с ограниченными возможностями</a:t>
            </a:r>
            <a:endParaRPr lang="ru-RU" sz="2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00*198"/>
  <p:tag name="TABLE_ENDDRAG_RECT" val="442*321*300*198"/>
</p:tagLst>
</file>

<file path=ppt/theme/theme1.xml><?xml version="1.0" encoding="utf-8"?>
<a:theme xmlns:a="http://schemas.openxmlformats.org/drawingml/2006/main" name="Office Theme">
  <a:themeElements>
    <a:clrScheme name="Office Theme 4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 Theme">
      <a:majorFont>
        <a:latin typeface="Calibri"/>
        <a:ea typeface="Source Han Sans CN"/>
        <a:cs typeface="Source Han Sans CN"/>
      </a:majorFont>
      <a:minorFont>
        <a:latin typeface="Calibri"/>
        <a:ea typeface="Source Han Sans CN"/>
        <a:cs typeface="Source Han Sans C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5"/>
          </a:spcBef>
          <a:spcAft>
            <a:spcPts val="1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5"/>
          </a:spcBef>
          <a:spcAft>
            <a:spcPts val="15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981</Words>
  <Application>Microsoft Office PowerPoint</Application>
  <PresentationFormat>Custom</PresentationFormat>
  <Paragraphs>150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  Люди с ограниченными возможностями сталкиваются  с дискриминацией на нескольких уровнях:    • Материальный: многие люди с ограниченными возможностями живут в нищете, не имеют доступа к рынку труда, образованию, медицинскому обслуживанию.  • Социальный: они лишены контактов с семьей и друзьями, у них снижен уровень социальной активности, они редко участвуют в спортивных, художественных и культурных мероприятиях.  • Психологический: люди с ограниченными возможностями сталкиваются с предрассудками, и многие из них живут с низким уровнем уверенности в себе и плохой самооценкой.  • Убеждения работодателей, что трудоустройство этой категории лиц потребует больших затрат, связанных с адаптацией рабочего места к инвалидности человека.  • Негативные культурные и исторические модели поведения по отношению к людям с ограниченными возможностями.   • Слабая образовательно-квалификационная структура лиц с ограниченными   возможностями.  </vt:lpstr>
      <vt:lpstr>Slide 3</vt:lpstr>
      <vt:lpstr>Slide 4</vt:lpstr>
      <vt:lpstr>По данным Национальной службы занятости, общая численность безработных инвалидов и их структура на концу 2023 года выглядит следующим образом:  - безработные инвалиды – 17 054 человека, из них 7 237 женщины - активных – сразу готовых к трудоустройству 11 495 человек, из них 5 005 женщин - отсутствует либо низкий  уровень  квалификации - 37,9%  - средний уровень квалификации - 55,3%  - высокий и более высокий уровень квалификации - 6,8%  - младше 30 лет - 9,9%  - старше 50 лет -  51%   По данным Национальной службы занятости, за последние пять лет из документации Национальной службы трудоустроены:   - в 2019 году инвалидов – 6 563, из них 3 661 – женщины (55,78%) - в 2020 году 5220 инвалидов, из них 2807 женщин (53,77%) - в 2021 году 5 536 инвалидов, из них 2 925 женщин (52,83%) - в 2022 году инвалидов 5 842 человека, из них 2 983 женщины (51,06%) - в 2023 году 5340 инвалидов, из них 2674 женщины (50,07%) </vt:lpstr>
      <vt:lpstr>Slide 6</vt:lpstr>
      <vt:lpstr>√ Стратегия трудоустройства в Республике Сербия на период с 2021 по 2026 год √ План действий на период с 2021 по 2023 год  √ План  действий на период с 2024 по 2026 год √ Стратегия улучшения положения лица с ограниченными возможностями в Республике Сербия на период  с 2020 по 2024 год  ● Закон о трудоустройстве и страховании по безработице ● Закон о профессиональной реабилитации и трудоустройству лица с ограниченными возможностями ● Закон о предотвращении  дискриминации лица с ограниченными возможностями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 1</dc:creator>
  <cp:lastModifiedBy>Корисник</cp:lastModifiedBy>
  <cp:revision>74</cp:revision>
  <dcterms:created xsi:type="dcterms:W3CDTF">2019-05-31T05:38:00Z</dcterms:created>
  <dcterms:modified xsi:type="dcterms:W3CDTF">2024-09-17T04:29:13Z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PresentationFormat">
    <vt:lpwstr>Широкоэкранный</vt:lpwstr>
  </property>
  <property fmtid="{D5CDD505-2E9C-101B-9397-08002B2CF9AE}" pid="4" name="Slides">
    <vt:r8>4</vt:r8>
  </property>
  <property fmtid="{D5CDD505-2E9C-101B-9397-08002B2CF9AE}" pid="5" name="ICV">
    <vt:lpwstr>2453FC2A1B1145648563DDDBAAE5CE52_12</vt:lpwstr>
  </property>
  <property fmtid="{D5CDD505-2E9C-101B-9397-08002B2CF9AE}" pid="6" name="KSOProductBuildVer">
    <vt:lpwstr>1033-12.2.0.17562</vt:lpwstr>
  </property>
</Properties>
</file>